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rsidR="00233B9A" w:rsidRDefault="00740129">
      <w:pPr>
        <w:jc w:val="center"/>
        <w:outlineLvl w:val="0"/>
      </w:pPr>
      <w:r>
        <w:rPr>
          <w:rFonts w:ascii="黑体" w:eastAsia="黑体" w:hAnsi="黑体" w:cs="黑体" w:hint="eastAsia"/>
          <w:b/>
          <w:color w:val="000000"/>
          <w:sz w:val="44"/>
          <w:lang w:eastAsia="zh-CN"/>
        </w:rPr>
        <w:t>河北省体育局所属单位</w:t>
      </w:r>
      <w:r w:rsidR="000C69FE">
        <w:rPr>
          <w:rFonts w:ascii="黑体" w:eastAsia="黑体" w:hAnsi="黑体" w:cs="黑体"/>
          <w:b/>
          <w:color w:val="000000"/>
          <w:sz w:val="44"/>
        </w:rPr>
        <w:t>2022年</w:t>
      </w:r>
      <w:r>
        <w:rPr>
          <w:rFonts w:ascii="黑体" w:eastAsia="黑体" w:hAnsi="黑体" w:cs="黑体" w:hint="eastAsia"/>
          <w:b/>
          <w:color w:val="000000"/>
          <w:sz w:val="44"/>
          <w:lang w:eastAsia="zh-CN"/>
        </w:rPr>
        <w:t>单位</w:t>
      </w:r>
      <w:r w:rsidR="000C69FE">
        <w:rPr>
          <w:rFonts w:ascii="黑体" w:eastAsia="黑体" w:hAnsi="黑体" w:cs="黑体"/>
          <w:b/>
          <w:color w:val="000000"/>
          <w:sz w:val="44"/>
        </w:rPr>
        <w:t>预算信息公开目录</w:t>
      </w:r>
    </w:p>
    <w:p w:rsidR="00233B9A" w:rsidRDefault="000C69FE">
      <w:pPr>
        <w:jc w:val="center"/>
      </w:pPr>
      <w:r>
        <w:rPr>
          <w:rFonts w:ascii="黑体" w:eastAsia="黑体" w:hAnsi="黑体" w:cs="黑体"/>
          <w:b/>
          <w:color w:val="000000"/>
          <w:sz w:val="30"/>
        </w:rPr>
        <w:t xml:space="preserve"> </w:t>
      </w:r>
    </w:p>
    <w:p w:rsidR="00233B9A" w:rsidRDefault="00233B9A"/>
    <w:p w:rsidR="00233B9A" w:rsidRDefault="00233B9A">
      <w:pPr>
        <w:jc w:val="center"/>
      </w:pPr>
    </w:p>
    <w:p w:rsidR="00233B9A" w:rsidRDefault="000C69FE">
      <w:pPr>
        <w:pStyle w:val="10"/>
        <w:tabs>
          <w:tab w:val="right" w:leader="dot" w:pos="14562"/>
        </w:tabs>
      </w:pPr>
      <w:r>
        <w:fldChar w:fldCharType="begin"/>
      </w:r>
      <w:r>
        <w:instrText>TOC \o "4-4" \h \z \u</w:instrText>
      </w:r>
      <w:r>
        <w:fldChar w:fldCharType="separate"/>
      </w:r>
      <w:hyperlink w:anchor="_Toc_4_4_0000000019" w:history="1">
        <w:r>
          <w:t>一、河北省体育局本级收支预算</w:t>
        </w:r>
        <w:r>
          <w:tab/>
        </w:r>
        <w:r>
          <w:fldChar w:fldCharType="begin"/>
        </w:r>
        <w:r>
          <w:instrText>PAGEREF _Toc_4_4_0000000019 \h</w:instrText>
        </w:r>
        <w:r>
          <w:fldChar w:fldCharType="separate"/>
        </w:r>
        <w:r w:rsidR="009F5537">
          <w:t>1</w:t>
        </w:r>
        <w:r>
          <w:fldChar w:fldCharType="end"/>
        </w:r>
      </w:hyperlink>
    </w:p>
    <w:p w:rsidR="00233B9A" w:rsidRDefault="009676BD">
      <w:pPr>
        <w:pStyle w:val="10"/>
        <w:tabs>
          <w:tab w:val="right" w:leader="dot" w:pos="14562"/>
        </w:tabs>
      </w:pPr>
      <w:hyperlink w:anchor="_Toc_4_4_0000000020" w:history="1">
        <w:r w:rsidR="000C69FE">
          <w:t>二、河北省体育局运动技术学校收支预算</w:t>
        </w:r>
        <w:r w:rsidR="000C69FE">
          <w:tab/>
        </w:r>
        <w:r w:rsidR="009F5537">
          <w:t>30</w:t>
        </w:r>
      </w:hyperlink>
    </w:p>
    <w:p w:rsidR="00233B9A" w:rsidRDefault="009676BD">
      <w:pPr>
        <w:pStyle w:val="10"/>
        <w:tabs>
          <w:tab w:val="right" w:leader="dot" w:pos="14562"/>
        </w:tabs>
      </w:pPr>
      <w:hyperlink w:anchor="_Toc_4_4_0000000021" w:history="1">
        <w:r w:rsidR="000C69FE">
          <w:t>三、河北省体育局田径运动中心收支预算</w:t>
        </w:r>
        <w:r w:rsidR="000C69FE">
          <w:tab/>
        </w:r>
        <w:r w:rsidR="000C69FE">
          <w:fldChar w:fldCharType="begin"/>
        </w:r>
        <w:r w:rsidR="000C69FE">
          <w:instrText>PAGEREF _Toc_4_4_0000000021 \h</w:instrText>
        </w:r>
        <w:r w:rsidR="000C69FE">
          <w:fldChar w:fldCharType="separate"/>
        </w:r>
        <w:r w:rsidR="000C69FE">
          <w:t>51</w:t>
        </w:r>
        <w:r w:rsidR="000C69FE">
          <w:fldChar w:fldCharType="end"/>
        </w:r>
      </w:hyperlink>
    </w:p>
    <w:p w:rsidR="00233B9A" w:rsidRDefault="009676BD">
      <w:pPr>
        <w:pStyle w:val="10"/>
        <w:tabs>
          <w:tab w:val="right" w:leader="dot" w:pos="14562"/>
        </w:tabs>
      </w:pPr>
      <w:hyperlink w:anchor="_Toc_4_4_0000000022" w:history="1">
        <w:r w:rsidR="000C69FE">
          <w:t>四、河北省体育局大球运动中心收支预算</w:t>
        </w:r>
        <w:r w:rsidR="000C69FE">
          <w:tab/>
        </w:r>
        <w:r w:rsidR="000C69FE">
          <w:fldChar w:fldCharType="begin"/>
        </w:r>
        <w:r w:rsidR="000C69FE">
          <w:instrText>PAGEREF _Toc_4_4_0000000022 \h</w:instrText>
        </w:r>
        <w:r w:rsidR="000C69FE">
          <w:fldChar w:fldCharType="separate"/>
        </w:r>
        <w:r w:rsidR="000C69FE">
          <w:t>69</w:t>
        </w:r>
        <w:r w:rsidR="000C69FE">
          <w:fldChar w:fldCharType="end"/>
        </w:r>
      </w:hyperlink>
    </w:p>
    <w:p w:rsidR="00233B9A" w:rsidRDefault="009676BD">
      <w:pPr>
        <w:pStyle w:val="10"/>
        <w:tabs>
          <w:tab w:val="right" w:leader="dot" w:pos="14562"/>
        </w:tabs>
      </w:pPr>
      <w:hyperlink w:anchor="_Toc_4_4_0000000023" w:history="1">
        <w:r w:rsidR="000C69FE">
          <w:t>五、河北省体育局体操举重柔道运动中心收支预算</w:t>
        </w:r>
        <w:r w:rsidR="000C69FE">
          <w:tab/>
        </w:r>
        <w:r w:rsidR="000C69FE">
          <w:fldChar w:fldCharType="begin"/>
        </w:r>
        <w:r w:rsidR="000C69FE">
          <w:instrText>PAGEREF _Toc_4_4_0000000023 \h</w:instrText>
        </w:r>
        <w:r w:rsidR="000C69FE">
          <w:fldChar w:fldCharType="separate"/>
        </w:r>
        <w:r w:rsidR="000C69FE">
          <w:t>87</w:t>
        </w:r>
        <w:r w:rsidR="000C69FE">
          <w:fldChar w:fldCharType="end"/>
        </w:r>
      </w:hyperlink>
    </w:p>
    <w:p w:rsidR="00233B9A" w:rsidRDefault="009676BD">
      <w:pPr>
        <w:pStyle w:val="10"/>
        <w:tabs>
          <w:tab w:val="right" w:leader="dot" w:pos="14562"/>
        </w:tabs>
      </w:pPr>
      <w:hyperlink w:anchor="_Toc_4_4_0000000024" w:history="1">
        <w:r w:rsidR="000C69FE">
          <w:t>六、河北省体育局乒乓球羽毛球运动中心收支预算</w:t>
        </w:r>
        <w:r w:rsidR="000C69FE">
          <w:tab/>
        </w:r>
        <w:r w:rsidR="000C69FE">
          <w:fldChar w:fldCharType="begin"/>
        </w:r>
        <w:r w:rsidR="000C69FE">
          <w:instrText>PAGEREF _Toc_4_4_0000000024 \h</w:instrText>
        </w:r>
        <w:r w:rsidR="000C69FE">
          <w:fldChar w:fldCharType="separate"/>
        </w:r>
        <w:r w:rsidR="00FA298A">
          <w:t>1</w:t>
        </w:r>
        <w:r w:rsidR="000C69FE">
          <w:t>0</w:t>
        </w:r>
        <w:r w:rsidR="00FA298A">
          <w:rPr>
            <w:rFonts w:hint="eastAsia"/>
            <w:lang w:eastAsia="zh-CN"/>
          </w:rPr>
          <w:t>6</w:t>
        </w:r>
        <w:r w:rsidR="000C69FE">
          <w:fldChar w:fldCharType="end"/>
        </w:r>
      </w:hyperlink>
    </w:p>
    <w:p w:rsidR="00233B9A" w:rsidRDefault="009676BD">
      <w:pPr>
        <w:pStyle w:val="10"/>
        <w:tabs>
          <w:tab w:val="right" w:leader="dot" w:pos="14562"/>
        </w:tabs>
      </w:pPr>
      <w:hyperlink w:anchor="_Toc_4_4_0000000025" w:history="1">
        <w:r w:rsidR="000C69FE">
          <w:t>七、河北省体育局小球运动中心收支预算</w:t>
        </w:r>
        <w:r w:rsidR="000C69FE">
          <w:tab/>
        </w:r>
        <w:r w:rsidR="00FA298A">
          <w:t>1</w:t>
        </w:r>
      </w:hyperlink>
      <w:r w:rsidR="00FA298A">
        <w:rPr>
          <w:rFonts w:hint="eastAsia"/>
          <w:lang w:eastAsia="zh-CN"/>
        </w:rPr>
        <w:t>24</w:t>
      </w:r>
    </w:p>
    <w:p w:rsidR="00233B9A" w:rsidRDefault="009676BD">
      <w:pPr>
        <w:pStyle w:val="10"/>
        <w:tabs>
          <w:tab w:val="right" w:leader="dot" w:pos="14562"/>
        </w:tabs>
      </w:pPr>
      <w:hyperlink w:anchor="_Toc_4_4_0000000026" w:history="1">
        <w:r w:rsidR="000C69FE">
          <w:t>八、河北省体育局武术运动中心收支预算</w:t>
        </w:r>
        <w:r w:rsidR="000C69FE">
          <w:tab/>
        </w:r>
        <w:r w:rsidR="00FA298A">
          <w:rPr>
            <w:rFonts w:hint="eastAsia"/>
            <w:lang w:eastAsia="zh-CN"/>
          </w:rPr>
          <w:t>143</w:t>
        </w:r>
      </w:hyperlink>
    </w:p>
    <w:p w:rsidR="00233B9A" w:rsidRDefault="009676BD">
      <w:pPr>
        <w:pStyle w:val="10"/>
        <w:tabs>
          <w:tab w:val="right" w:leader="dot" w:pos="14562"/>
        </w:tabs>
      </w:pPr>
      <w:hyperlink w:anchor="_Toc_4_4_0000000027" w:history="1">
        <w:r w:rsidR="000C69FE">
          <w:t>九、河北省体育局棋牌运动中心收支预算</w:t>
        </w:r>
        <w:r w:rsidR="000C69FE">
          <w:tab/>
        </w:r>
        <w:r w:rsidR="00FA298A">
          <w:rPr>
            <w:rFonts w:hint="eastAsia"/>
            <w:lang w:eastAsia="zh-CN"/>
          </w:rPr>
          <w:t>161</w:t>
        </w:r>
      </w:hyperlink>
    </w:p>
    <w:p w:rsidR="00233B9A" w:rsidRDefault="009676BD">
      <w:pPr>
        <w:pStyle w:val="10"/>
        <w:tabs>
          <w:tab w:val="right" w:leader="dot" w:pos="14562"/>
        </w:tabs>
      </w:pPr>
      <w:hyperlink w:anchor="_Toc_4_4_0000000028" w:history="1">
        <w:r w:rsidR="000C69FE">
          <w:t>十、河北省体育局摔跤拳击跆拳道运动中心收支预算</w:t>
        </w:r>
        <w:r w:rsidR="000C69FE">
          <w:tab/>
        </w:r>
        <w:r w:rsidR="009942ED">
          <w:rPr>
            <w:rFonts w:hint="eastAsia"/>
            <w:lang w:eastAsia="zh-CN"/>
          </w:rPr>
          <w:t>179</w:t>
        </w:r>
      </w:hyperlink>
    </w:p>
    <w:p w:rsidR="00233B9A" w:rsidRDefault="009676BD">
      <w:pPr>
        <w:pStyle w:val="10"/>
        <w:tabs>
          <w:tab w:val="right" w:leader="dot" w:pos="14562"/>
        </w:tabs>
      </w:pPr>
      <w:hyperlink w:anchor="_Toc_4_4_0000000029" w:history="1">
        <w:r w:rsidR="000C69FE">
          <w:t>十一、河北省体育局水上运动中心收支预算</w:t>
        </w:r>
        <w:r w:rsidR="000C69FE">
          <w:tab/>
        </w:r>
        <w:r w:rsidR="009942ED">
          <w:rPr>
            <w:rFonts w:hint="eastAsia"/>
            <w:lang w:eastAsia="zh-CN"/>
          </w:rPr>
          <w:t>198</w:t>
        </w:r>
      </w:hyperlink>
    </w:p>
    <w:p w:rsidR="00233B9A" w:rsidRDefault="009676BD">
      <w:pPr>
        <w:pStyle w:val="10"/>
        <w:tabs>
          <w:tab w:val="right" w:leader="dot" w:pos="14562"/>
        </w:tabs>
      </w:pPr>
      <w:hyperlink w:anchor="_Toc_4_4_0000000030" w:history="1">
        <w:r w:rsidR="000C69FE">
          <w:t>十二、河北省体育局自行车运动中心收支预算</w:t>
        </w:r>
        <w:r w:rsidR="000C69FE">
          <w:tab/>
        </w:r>
        <w:r w:rsidR="009942ED">
          <w:rPr>
            <w:rFonts w:hint="eastAsia"/>
            <w:lang w:eastAsia="zh-CN"/>
          </w:rPr>
          <w:t>216</w:t>
        </w:r>
      </w:hyperlink>
    </w:p>
    <w:p w:rsidR="00233B9A" w:rsidRDefault="009676BD">
      <w:pPr>
        <w:pStyle w:val="10"/>
        <w:tabs>
          <w:tab w:val="right" w:leader="dot" w:pos="14562"/>
        </w:tabs>
      </w:pPr>
      <w:hyperlink w:anchor="_Toc_4_4_0000000031" w:history="1">
        <w:r w:rsidR="000C69FE">
          <w:t>十三、河北省体育局游泳跳水运动中心收支预算</w:t>
        </w:r>
        <w:r w:rsidR="000C69FE">
          <w:tab/>
        </w:r>
        <w:r w:rsidR="009942ED">
          <w:rPr>
            <w:rFonts w:hint="eastAsia"/>
            <w:lang w:eastAsia="zh-CN"/>
          </w:rPr>
          <w:t>238</w:t>
        </w:r>
      </w:hyperlink>
    </w:p>
    <w:p w:rsidR="00233B9A" w:rsidRDefault="009676BD">
      <w:pPr>
        <w:pStyle w:val="10"/>
        <w:tabs>
          <w:tab w:val="right" w:leader="dot" w:pos="14562"/>
        </w:tabs>
      </w:pPr>
      <w:hyperlink w:anchor="_Toc_4_4_0000000032" w:history="1">
        <w:r w:rsidR="000C69FE">
          <w:t>十四、河北省体育局射击射箭运动中心收支预算</w:t>
        </w:r>
        <w:r w:rsidR="000C69FE">
          <w:tab/>
        </w:r>
        <w:r w:rsidR="009942ED">
          <w:rPr>
            <w:rFonts w:hint="eastAsia"/>
            <w:lang w:eastAsia="zh-CN"/>
          </w:rPr>
          <w:t>25</w:t>
        </w:r>
        <w:r>
          <w:rPr>
            <w:lang w:eastAsia="zh-CN"/>
          </w:rPr>
          <w:t>8</w:t>
        </w:r>
      </w:hyperlink>
    </w:p>
    <w:p w:rsidR="00233B9A" w:rsidRDefault="009676BD">
      <w:pPr>
        <w:pStyle w:val="10"/>
        <w:tabs>
          <w:tab w:val="right" w:leader="dot" w:pos="14562"/>
        </w:tabs>
      </w:pPr>
      <w:hyperlink w:anchor="_Toc_4_4_0000000033" w:history="1">
        <w:r w:rsidR="000C69FE">
          <w:t>十五、河北省体育局社会体育中心收支预算</w:t>
        </w:r>
        <w:r w:rsidR="000C69FE">
          <w:tab/>
        </w:r>
        <w:r w:rsidR="009942ED">
          <w:rPr>
            <w:rFonts w:hint="eastAsia"/>
            <w:lang w:eastAsia="zh-CN"/>
          </w:rPr>
          <w:t>27</w:t>
        </w:r>
        <w:r>
          <w:rPr>
            <w:lang w:eastAsia="zh-CN"/>
          </w:rPr>
          <w:t>9</w:t>
        </w:r>
      </w:hyperlink>
    </w:p>
    <w:p w:rsidR="00233B9A" w:rsidRDefault="009676BD">
      <w:pPr>
        <w:pStyle w:val="10"/>
        <w:tabs>
          <w:tab w:val="right" w:leader="dot" w:pos="14562"/>
        </w:tabs>
      </w:pPr>
      <w:hyperlink w:anchor="_Toc_4_4_0000000034" w:history="1">
        <w:r w:rsidR="000C69FE">
          <w:t>十六、河北省体育局航空运动中心收支预算</w:t>
        </w:r>
        <w:r w:rsidR="000C69FE">
          <w:tab/>
        </w:r>
        <w:r w:rsidR="009942ED">
          <w:rPr>
            <w:rFonts w:hint="eastAsia"/>
            <w:lang w:eastAsia="zh-CN"/>
          </w:rPr>
          <w:t>29</w:t>
        </w:r>
      </w:hyperlink>
      <w:r>
        <w:rPr>
          <w:lang w:eastAsia="zh-CN"/>
        </w:rPr>
        <w:t>9</w:t>
      </w:r>
    </w:p>
    <w:p w:rsidR="00233B9A" w:rsidRDefault="009676BD">
      <w:pPr>
        <w:pStyle w:val="10"/>
        <w:tabs>
          <w:tab w:val="right" w:leader="dot" w:pos="14562"/>
        </w:tabs>
      </w:pPr>
      <w:hyperlink w:anchor="_Toc_4_4_0000000035" w:history="1">
        <w:r w:rsidR="000C69FE">
          <w:t>十七、河北省体育局青少年业余训练中心收支预算</w:t>
        </w:r>
        <w:r w:rsidR="000C69FE">
          <w:tab/>
        </w:r>
        <w:r w:rsidR="009942ED">
          <w:rPr>
            <w:rFonts w:hint="eastAsia"/>
            <w:lang w:eastAsia="zh-CN"/>
          </w:rPr>
          <w:t>31</w:t>
        </w:r>
      </w:hyperlink>
      <w:r>
        <w:rPr>
          <w:lang w:eastAsia="zh-CN"/>
        </w:rPr>
        <w:t>7</w:t>
      </w:r>
    </w:p>
    <w:p w:rsidR="00233B9A" w:rsidRDefault="009676BD">
      <w:pPr>
        <w:pStyle w:val="10"/>
        <w:tabs>
          <w:tab w:val="right" w:leader="dot" w:pos="14562"/>
        </w:tabs>
      </w:pPr>
      <w:hyperlink w:anchor="_Toc_4_4_0000000036" w:history="1">
        <w:r w:rsidR="000C69FE">
          <w:t>十八、河北省体育发展交流中心收支预算</w:t>
        </w:r>
        <w:r w:rsidR="000C69FE">
          <w:tab/>
        </w:r>
      </w:hyperlink>
      <w:r w:rsidR="009942ED">
        <w:rPr>
          <w:rFonts w:hint="eastAsia"/>
          <w:lang w:eastAsia="zh-CN"/>
        </w:rPr>
        <w:t>33</w:t>
      </w:r>
      <w:r>
        <w:rPr>
          <w:lang w:eastAsia="zh-CN"/>
        </w:rPr>
        <w:t>5</w:t>
      </w:r>
    </w:p>
    <w:p w:rsidR="00233B9A" w:rsidRDefault="009676BD">
      <w:pPr>
        <w:pStyle w:val="10"/>
        <w:tabs>
          <w:tab w:val="right" w:leader="dot" w:pos="14562"/>
        </w:tabs>
      </w:pPr>
      <w:hyperlink w:anchor="_Toc_4_4_0000000037" w:history="1">
        <w:r w:rsidR="000C69FE">
          <w:t>十九、河北体育馆收支预算</w:t>
        </w:r>
        <w:r w:rsidR="000C69FE">
          <w:tab/>
        </w:r>
        <w:r w:rsidR="009942ED">
          <w:rPr>
            <w:rFonts w:hint="eastAsia"/>
            <w:lang w:eastAsia="zh-CN"/>
          </w:rPr>
          <w:t>35</w:t>
        </w:r>
        <w:r>
          <w:rPr>
            <w:lang w:eastAsia="zh-CN"/>
          </w:rPr>
          <w:t>4</w:t>
        </w:r>
      </w:hyperlink>
    </w:p>
    <w:p w:rsidR="00233B9A" w:rsidRDefault="009676BD">
      <w:pPr>
        <w:pStyle w:val="10"/>
        <w:tabs>
          <w:tab w:val="right" w:leader="dot" w:pos="14562"/>
        </w:tabs>
      </w:pPr>
      <w:hyperlink w:anchor="_Toc_4_4_0000000038" w:history="1">
        <w:r w:rsidR="000C69FE">
          <w:t>二十、河北省体育科学研究所收支预算</w:t>
        </w:r>
        <w:r w:rsidR="000C69FE">
          <w:tab/>
        </w:r>
        <w:r w:rsidR="009942ED">
          <w:rPr>
            <w:rFonts w:hint="eastAsia"/>
            <w:lang w:eastAsia="zh-CN"/>
          </w:rPr>
          <w:t>37</w:t>
        </w:r>
        <w:r>
          <w:rPr>
            <w:lang w:eastAsia="zh-CN"/>
          </w:rPr>
          <w:t>6</w:t>
        </w:r>
      </w:hyperlink>
    </w:p>
    <w:p w:rsidR="00233B9A" w:rsidRDefault="009676BD">
      <w:pPr>
        <w:pStyle w:val="10"/>
        <w:tabs>
          <w:tab w:val="right" w:leader="dot" w:pos="14562"/>
        </w:tabs>
      </w:pPr>
      <w:hyperlink w:anchor="_Toc_4_4_0000000039" w:history="1">
        <w:r w:rsidR="000C69FE">
          <w:t>二十一、河北省体育局基建装备保障中心收支预算</w:t>
        </w:r>
        <w:r w:rsidR="000C69FE">
          <w:tab/>
        </w:r>
        <w:r w:rsidR="009942ED">
          <w:rPr>
            <w:rFonts w:hint="eastAsia"/>
            <w:lang w:eastAsia="zh-CN"/>
          </w:rPr>
          <w:t>39</w:t>
        </w:r>
        <w:r>
          <w:rPr>
            <w:lang w:eastAsia="zh-CN"/>
          </w:rPr>
          <w:t>6</w:t>
        </w:r>
      </w:hyperlink>
    </w:p>
    <w:p w:rsidR="00233B9A" w:rsidRDefault="009676BD">
      <w:pPr>
        <w:pStyle w:val="10"/>
        <w:tabs>
          <w:tab w:val="right" w:leader="dot" w:pos="14562"/>
        </w:tabs>
      </w:pPr>
      <w:hyperlink w:anchor="_Toc_4_4_0000000040" w:history="1">
        <w:r w:rsidR="000C69FE">
          <w:t>二十二、河北省体育局冬季运动中心收支预算</w:t>
        </w:r>
        <w:r w:rsidR="000C69FE">
          <w:tab/>
        </w:r>
        <w:r w:rsidR="009942ED">
          <w:rPr>
            <w:rFonts w:hint="eastAsia"/>
            <w:lang w:eastAsia="zh-CN"/>
          </w:rPr>
          <w:t>41</w:t>
        </w:r>
        <w:r>
          <w:rPr>
            <w:lang w:eastAsia="zh-CN"/>
          </w:rPr>
          <w:t>7</w:t>
        </w:r>
      </w:hyperlink>
      <w:bookmarkStart w:id="0" w:name="_GoBack"/>
      <w:bookmarkEnd w:id="0"/>
    </w:p>
    <w:p w:rsidR="00233B9A" w:rsidRDefault="009676BD">
      <w:pPr>
        <w:pStyle w:val="10"/>
        <w:tabs>
          <w:tab w:val="right" w:leader="dot" w:pos="14562"/>
        </w:tabs>
      </w:pPr>
      <w:hyperlink w:anchor="_Toc_4_4_0000000041" w:history="1">
        <w:r w:rsidR="000C69FE">
          <w:t>二十三、河北体育学院收支预算</w:t>
        </w:r>
        <w:r w:rsidR="000C69FE">
          <w:tab/>
        </w:r>
        <w:r w:rsidR="009942ED">
          <w:rPr>
            <w:rFonts w:hint="eastAsia"/>
            <w:lang w:eastAsia="zh-CN"/>
          </w:rPr>
          <w:t>43</w:t>
        </w:r>
        <w:r>
          <w:rPr>
            <w:lang w:eastAsia="zh-CN"/>
          </w:rPr>
          <w:t>9</w:t>
        </w:r>
      </w:hyperlink>
    </w:p>
    <w:p w:rsidR="00233B9A" w:rsidRDefault="009676BD">
      <w:pPr>
        <w:pStyle w:val="10"/>
        <w:tabs>
          <w:tab w:val="right" w:leader="dot" w:pos="14562"/>
        </w:tabs>
      </w:pPr>
      <w:hyperlink w:anchor="_Toc_4_4_0000000042" w:history="1">
        <w:r w:rsidR="000C69FE">
          <w:t>二十四、河北奥林匹克体育中心收支预算</w:t>
        </w:r>
        <w:r w:rsidR="000C69FE">
          <w:tab/>
        </w:r>
        <w:r w:rsidR="009942ED">
          <w:rPr>
            <w:rFonts w:hint="eastAsia"/>
            <w:lang w:eastAsia="zh-CN"/>
          </w:rPr>
          <w:t>4</w:t>
        </w:r>
        <w:r>
          <w:rPr>
            <w:lang w:eastAsia="zh-CN"/>
          </w:rPr>
          <w:t>80</w:t>
        </w:r>
      </w:hyperlink>
    </w:p>
    <w:p w:rsidR="00233B9A" w:rsidRDefault="000C69FE">
      <w:pPr>
        <w:sectPr w:rsidR="00233B9A">
          <w:pgSz w:w="16840" w:h="11900" w:orient="landscape"/>
          <w:pgMar w:top="1587" w:right="1134" w:bottom="1361" w:left="1134" w:header="720" w:footer="720" w:gutter="0"/>
          <w:pgNumType w:start="1"/>
          <w:cols w:space="720"/>
        </w:sectPr>
      </w:pPr>
      <w:r>
        <w:fldChar w:fldCharType="end"/>
      </w:r>
    </w:p>
    <w:p w:rsidR="00233B9A" w:rsidRDefault="000C69FE">
      <w:pPr>
        <w:jc w:val="center"/>
        <w:outlineLvl w:val="3"/>
      </w:pPr>
      <w:bookmarkStart w:id="1" w:name="_Toc_4_4_0000000019"/>
      <w:r>
        <w:rPr>
          <w:rFonts w:ascii="方正小标宋_GBK" w:eastAsia="方正小标宋_GBK" w:hAnsi="方正小标宋_GBK" w:cs="方正小标宋_GBK"/>
          <w:color w:val="000000"/>
          <w:sz w:val="44"/>
        </w:rPr>
        <w:lastRenderedPageBreak/>
        <w:t>一、河北省体育局本级收支预算</w:t>
      </w:r>
      <w:bookmarkEnd w:id="1"/>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4117.28</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32279.77</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4117.28</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32719.39</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36397.05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36836.67</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439.62</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36836.67</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36836.67</w:t>
            </w:r>
          </w:p>
        </w:tc>
      </w:tr>
    </w:tbl>
    <w:p w:rsidR="00233B9A" w:rsidRDefault="00233B9A">
      <w:pPr>
        <w:sectPr w:rsidR="00233B9A" w:rsidSect="00C81BDC">
          <w:footerReference w:type="even" r:id="rId106"/>
          <w:footerReference w:type="default" r:id="rId107"/>
          <w:pgSz w:w="16840" w:h="11900" w:orient="landscape"/>
          <w:pgMar w:top="1361" w:right="1020" w:bottom="1134" w:left="1020" w:header="720" w:footer="720" w:gutter="0"/>
          <w:pgNumType w:start="1"/>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36836.67</w:t>
            </w:r>
          </w:p>
        </w:tc>
        <w:tc>
          <w:tcPr>
            <w:tcW w:w="1134" w:type="dxa"/>
            <w:vAlign w:val="center"/>
          </w:tcPr>
          <w:p w:rsidR="00233B9A" w:rsidRDefault="000C69FE">
            <w:pPr>
              <w:pStyle w:val="7"/>
            </w:pPr>
            <w:r>
              <w:t>36397.05</w:t>
            </w:r>
          </w:p>
        </w:tc>
        <w:tc>
          <w:tcPr>
            <w:tcW w:w="1134" w:type="dxa"/>
            <w:vAlign w:val="center"/>
          </w:tcPr>
          <w:p w:rsidR="00233B9A" w:rsidRDefault="000C69FE">
            <w:pPr>
              <w:pStyle w:val="7"/>
            </w:pPr>
            <w:r>
              <w:t>36397.05</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439.62</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4117.28</w:t>
            </w:r>
          </w:p>
        </w:tc>
        <w:tc>
          <w:tcPr>
            <w:tcW w:w="1134" w:type="dxa"/>
            <w:vAlign w:val="center"/>
          </w:tcPr>
          <w:p w:rsidR="00233B9A" w:rsidRDefault="000C69FE">
            <w:pPr>
              <w:pStyle w:val="4"/>
            </w:pPr>
            <w:r>
              <w:t>4117.28</w:t>
            </w:r>
          </w:p>
        </w:tc>
        <w:tc>
          <w:tcPr>
            <w:tcW w:w="1134" w:type="dxa"/>
            <w:vAlign w:val="center"/>
          </w:tcPr>
          <w:p w:rsidR="00233B9A" w:rsidRDefault="000C69FE">
            <w:pPr>
              <w:pStyle w:val="4"/>
            </w:pPr>
            <w:r>
              <w:t>4117.28</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4117.28</w:t>
            </w:r>
          </w:p>
        </w:tc>
        <w:tc>
          <w:tcPr>
            <w:tcW w:w="1134" w:type="dxa"/>
            <w:vAlign w:val="center"/>
          </w:tcPr>
          <w:p w:rsidR="00233B9A" w:rsidRDefault="000C69FE">
            <w:pPr>
              <w:pStyle w:val="4"/>
            </w:pPr>
            <w:r>
              <w:t>4117.28</w:t>
            </w:r>
          </w:p>
        </w:tc>
        <w:tc>
          <w:tcPr>
            <w:tcW w:w="1134" w:type="dxa"/>
            <w:vAlign w:val="center"/>
          </w:tcPr>
          <w:p w:rsidR="00233B9A" w:rsidRDefault="000C69FE">
            <w:pPr>
              <w:pStyle w:val="4"/>
            </w:pPr>
            <w:r>
              <w:t>4117.28</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2070301</w:t>
            </w:r>
          </w:p>
        </w:tc>
        <w:tc>
          <w:tcPr>
            <w:tcW w:w="1559" w:type="dxa"/>
            <w:vAlign w:val="center"/>
          </w:tcPr>
          <w:p w:rsidR="00233B9A" w:rsidRDefault="000C69FE">
            <w:pPr>
              <w:pStyle w:val="2"/>
            </w:pPr>
            <w:r>
              <w:t>行政运行</w:t>
            </w:r>
          </w:p>
        </w:tc>
        <w:tc>
          <w:tcPr>
            <w:tcW w:w="1134" w:type="dxa"/>
            <w:vAlign w:val="center"/>
          </w:tcPr>
          <w:p w:rsidR="00233B9A" w:rsidRDefault="000C69FE">
            <w:pPr>
              <w:pStyle w:val="4"/>
            </w:pPr>
            <w:r>
              <w:t>2222.18</w:t>
            </w:r>
          </w:p>
        </w:tc>
        <w:tc>
          <w:tcPr>
            <w:tcW w:w="1134" w:type="dxa"/>
            <w:vAlign w:val="center"/>
          </w:tcPr>
          <w:p w:rsidR="00233B9A" w:rsidRDefault="000C69FE">
            <w:pPr>
              <w:pStyle w:val="4"/>
            </w:pPr>
            <w:r>
              <w:t>2222.18</w:t>
            </w:r>
          </w:p>
        </w:tc>
        <w:tc>
          <w:tcPr>
            <w:tcW w:w="1134" w:type="dxa"/>
            <w:vAlign w:val="center"/>
          </w:tcPr>
          <w:p w:rsidR="00233B9A" w:rsidRDefault="000C69FE">
            <w:pPr>
              <w:pStyle w:val="4"/>
            </w:pPr>
            <w:r>
              <w:t>2222.18</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193.00</w:t>
            </w:r>
          </w:p>
        </w:tc>
        <w:tc>
          <w:tcPr>
            <w:tcW w:w="1134" w:type="dxa"/>
            <w:vAlign w:val="center"/>
          </w:tcPr>
          <w:p w:rsidR="00233B9A" w:rsidRDefault="000C69FE">
            <w:pPr>
              <w:pStyle w:val="4"/>
            </w:pPr>
            <w:r>
              <w:t>193.00</w:t>
            </w:r>
          </w:p>
        </w:tc>
        <w:tc>
          <w:tcPr>
            <w:tcW w:w="1134" w:type="dxa"/>
            <w:vAlign w:val="center"/>
          </w:tcPr>
          <w:p w:rsidR="00233B9A" w:rsidRDefault="000C69FE">
            <w:pPr>
              <w:pStyle w:val="4"/>
            </w:pPr>
            <w:r>
              <w:t>193.00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1702.10</w:t>
            </w:r>
          </w:p>
        </w:tc>
        <w:tc>
          <w:tcPr>
            <w:tcW w:w="1134" w:type="dxa"/>
            <w:vAlign w:val="center"/>
          </w:tcPr>
          <w:p w:rsidR="00233B9A" w:rsidRDefault="000C69FE">
            <w:pPr>
              <w:pStyle w:val="4"/>
            </w:pPr>
            <w:r>
              <w:t>1702.10</w:t>
            </w:r>
          </w:p>
        </w:tc>
        <w:tc>
          <w:tcPr>
            <w:tcW w:w="1134" w:type="dxa"/>
            <w:vAlign w:val="center"/>
          </w:tcPr>
          <w:p w:rsidR="00233B9A" w:rsidRDefault="000C69FE">
            <w:pPr>
              <w:pStyle w:val="4"/>
            </w:pPr>
            <w:r>
              <w:t>1702.10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32719.39</w:t>
            </w:r>
          </w:p>
        </w:tc>
        <w:tc>
          <w:tcPr>
            <w:tcW w:w="1134" w:type="dxa"/>
            <w:vAlign w:val="center"/>
          </w:tcPr>
          <w:p w:rsidR="00233B9A" w:rsidRDefault="000C69FE">
            <w:pPr>
              <w:pStyle w:val="4"/>
            </w:pPr>
            <w:r>
              <w:t>32279.77</w:t>
            </w:r>
          </w:p>
        </w:tc>
        <w:tc>
          <w:tcPr>
            <w:tcW w:w="1134" w:type="dxa"/>
            <w:vAlign w:val="center"/>
          </w:tcPr>
          <w:p w:rsidR="00233B9A" w:rsidRDefault="000C69FE">
            <w:pPr>
              <w:pStyle w:val="4"/>
            </w:pPr>
            <w:r>
              <w:t>32279.77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439.62</w:t>
            </w: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32719.39</w:t>
            </w:r>
          </w:p>
        </w:tc>
        <w:tc>
          <w:tcPr>
            <w:tcW w:w="1134" w:type="dxa"/>
            <w:vAlign w:val="center"/>
          </w:tcPr>
          <w:p w:rsidR="00233B9A" w:rsidRDefault="000C69FE">
            <w:pPr>
              <w:pStyle w:val="4"/>
            </w:pPr>
            <w:r>
              <w:t>32279.77</w:t>
            </w:r>
          </w:p>
        </w:tc>
        <w:tc>
          <w:tcPr>
            <w:tcW w:w="1134" w:type="dxa"/>
            <w:vAlign w:val="center"/>
          </w:tcPr>
          <w:p w:rsidR="00233B9A" w:rsidRDefault="000C69FE">
            <w:pPr>
              <w:pStyle w:val="4"/>
            </w:pPr>
            <w:r>
              <w:t>32279.77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439.62</w:t>
            </w:r>
          </w:p>
        </w:tc>
      </w:tr>
      <w:tr w:rsidR="00233B9A">
        <w:trPr>
          <w:trHeight w:val="369"/>
          <w:jc w:val="center"/>
        </w:trPr>
        <w:tc>
          <w:tcPr>
            <w:tcW w:w="680" w:type="dxa"/>
            <w:vAlign w:val="center"/>
          </w:tcPr>
          <w:p w:rsidR="00233B9A" w:rsidRDefault="000C69FE">
            <w:pPr>
              <w:pStyle w:val="3"/>
            </w:pPr>
            <w:r>
              <w:t>9</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32719.39</w:t>
            </w:r>
          </w:p>
        </w:tc>
        <w:tc>
          <w:tcPr>
            <w:tcW w:w="1134" w:type="dxa"/>
            <w:vAlign w:val="center"/>
          </w:tcPr>
          <w:p w:rsidR="00233B9A" w:rsidRDefault="000C69FE">
            <w:pPr>
              <w:pStyle w:val="4"/>
            </w:pPr>
            <w:r>
              <w:t>32279.77</w:t>
            </w:r>
          </w:p>
        </w:tc>
        <w:tc>
          <w:tcPr>
            <w:tcW w:w="1134" w:type="dxa"/>
            <w:vAlign w:val="center"/>
          </w:tcPr>
          <w:p w:rsidR="00233B9A" w:rsidRDefault="000C69FE">
            <w:pPr>
              <w:pStyle w:val="4"/>
            </w:pPr>
            <w:r>
              <w:t>32279.77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439.62</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36836.67</w:t>
            </w:r>
          </w:p>
        </w:tc>
        <w:tc>
          <w:tcPr>
            <w:tcW w:w="1361" w:type="dxa"/>
            <w:vAlign w:val="center"/>
          </w:tcPr>
          <w:p w:rsidR="00233B9A" w:rsidRDefault="000C69FE">
            <w:pPr>
              <w:pStyle w:val="7"/>
            </w:pPr>
            <w:r>
              <w:t>2222.18</w:t>
            </w:r>
          </w:p>
        </w:tc>
        <w:tc>
          <w:tcPr>
            <w:tcW w:w="1361" w:type="dxa"/>
            <w:vAlign w:val="center"/>
          </w:tcPr>
          <w:p w:rsidR="00233B9A" w:rsidRDefault="000C69FE">
            <w:pPr>
              <w:pStyle w:val="7"/>
            </w:pPr>
            <w:r>
              <w:t>34614.49</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4117.28</w:t>
            </w:r>
          </w:p>
        </w:tc>
        <w:tc>
          <w:tcPr>
            <w:tcW w:w="1361" w:type="dxa"/>
            <w:vAlign w:val="center"/>
          </w:tcPr>
          <w:p w:rsidR="00233B9A" w:rsidRDefault="000C69FE">
            <w:pPr>
              <w:pStyle w:val="4"/>
            </w:pPr>
            <w:r>
              <w:t>2222.18</w:t>
            </w:r>
          </w:p>
        </w:tc>
        <w:tc>
          <w:tcPr>
            <w:tcW w:w="1361" w:type="dxa"/>
            <w:vAlign w:val="center"/>
          </w:tcPr>
          <w:p w:rsidR="00233B9A" w:rsidRDefault="000C69FE">
            <w:pPr>
              <w:pStyle w:val="4"/>
            </w:pPr>
            <w:r>
              <w:t>1895.10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4117.28</w:t>
            </w:r>
          </w:p>
        </w:tc>
        <w:tc>
          <w:tcPr>
            <w:tcW w:w="1361" w:type="dxa"/>
            <w:vAlign w:val="center"/>
          </w:tcPr>
          <w:p w:rsidR="00233B9A" w:rsidRDefault="000C69FE">
            <w:pPr>
              <w:pStyle w:val="4"/>
            </w:pPr>
            <w:r>
              <w:t>2222.18</w:t>
            </w:r>
          </w:p>
        </w:tc>
        <w:tc>
          <w:tcPr>
            <w:tcW w:w="1361" w:type="dxa"/>
            <w:vAlign w:val="center"/>
          </w:tcPr>
          <w:p w:rsidR="00233B9A" w:rsidRDefault="000C69FE">
            <w:pPr>
              <w:pStyle w:val="4"/>
            </w:pPr>
            <w:r>
              <w:t>1895.10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2070301</w:t>
            </w:r>
          </w:p>
        </w:tc>
        <w:tc>
          <w:tcPr>
            <w:tcW w:w="4535" w:type="dxa"/>
            <w:vAlign w:val="center"/>
          </w:tcPr>
          <w:p w:rsidR="00233B9A" w:rsidRDefault="000C69FE">
            <w:pPr>
              <w:pStyle w:val="2"/>
            </w:pPr>
            <w:r>
              <w:t>行政运行</w:t>
            </w:r>
          </w:p>
        </w:tc>
        <w:tc>
          <w:tcPr>
            <w:tcW w:w="1361" w:type="dxa"/>
            <w:vAlign w:val="center"/>
          </w:tcPr>
          <w:p w:rsidR="00233B9A" w:rsidRDefault="000C69FE">
            <w:pPr>
              <w:pStyle w:val="4"/>
            </w:pPr>
            <w:r>
              <w:t>2222.18</w:t>
            </w:r>
          </w:p>
        </w:tc>
        <w:tc>
          <w:tcPr>
            <w:tcW w:w="1361" w:type="dxa"/>
            <w:vAlign w:val="center"/>
          </w:tcPr>
          <w:p w:rsidR="00233B9A" w:rsidRDefault="000C69FE">
            <w:pPr>
              <w:pStyle w:val="4"/>
            </w:pPr>
            <w:r>
              <w:t>2222.18</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193.00</w:t>
            </w:r>
          </w:p>
        </w:tc>
        <w:tc>
          <w:tcPr>
            <w:tcW w:w="1361" w:type="dxa"/>
            <w:vAlign w:val="center"/>
          </w:tcPr>
          <w:p w:rsidR="00233B9A" w:rsidRDefault="00233B9A">
            <w:pPr>
              <w:pStyle w:val="4"/>
            </w:pPr>
          </w:p>
        </w:tc>
        <w:tc>
          <w:tcPr>
            <w:tcW w:w="1361" w:type="dxa"/>
            <w:vAlign w:val="center"/>
          </w:tcPr>
          <w:p w:rsidR="00233B9A" w:rsidRDefault="000C69FE">
            <w:pPr>
              <w:pStyle w:val="4"/>
            </w:pPr>
            <w:r>
              <w:t>193.00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1702.10</w:t>
            </w:r>
          </w:p>
        </w:tc>
        <w:tc>
          <w:tcPr>
            <w:tcW w:w="1361" w:type="dxa"/>
            <w:vAlign w:val="center"/>
          </w:tcPr>
          <w:p w:rsidR="00233B9A" w:rsidRDefault="00233B9A">
            <w:pPr>
              <w:pStyle w:val="4"/>
            </w:pPr>
          </w:p>
        </w:tc>
        <w:tc>
          <w:tcPr>
            <w:tcW w:w="1361" w:type="dxa"/>
            <w:vAlign w:val="center"/>
          </w:tcPr>
          <w:p w:rsidR="00233B9A" w:rsidRDefault="000C69FE">
            <w:pPr>
              <w:pStyle w:val="4"/>
            </w:pPr>
            <w:r>
              <w:t>1702.10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0C69FE">
            <w:pPr>
              <w:pStyle w:val="4"/>
            </w:pPr>
            <w:r>
              <w:t>32719.39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4117.28</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32279.77</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4117.28</w:t>
            </w:r>
          </w:p>
        </w:tc>
        <w:tc>
          <w:tcPr>
            <w:tcW w:w="1474" w:type="dxa"/>
            <w:vAlign w:val="center"/>
          </w:tcPr>
          <w:p w:rsidR="00233B9A" w:rsidRDefault="000C69FE">
            <w:pPr>
              <w:pStyle w:val="4"/>
            </w:pPr>
            <w:r>
              <w:t>4117.28</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32719.39</w:t>
            </w:r>
          </w:p>
        </w:tc>
        <w:tc>
          <w:tcPr>
            <w:tcW w:w="1474" w:type="dxa"/>
            <w:vAlign w:val="center"/>
          </w:tcPr>
          <w:p w:rsidR="00233B9A" w:rsidRDefault="00233B9A">
            <w:pPr>
              <w:pStyle w:val="4"/>
            </w:pPr>
          </w:p>
        </w:tc>
        <w:tc>
          <w:tcPr>
            <w:tcW w:w="1474" w:type="dxa"/>
            <w:vAlign w:val="center"/>
          </w:tcPr>
          <w:p w:rsidR="00233B9A" w:rsidRDefault="000C69FE">
            <w:pPr>
              <w:pStyle w:val="4"/>
            </w:pPr>
            <w:r>
              <w:t>32719.39</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36397.05</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36836.67</w:t>
            </w:r>
          </w:p>
        </w:tc>
        <w:tc>
          <w:tcPr>
            <w:tcW w:w="1474" w:type="dxa"/>
            <w:vAlign w:val="center"/>
          </w:tcPr>
          <w:p w:rsidR="00233B9A" w:rsidRDefault="000C69FE">
            <w:pPr>
              <w:pStyle w:val="7"/>
            </w:pPr>
            <w:r>
              <w:t>4117.28</w:t>
            </w:r>
          </w:p>
        </w:tc>
        <w:tc>
          <w:tcPr>
            <w:tcW w:w="1474" w:type="dxa"/>
            <w:vAlign w:val="center"/>
          </w:tcPr>
          <w:p w:rsidR="00233B9A" w:rsidRDefault="000C69FE">
            <w:pPr>
              <w:pStyle w:val="7"/>
            </w:pPr>
            <w:r>
              <w:t>32719.39</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439.62</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439.62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36836.67</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36836.67</w:t>
            </w:r>
          </w:p>
        </w:tc>
        <w:tc>
          <w:tcPr>
            <w:tcW w:w="1474" w:type="dxa"/>
            <w:vAlign w:val="center"/>
          </w:tcPr>
          <w:p w:rsidR="00233B9A" w:rsidRDefault="000C69FE">
            <w:pPr>
              <w:pStyle w:val="7"/>
            </w:pPr>
            <w:r>
              <w:t>4117.28</w:t>
            </w:r>
          </w:p>
        </w:tc>
        <w:tc>
          <w:tcPr>
            <w:tcW w:w="1474" w:type="dxa"/>
            <w:vAlign w:val="center"/>
          </w:tcPr>
          <w:p w:rsidR="00233B9A" w:rsidRDefault="000C69FE">
            <w:pPr>
              <w:pStyle w:val="7"/>
            </w:pPr>
            <w:r>
              <w:t>32719.39</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4117.28</w:t>
            </w:r>
          </w:p>
        </w:tc>
        <w:tc>
          <w:tcPr>
            <w:tcW w:w="2551" w:type="dxa"/>
            <w:vAlign w:val="center"/>
          </w:tcPr>
          <w:p w:rsidR="00233B9A" w:rsidRDefault="000C69FE">
            <w:pPr>
              <w:pStyle w:val="7"/>
            </w:pPr>
            <w:r>
              <w:t>2222.18</w:t>
            </w:r>
          </w:p>
        </w:tc>
        <w:tc>
          <w:tcPr>
            <w:tcW w:w="2551" w:type="dxa"/>
            <w:vAlign w:val="center"/>
          </w:tcPr>
          <w:p w:rsidR="00233B9A" w:rsidRDefault="000C69FE">
            <w:pPr>
              <w:pStyle w:val="7"/>
            </w:pPr>
            <w:r>
              <w:t>1895.10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4117.28</w:t>
            </w:r>
          </w:p>
        </w:tc>
        <w:tc>
          <w:tcPr>
            <w:tcW w:w="2551" w:type="dxa"/>
            <w:vAlign w:val="center"/>
          </w:tcPr>
          <w:p w:rsidR="00233B9A" w:rsidRDefault="000C69FE">
            <w:pPr>
              <w:pStyle w:val="4"/>
            </w:pPr>
            <w:r>
              <w:t>2222.18</w:t>
            </w:r>
          </w:p>
        </w:tc>
        <w:tc>
          <w:tcPr>
            <w:tcW w:w="2551" w:type="dxa"/>
            <w:vAlign w:val="center"/>
          </w:tcPr>
          <w:p w:rsidR="00233B9A" w:rsidRDefault="000C69FE">
            <w:pPr>
              <w:pStyle w:val="4"/>
            </w:pPr>
            <w:r>
              <w:t>1895.10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4117.28</w:t>
            </w:r>
          </w:p>
        </w:tc>
        <w:tc>
          <w:tcPr>
            <w:tcW w:w="2551" w:type="dxa"/>
            <w:vAlign w:val="center"/>
          </w:tcPr>
          <w:p w:rsidR="00233B9A" w:rsidRDefault="000C69FE">
            <w:pPr>
              <w:pStyle w:val="4"/>
            </w:pPr>
            <w:r>
              <w:t>2222.18</w:t>
            </w:r>
          </w:p>
        </w:tc>
        <w:tc>
          <w:tcPr>
            <w:tcW w:w="2551" w:type="dxa"/>
            <w:vAlign w:val="center"/>
          </w:tcPr>
          <w:p w:rsidR="00233B9A" w:rsidRDefault="000C69FE">
            <w:pPr>
              <w:pStyle w:val="4"/>
            </w:pPr>
            <w:r>
              <w:t>1895.10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2070301</w:t>
            </w:r>
          </w:p>
        </w:tc>
        <w:tc>
          <w:tcPr>
            <w:tcW w:w="4535" w:type="dxa"/>
            <w:vAlign w:val="center"/>
          </w:tcPr>
          <w:p w:rsidR="00233B9A" w:rsidRDefault="000C69FE">
            <w:pPr>
              <w:pStyle w:val="2"/>
            </w:pPr>
            <w:r>
              <w:t>行政运行</w:t>
            </w:r>
          </w:p>
        </w:tc>
        <w:tc>
          <w:tcPr>
            <w:tcW w:w="2551" w:type="dxa"/>
            <w:vAlign w:val="center"/>
          </w:tcPr>
          <w:p w:rsidR="00233B9A" w:rsidRDefault="000C69FE">
            <w:pPr>
              <w:pStyle w:val="4"/>
            </w:pPr>
            <w:r>
              <w:t>2222.18</w:t>
            </w:r>
          </w:p>
        </w:tc>
        <w:tc>
          <w:tcPr>
            <w:tcW w:w="2551" w:type="dxa"/>
            <w:vAlign w:val="center"/>
          </w:tcPr>
          <w:p w:rsidR="00233B9A" w:rsidRDefault="000C69FE">
            <w:pPr>
              <w:pStyle w:val="4"/>
            </w:pPr>
            <w:r>
              <w:t>2222.18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193.00</w:t>
            </w:r>
          </w:p>
        </w:tc>
        <w:tc>
          <w:tcPr>
            <w:tcW w:w="2551" w:type="dxa"/>
            <w:vAlign w:val="center"/>
          </w:tcPr>
          <w:p w:rsidR="00233B9A" w:rsidRDefault="00233B9A">
            <w:pPr>
              <w:pStyle w:val="4"/>
            </w:pPr>
          </w:p>
        </w:tc>
        <w:tc>
          <w:tcPr>
            <w:tcW w:w="2551" w:type="dxa"/>
            <w:vAlign w:val="center"/>
          </w:tcPr>
          <w:p w:rsidR="00233B9A" w:rsidRDefault="000C69FE">
            <w:pPr>
              <w:pStyle w:val="4"/>
            </w:pPr>
            <w:r>
              <w:t>193.00</w:t>
            </w: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1702.10</w:t>
            </w:r>
          </w:p>
        </w:tc>
        <w:tc>
          <w:tcPr>
            <w:tcW w:w="2551" w:type="dxa"/>
            <w:vAlign w:val="center"/>
          </w:tcPr>
          <w:p w:rsidR="00233B9A" w:rsidRDefault="00233B9A">
            <w:pPr>
              <w:pStyle w:val="4"/>
            </w:pPr>
          </w:p>
        </w:tc>
        <w:tc>
          <w:tcPr>
            <w:tcW w:w="2551" w:type="dxa"/>
            <w:vAlign w:val="center"/>
          </w:tcPr>
          <w:p w:rsidR="00233B9A" w:rsidRDefault="000C69FE">
            <w:pPr>
              <w:pStyle w:val="4"/>
            </w:pPr>
            <w:r>
              <w:t>1702.10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2222.18</w:t>
            </w:r>
          </w:p>
        </w:tc>
        <w:tc>
          <w:tcPr>
            <w:tcW w:w="2551" w:type="dxa"/>
            <w:vAlign w:val="center"/>
          </w:tcPr>
          <w:p w:rsidR="00233B9A" w:rsidRDefault="000C69FE">
            <w:pPr>
              <w:pStyle w:val="7"/>
            </w:pPr>
            <w:r>
              <w:t>1804.36</w:t>
            </w:r>
          </w:p>
        </w:tc>
        <w:tc>
          <w:tcPr>
            <w:tcW w:w="2551" w:type="dxa"/>
            <w:vAlign w:val="center"/>
          </w:tcPr>
          <w:p w:rsidR="00233B9A" w:rsidRDefault="000C69FE">
            <w:pPr>
              <w:pStyle w:val="7"/>
            </w:pPr>
            <w:r>
              <w:t>417.82</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1504.13</w:t>
            </w:r>
          </w:p>
        </w:tc>
        <w:tc>
          <w:tcPr>
            <w:tcW w:w="2551" w:type="dxa"/>
            <w:vAlign w:val="center"/>
          </w:tcPr>
          <w:p w:rsidR="00233B9A" w:rsidRDefault="000C69FE">
            <w:pPr>
              <w:pStyle w:val="4"/>
            </w:pPr>
            <w:r>
              <w:t>1504.13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416.44</w:t>
            </w:r>
          </w:p>
        </w:tc>
        <w:tc>
          <w:tcPr>
            <w:tcW w:w="2551" w:type="dxa"/>
            <w:vAlign w:val="center"/>
          </w:tcPr>
          <w:p w:rsidR="00233B9A" w:rsidRDefault="000C69FE">
            <w:pPr>
              <w:pStyle w:val="4"/>
            </w:pPr>
            <w:r>
              <w:t>416.44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607.44</w:t>
            </w:r>
          </w:p>
        </w:tc>
        <w:tc>
          <w:tcPr>
            <w:tcW w:w="2551" w:type="dxa"/>
            <w:vAlign w:val="center"/>
          </w:tcPr>
          <w:p w:rsidR="00233B9A" w:rsidRDefault="000C69FE">
            <w:pPr>
              <w:pStyle w:val="4"/>
            </w:pPr>
            <w:r>
              <w:t>607.44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30103</w:t>
            </w:r>
          </w:p>
        </w:tc>
        <w:tc>
          <w:tcPr>
            <w:tcW w:w="4535" w:type="dxa"/>
            <w:vAlign w:val="center"/>
          </w:tcPr>
          <w:p w:rsidR="00233B9A" w:rsidRDefault="000C69FE">
            <w:pPr>
              <w:pStyle w:val="2"/>
            </w:pPr>
            <w:r>
              <w:t>奖金</w:t>
            </w:r>
          </w:p>
        </w:tc>
        <w:tc>
          <w:tcPr>
            <w:tcW w:w="2551" w:type="dxa"/>
            <w:vAlign w:val="center"/>
          </w:tcPr>
          <w:p w:rsidR="00233B9A" w:rsidRDefault="000C69FE">
            <w:pPr>
              <w:pStyle w:val="4"/>
            </w:pPr>
            <w:r>
              <w:t>29.86</w:t>
            </w:r>
          </w:p>
        </w:tc>
        <w:tc>
          <w:tcPr>
            <w:tcW w:w="2551" w:type="dxa"/>
            <w:vAlign w:val="center"/>
          </w:tcPr>
          <w:p w:rsidR="00233B9A" w:rsidRDefault="000C69FE">
            <w:pPr>
              <w:pStyle w:val="4"/>
            </w:pPr>
            <w:r>
              <w:t>29.86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131.99</w:t>
            </w:r>
          </w:p>
        </w:tc>
        <w:tc>
          <w:tcPr>
            <w:tcW w:w="2551" w:type="dxa"/>
            <w:vAlign w:val="center"/>
          </w:tcPr>
          <w:p w:rsidR="00233B9A" w:rsidRDefault="000C69FE">
            <w:pPr>
              <w:pStyle w:val="4"/>
            </w:pPr>
            <w:r>
              <w:t>131.99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66.00</w:t>
            </w:r>
          </w:p>
        </w:tc>
        <w:tc>
          <w:tcPr>
            <w:tcW w:w="2551" w:type="dxa"/>
            <w:vAlign w:val="center"/>
          </w:tcPr>
          <w:p w:rsidR="00233B9A" w:rsidRDefault="000C69FE">
            <w:pPr>
              <w:pStyle w:val="4"/>
            </w:pPr>
            <w:r>
              <w:t>66.00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50.28</w:t>
            </w:r>
          </w:p>
        </w:tc>
        <w:tc>
          <w:tcPr>
            <w:tcW w:w="2551" w:type="dxa"/>
            <w:vAlign w:val="center"/>
          </w:tcPr>
          <w:p w:rsidR="00233B9A" w:rsidRDefault="000C69FE">
            <w:pPr>
              <w:pStyle w:val="4"/>
            </w:pPr>
            <w:r>
              <w:t>50.28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30111</w:t>
            </w:r>
          </w:p>
        </w:tc>
        <w:tc>
          <w:tcPr>
            <w:tcW w:w="4535" w:type="dxa"/>
            <w:vAlign w:val="center"/>
          </w:tcPr>
          <w:p w:rsidR="00233B9A" w:rsidRDefault="000C69FE">
            <w:pPr>
              <w:pStyle w:val="2"/>
            </w:pPr>
            <w:r>
              <w:t>公务员医疗补助缴费</w:t>
            </w:r>
          </w:p>
        </w:tc>
        <w:tc>
          <w:tcPr>
            <w:tcW w:w="2551" w:type="dxa"/>
            <w:vAlign w:val="center"/>
          </w:tcPr>
          <w:p w:rsidR="00233B9A" w:rsidRDefault="000C69FE">
            <w:pPr>
              <w:pStyle w:val="4"/>
            </w:pPr>
            <w:r>
              <w:t>64.46</w:t>
            </w:r>
          </w:p>
        </w:tc>
        <w:tc>
          <w:tcPr>
            <w:tcW w:w="2551" w:type="dxa"/>
            <w:vAlign w:val="center"/>
          </w:tcPr>
          <w:p w:rsidR="00233B9A" w:rsidRDefault="000C69FE">
            <w:pPr>
              <w:pStyle w:val="4"/>
            </w:pPr>
            <w:r>
              <w:t>64.46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3.17</w:t>
            </w:r>
          </w:p>
        </w:tc>
        <w:tc>
          <w:tcPr>
            <w:tcW w:w="2551" w:type="dxa"/>
            <w:vAlign w:val="center"/>
          </w:tcPr>
          <w:p w:rsidR="00233B9A" w:rsidRDefault="000C69FE">
            <w:pPr>
              <w:pStyle w:val="4"/>
            </w:pPr>
            <w:r>
              <w:t>3.17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93.69</w:t>
            </w:r>
          </w:p>
        </w:tc>
        <w:tc>
          <w:tcPr>
            <w:tcW w:w="2551" w:type="dxa"/>
            <w:vAlign w:val="center"/>
          </w:tcPr>
          <w:p w:rsidR="00233B9A" w:rsidRDefault="000C69FE">
            <w:pPr>
              <w:pStyle w:val="4"/>
            </w:pPr>
            <w:r>
              <w:t>93.69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40.80</w:t>
            </w:r>
          </w:p>
        </w:tc>
        <w:tc>
          <w:tcPr>
            <w:tcW w:w="2551" w:type="dxa"/>
            <w:vAlign w:val="center"/>
          </w:tcPr>
          <w:p w:rsidR="00233B9A" w:rsidRDefault="000C69FE">
            <w:pPr>
              <w:pStyle w:val="4"/>
            </w:pPr>
            <w:r>
              <w:t>40.80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410.08</w:t>
            </w:r>
          </w:p>
        </w:tc>
        <w:tc>
          <w:tcPr>
            <w:tcW w:w="2551" w:type="dxa"/>
            <w:vAlign w:val="center"/>
          </w:tcPr>
          <w:p w:rsidR="00233B9A" w:rsidRDefault="00233B9A">
            <w:pPr>
              <w:pStyle w:val="4"/>
            </w:pPr>
          </w:p>
        </w:tc>
        <w:tc>
          <w:tcPr>
            <w:tcW w:w="2551" w:type="dxa"/>
            <w:vAlign w:val="center"/>
          </w:tcPr>
          <w:p w:rsidR="00233B9A" w:rsidRDefault="000C69FE">
            <w:pPr>
              <w:pStyle w:val="4"/>
            </w:pPr>
            <w:r>
              <w:t>410.08</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26.03</w:t>
            </w:r>
          </w:p>
        </w:tc>
        <w:tc>
          <w:tcPr>
            <w:tcW w:w="2551" w:type="dxa"/>
            <w:vAlign w:val="center"/>
          </w:tcPr>
          <w:p w:rsidR="00233B9A" w:rsidRDefault="00233B9A">
            <w:pPr>
              <w:pStyle w:val="4"/>
            </w:pPr>
          </w:p>
        </w:tc>
        <w:tc>
          <w:tcPr>
            <w:tcW w:w="2551" w:type="dxa"/>
            <w:vAlign w:val="center"/>
          </w:tcPr>
          <w:p w:rsidR="00233B9A" w:rsidRDefault="000C69FE">
            <w:pPr>
              <w:pStyle w:val="4"/>
            </w:pPr>
            <w:r>
              <w:t>26.03</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45.39</w:t>
            </w:r>
          </w:p>
        </w:tc>
        <w:tc>
          <w:tcPr>
            <w:tcW w:w="2551" w:type="dxa"/>
            <w:vAlign w:val="center"/>
          </w:tcPr>
          <w:p w:rsidR="00233B9A" w:rsidRDefault="00233B9A">
            <w:pPr>
              <w:pStyle w:val="4"/>
            </w:pPr>
          </w:p>
        </w:tc>
        <w:tc>
          <w:tcPr>
            <w:tcW w:w="2551" w:type="dxa"/>
            <w:vAlign w:val="center"/>
          </w:tcPr>
          <w:p w:rsidR="00233B9A" w:rsidRDefault="000C69FE">
            <w:pPr>
              <w:pStyle w:val="4"/>
            </w:pPr>
            <w:r>
              <w:t>45.39</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73.93</w:t>
            </w:r>
          </w:p>
        </w:tc>
        <w:tc>
          <w:tcPr>
            <w:tcW w:w="2551" w:type="dxa"/>
            <w:vAlign w:val="center"/>
          </w:tcPr>
          <w:p w:rsidR="00233B9A" w:rsidRDefault="00233B9A">
            <w:pPr>
              <w:pStyle w:val="4"/>
            </w:pPr>
          </w:p>
        </w:tc>
        <w:tc>
          <w:tcPr>
            <w:tcW w:w="2551" w:type="dxa"/>
            <w:vAlign w:val="center"/>
          </w:tcPr>
          <w:p w:rsidR="00233B9A" w:rsidRDefault="000C69FE">
            <w:pPr>
              <w:pStyle w:val="4"/>
            </w:pPr>
            <w:r>
              <w:t>73.93</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30212</w:t>
            </w:r>
          </w:p>
        </w:tc>
        <w:tc>
          <w:tcPr>
            <w:tcW w:w="4535" w:type="dxa"/>
            <w:vAlign w:val="center"/>
          </w:tcPr>
          <w:p w:rsidR="00233B9A" w:rsidRDefault="000C69FE">
            <w:pPr>
              <w:pStyle w:val="2"/>
            </w:pPr>
            <w:r>
              <w:t>因公出国（境）费用</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3021202</w:t>
            </w:r>
          </w:p>
        </w:tc>
        <w:tc>
          <w:tcPr>
            <w:tcW w:w="4535" w:type="dxa"/>
            <w:vAlign w:val="center"/>
          </w:tcPr>
          <w:p w:rsidR="00233B9A" w:rsidRDefault="000C69FE">
            <w:pPr>
              <w:pStyle w:val="2"/>
            </w:pPr>
            <w:r>
              <w:t>其他因公出国（境）费</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7.00</w:t>
            </w:r>
          </w:p>
        </w:tc>
        <w:tc>
          <w:tcPr>
            <w:tcW w:w="2551" w:type="dxa"/>
            <w:vAlign w:val="center"/>
          </w:tcPr>
          <w:p w:rsidR="00233B9A" w:rsidRDefault="00233B9A">
            <w:pPr>
              <w:pStyle w:val="4"/>
            </w:pPr>
          </w:p>
        </w:tc>
        <w:tc>
          <w:tcPr>
            <w:tcW w:w="2551" w:type="dxa"/>
            <w:vAlign w:val="center"/>
          </w:tcPr>
          <w:p w:rsidR="00233B9A" w:rsidRDefault="000C69FE">
            <w:pPr>
              <w:pStyle w:val="4"/>
            </w:pPr>
            <w:r>
              <w:t>7.00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7.13</w:t>
            </w:r>
          </w:p>
        </w:tc>
        <w:tc>
          <w:tcPr>
            <w:tcW w:w="2551" w:type="dxa"/>
            <w:vAlign w:val="center"/>
          </w:tcPr>
          <w:p w:rsidR="00233B9A" w:rsidRDefault="00233B9A">
            <w:pPr>
              <w:pStyle w:val="4"/>
            </w:pPr>
          </w:p>
        </w:tc>
        <w:tc>
          <w:tcPr>
            <w:tcW w:w="2551" w:type="dxa"/>
            <w:vAlign w:val="center"/>
          </w:tcPr>
          <w:p w:rsidR="00233B9A" w:rsidRDefault="000C69FE">
            <w:pPr>
              <w:pStyle w:val="4"/>
            </w:pPr>
            <w:r>
              <w:t>7.13</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30215</w:t>
            </w:r>
          </w:p>
        </w:tc>
        <w:tc>
          <w:tcPr>
            <w:tcW w:w="4535" w:type="dxa"/>
            <w:vAlign w:val="center"/>
          </w:tcPr>
          <w:p w:rsidR="00233B9A" w:rsidRDefault="000C69FE">
            <w:pPr>
              <w:pStyle w:val="2"/>
            </w:pPr>
            <w:r>
              <w:t>会议费</w:t>
            </w:r>
          </w:p>
        </w:tc>
        <w:tc>
          <w:tcPr>
            <w:tcW w:w="2551" w:type="dxa"/>
            <w:vAlign w:val="center"/>
          </w:tcPr>
          <w:p w:rsidR="00233B9A" w:rsidRDefault="000C69FE">
            <w:pPr>
              <w:pStyle w:val="4"/>
            </w:pPr>
            <w:r>
              <w:t>22.64</w:t>
            </w:r>
          </w:p>
        </w:tc>
        <w:tc>
          <w:tcPr>
            <w:tcW w:w="2551" w:type="dxa"/>
            <w:vAlign w:val="center"/>
          </w:tcPr>
          <w:p w:rsidR="00233B9A" w:rsidRDefault="00233B9A">
            <w:pPr>
              <w:pStyle w:val="4"/>
            </w:pPr>
          </w:p>
        </w:tc>
        <w:tc>
          <w:tcPr>
            <w:tcW w:w="2551" w:type="dxa"/>
            <w:vAlign w:val="center"/>
          </w:tcPr>
          <w:p w:rsidR="00233B9A" w:rsidRDefault="000C69FE">
            <w:pPr>
              <w:pStyle w:val="4"/>
            </w:pPr>
            <w:r>
              <w:t>22.64</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9.18</w:t>
            </w:r>
          </w:p>
        </w:tc>
        <w:tc>
          <w:tcPr>
            <w:tcW w:w="2551" w:type="dxa"/>
            <w:vAlign w:val="center"/>
          </w:tcPr>
          <w:p w:rsidR="00233B9A" w:rsidRDefault="00233B9A">
            <w:pPr>
              <w:pStyle w:val="4"/>
            </w:pPr>
          </w:p>
        </w:tc>
        <w:tc>
          <w:tcPr>
            <w:tcW w:w="2551" w:type="dxa"/>
            <w:vAlign w:val="center"/>
          </w:tcPr>
          <w:p w:rsidR="00233B9A" w:rsidRDefault="000C69FE">
            <w:pPr>
              <w:pStyle w:val="4"/>
            </w:pPr>
            <w:r>
              <w:t>9.18</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30217</w:t>
            </w:r>
          </w:p>
        </w:tc>
        <w:tc>
          <w:tcPr>
            <w:tcW w:w="4535" w:type="dxa"/>
            <w:vAlign w:val="center"/>
          </w:tcPr>
          <w:p w:rsidR="00233B9A" w:rsidRDefault="000C69FE">
            <w:pPr>
              <w:pStyle w:val="2"/>
            </w:pPr>
            <w:r>
              <w:t>公务接待费</w:t>
            </w:r>
          </w:p>
        </w:tc>
        <w:tc>
          <w:tcPr>
            <w:tcW w:w="2551" w:type="dxa"/>
            <w:vAlign w:val="center"/>
          </w:tcPr>
          <w:p w:rsidR="00233B9A" w:rsidRDefault="000C69FE">
            <w:pPr>
              <w:pStyle w:val="4"/>
            </w:pPr>
            <w:r>
              <w:t>13.10</w:t>
            </w:r>
          </w:p>
        </w:tc>
        <w:tc>
          <w:tcPr>
            <w:tcW w:w="2551" w:type="dxa"/>
            <w:vAlign w:val="center"/>
          </w:tcPr>
          <w:p w:rsidR="00233B9A" w:rsidRDefault="00233B9A">
            <w:pPr>
              <w:pStyle w:val="4"/>
            </w:pPr>
          </w:p>
        </w:tc>
        <w:tc>
          <w:tcPr>
            <w:tcW w:w="2551" w:type="dxa"/>
            <w:vAlign w:val="center"/>
          </w:tcPr>
          <w:p w:rsidR="00233B9A" w:rsidRDefault="000C69FE">
            <w:pPr>
              <w:pStyle w:val="4"/>
            </w:pPr>
            <w:r>
              <w:t>13.10</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30226</w:t>
            </w:r>
          </w:p>
        </w:tc>
        <w:tc>
          <w:tcPr>
            <w:tcW w:w="4535" w:type="dxa"/>
            <w:vAlign w:val="center"/>
          </w:tcPr>
          <w:p w:rsidR="00233B9A" w:rsidRDefault="000C69FE">
            <w:pPr>
              <w:pStyle w:val="2"/>
            </w:pPr>
            <w:r>
              <w:t>劳务费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12.51</w:t>
            </w:r>
          </w:p>
        </w:tc>
        <w:tc>
          <w:tcPr>
            <w:tcW w:w="2551" w:type="dxa"/>
            <w:vAlign w:val="center"/>
          </w:tcPr>
          <w:p w:rsidR="00233B9A" w:rsidRDefault="00233B9A">
            <w:pPr>
              <w:pStyle w:val="4"/>
            </w:pPr>
          </w:p>
        </w:tc>
        <w:tc>
          <w:tcPr>
            <w:tcW w:w="2551" w:type="dxa"/>
            <w:vAlign w:val="center"/>
          </w:tcPr>
          <w:p w:rsidR="00233B9A" w:rsidRDefault="000C69FE">
            <w:pPr>
              <w:pStyle w:val="4"/>
            </w:pPr>
            <w:r>
              <w:t>12.51</w:t>
            </w: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9.28</w:t>
            </w:r>
          </w:p>
        </w:tc>
        <w:tc>
          <w:tcPr>
            <w:tcW w:w="2551" w:type="dxa"/>
            <w:vAlign w:val="center"/>
          </w:tcPr>
          <w:p w:rsidR="00233B9A" w:rsidRDefault="00233B9A">
            <w:pPr>
              <w:pStyle w:val="4"/>
            </w:pPr>
          </w:p>
        </w:tc>
        <w:tc>
          <w:tcPr>
            <w:tcW w:w="2551" w:type="dxa"/>
            <w:vAlign w:val="center"/>
          </w:tcPr>
          <w:p w:rsidR="00233B9A" w:rsidRDefault="000C69FE">
            <w:pPr>
              <w:pStyle w:val="4"/>
            </w:pPr>
            <w:r>
              <w:t>9.28</w:t>
            </w: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30.98</w:t>
            </w:r>
          </w:p>
        </w:tc>
        <w:tc>
          <w:tcPr>
            <w:tcW w:w="2551" w:type="dxa"/>
            <w:vAlign w:val="center"/>
          </w:tcPr>
          <w:p w:rsidR="00233B9A" w:rsidRDefault="00233B9A">
            <w:pPr>
              <w:pStyle w:val="4"/>
            </w:pPr>
          </w:p>
        </w:tc>
        <w:tc>
          <w:tcPr>
            <w:tcW w:w="2551" w:type="dxa"/>
            <w:vAlign w:val="center"/>
          </w:tcPr>
          <w:p w:rsidR="00233B9A" w:rsidRDefault="000C69FE">
            <w:pPr>
              <w:pStyle w:val="4"/>
            </w:pPr>
            <w:r>
              <w:t>30.98</w:t>
            </w: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30239</w:t>
            </w:r>
          </w:p>
        </w:tc>
        <w:tc>
          <w:tcPr>
            <w:tcW w:w="4535" w:type="dxa"/>
            <w:vAlign w:val="center"/>
          </w:tcPr>
          <w:p w:rsidR="00233B9A" w:rsidRDefault="000C69FE">
            <w:pPr>
              <w:pStyle w:val="2"/>
            </w:pPr>
            <w:r>
              <w:t>其他交通费用</w:t>
            </w:r>
          </w:p>
        </w:tc>
        <w:tc>
          <w:tcPr>
            <w:tcW w:w="2551" w:type="dxa"/>
            <w:vAlign w:val="center"/>
          </w:tcPr>
          <w:p w:rsidR="00233B9A" w:rsidRDefault="000C69FE">
            <w:pPr>
              <w:pStyle w:val="4"/>
            </w:pPr>
            <w:r>
              <w:t>80.00</w:t>
            </w:r>
          </w:p>
        </w:tc>
        <w:tc>
          <w:tcPr>
            <w:tcW w:w="2551" w:type="dxa"/>
            <w:vAlign w:val="center"/>
          </w:tcPr>
          <w:p w:rsidR="00233B9A" w:rsidRDefault="00233B9A">
            <w:pPr>
              <w:pStyle w:val="4"/>
            </w:pPr>
          </w:p>
        </w:tc>
        <w:tc>
          <w:tcPr>
            <w:tcW w:w="2551" w:type="dxa"/>
            <w:vAlign w:val="center"/>
          </w:tcPr>
          <w:p w:rsidR="00233B9A" w:rsidRDefault="000C69FE">
            <w:pPr>
              <w:pStyle w:val="4"/>
            </w:pPr>
            <w:r>
              <w:t>80.00</w:t>
            </w: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42.91</w:t>
            </w:r>
          </w:p>
        </w:tc>
        <w:tc>
          <w:tcPr>
            <w:tcW w:w="2551" w:type="dxa"/>
            <w:vAlign w:val="center"/>
          </w:tcPr>
          <w:p w:rsidR="00233B9A" w:rsidRDefault="00233B9A">
            <w:pPr>
              <w:pStyle w:val="4"/>
            </w:pPr>
          </w:p>
        </w:tc>
        <w:tc>
          <w:tcPr>
            <w:tcW w:w="2551" w:type="dxa"/>
            <w:vAlign w:val="center"/>
          </w:tcPr>
          <w:p w:rsidR="00233B9A" w:rsidRDefault="000C69FE">
            <w:pPr>
              <w:pStyle w:val="4"/>
            </w:pPr>
            <w:r>
              <w:t>42.91</w:t>
            </w: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300.23</w:t>
            </w:r>
          </w:p>
        </w:tc>
        <w:tc>
          <w:tcPr>
            <w:tcW w:w="2551" w:type="dxa"/>
            <w:vAlign w:val="center"/>
          </w:tcPr>
          <w:p w:rsidR="00233B9A" w:rsidRDefault="000C69FE">
            <w:pPr>
              <w:pStyle w:val="4"/>
            </w:pPr>
            <w:r>
              <w:t>300.23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36.54</w:t>
            </w:r>
          </w:p>
        </w:tc>
        <w:tc>
          <w:tcPr>
            <w:tcW w:w="2551" w:type="dxa"/>
            <w:vAlign w:val="center"/>
          </w:tcPr>
          <w:p w:rsidR="00233B9A" w:rsidRDefault="000C69FE">
            <w:pPr>
              <w:pStyle w:val="4"/>
            </w:pPr>
            <w:r>
              <w:t>36.54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259.92</w:t>
            </w:r>
          </w:p>
        </w:tc>
        <w:tc>
          <w:tcPr>
            <w:tcW w:w="2551" w:type="dxa"/>
            <w:vAlign w:val="center"/>
          </w:tcPr>
          <w:p w:rsidR="00233B9A" w:rsidRDefault="000C69FE">
            <w:pPr>
              <w:pStyle w:val="4"/>
            </w:pPr>
            <w:r>
              <w:t>259.92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3.65</w:t>
            </w:r>
          </w:p>
        </w:tc>
        <w:tc>
          <w:tcPr>
            <w:tcW w:w="2551" w:type="dxa"/>
            <w:vAlign w:val="center"/>
          </w:tcPr>
          <w:p w:rsidR="00233B9A" w:rsidRDefault="000C69FE">
            <w:pPr>
              <w:pStyle w:val="4"/>
            </w:pPr>
            <w:r>
              <w:t>3.65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0.12</w:t>
            </w:r>
          </w:p>
        </w:tc>
        <w:tc>
          <w:tcPr>
            <w:tcW w:w="2551" w:type="dxa"/>
            <w:vAlign w:val="center"/>
          </w:tcPr>
          <w:p w:rsidR="00233B9A" w:rsidRDefault="000C69FE">
            <w:pPr>
              <w:pStyle w:val="4"/>
            </w:pPr>
            <w:r>
              <w:t>0.12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37</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7.74</w:t>
            </w:r>
          </w:p>
        </w:tc>
        <w:tc>
          <w:tcPr>
            <w:tcW w:w="2551" w:type="dxa"/>
            <w:vAlign w:val="center"/>
          </w:tcPr>
          <w:p w:rsidR="00233B9A" w:rsidRDefault="00233B9A">
            <w:pPr>
              <w:pStyle w:val="4"/>
            </w:pPr>
          </w:p>
        </w:tc>
        <w:tc>
          <w:tcPr>
            <w:tcW w:w="2551" w:type="dxa"/>
            <w:vAlign w:val="center"/>
          </w:tcPr>
          <w:p w:rsidR="00233B9A" w:rsidRDefault="000C69FE">
            <w:pPr>
              <w:pStyle w:val="4"/>
            </w:pPr>
            <w:r>
              <w:t>7.74</w:t>
            </w:r>
          </w:p>
        </w:tc>
      </w:tr>
      <w:tr w:rsidR="00233B9A">
        <w:trPr>
          <w:trHeight w:val="369"/>
          <w:jc w:val="center"/>
        </w:trPr>
        <w:tc>
          <w:tcPr>
            <w:tcW w:w="850" w:type="dxa"/>
            <w:vAlign w:val="center"/>
          </w:tcPr>
          <w:p w:rsidR="00233B9A" w:rsidRDefault="000C69FE">
            <w:pPr>
              <w:pStyle w:val="3"/>
            </w:pPr>
            <w:r>
              <w:t>38</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7.74</w:t>
            </w:r>
          </w:p>
        </w:tc>
        <w:tc>
          <w:tcPr>
            <w:tcW w:w="2551" w:type="dxa"/>
            <w:vAlign w:val="center"/>
          </w:tcPr>
          <w:p w:rsidR="00233B9A" w:rsidRDefault="00233B9A">
            <w:pPr>
              <w:pStyle w:val="4"/>
            </w:pPr>
          </w:p>
        </w:tc>
        <w:tc>
          <w:tcPr>
            <w:tcW w:w="2551" w:type="dxa"/>
            <w:vAlign w:val="center"/>
          </w:tcPr>
          <w:p w:rsidR="00233B9A" w:rsidRDefault="000C69FE">
            <w:pPr>
              <w:pStyle w:val="4"/>
            </w:pPr>
            <w:r>
              <w:t>7.74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32719.39</w:t>
            </w:r>
          </w:p>
        </w:tc>
        <w:tc>
          <w:tcPr>
            <w:tcW w:w="2551" w:type="dxa"/>
            <w:vAlign w:val="center"/>
          </w:tcPr>
          <w:p w:rsidR="00233B9A" w:rsidRDefault="00233B9A">
            <w:pPr>
              <w:pStyle w:val="7"/>
            </w:pPr>
          </w:p>
        </w:tc>
        <w:tc>
          <w:tcPr>
            <w:tcW w:w="2551" w:type="dxa"/>
            <w:vAlign w:val="center"/>
          </w:tcPr>
          <w:p w:rsidR="00233B9A" w:rsidRDefault="000C69FE">
            <w:pPr>
              <w:pStyle w:val="7"/>
            </w:pPr>
            <w:r>
              <w:t>32719.39</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32719.39</w:t>
            </w:r>
          </w:p>
        </w:tc>
        <w:tc>
          <w:tcPr>
            <w:tcW w:w="2551" w:type="dxa"/>
            <w:vAlign w:val="center"/>
          </w:tcPr>
          <w:p w:rsidR="00233B9A" w:rsidRDefault="00233B9A">
            <w:pPr>
              <w:pStyle w:val="4"/>
            </w:pPr>
          </w:p>
        </w:tc>
        <w:tc>
          <w:tcPr>
            <w:tcW w:w="2551" w:type="dxa"/>
            <w:vAlign w:val="center"/>
          </w:tcPr>
          <w:p w:rsidR="00233B9A" w:rsidRDefault="000C69FE">
            <w:pPr>
              <w:pStyle w:val="4"/>
            </w:pPr>
            <w:r>
              <w:t>32719.39</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32719.39</w:t>
            </w:r>
          </w:p>
        </w:tc>
        <w:tc>
          <w:tcPr>
            <w:tcW w:w="2551" w:type="dxa"/>
            <w:vAlign w:val="center"/>
          </w:tcPr>
          <w:p w:rsidR="00233B9A" w:rsidRDefault="00233B9A">
            <w:pPr>
              <w:pStyle w:val="4"/>
            </w:pPr>
          </w:p>
        </w:tc>
        <w:tc>
          <w:tcPr>
            <w:tcW w:w="2551" w:type="dxa"/>
            <w:vAlign w:val="center"/>
          </w:tcPr>
          <w:p w:rsidR="00233B9A" w:rsidRDefault="000C69FE">
            <w:pPr>
              <w:pStyle w:val="4"/>
            </w:pPr>
            <w:r>
              <w:t>32719.39</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32719.39</w:t>
            </w:r>
          </w:p>
        </w:tc>
        <w:tc>
          <w:tcPr>
            <w:tcW w:w="2551" w:type="dxa"/>
            <w:vAlign w:val="center"/>
          </w:tcPr>
          <w:p w:rsidR="00233B9A" w:rsidRDefault="00233B9A">
            <w:pPr>
              <w:pStyle w:val="4"/>
            </w:pPr>
          </w:p>
        </w:tc>
        <w:tc>
          <w:tcPr>
            <w:tcW w:w="2551" w:type="dxa"/>
            <w:vAlign w:val="center"/>
          </w:tcPr>
          <w:p w:rsidR="00233B9A" w:rsidRDefault="000C69FE">
            <w:pPr>
              <w:pStyle w:val="4"/>
            </w:pPr>
            <w:r>
              <w:t>32719.39</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373.64</w:t>
            </w:r>
          </w:p>
        </w:tc>
        <w:tc>
          <w:tcPr>
            <w:tcW w:w="2381" w:type="dxa"/>
            <w:vAlign w:val="center"/>
          </w:tcPr>
          <w:p w:rsidR="00233B9A" w:rsidRDefault="000C69FE">
            <w:pPr>
              <w:pStyle w:val="7"/>
            </w:pPr>
            <w:r>
              <w:t>275.08</w:t>
            </w:r>
          </w:p>
        </w:tc>
        <w:tc>
          <w:tcPr>
            <w:tcW w:w="2381" w:type="dxa"/>
            <w:vAlign w:val="center"/>
          </w:tcPr>
          <w:p w:rsidR="00233B9A" w:rsidRDefault="000C69FE">
            <w:pPr>
              <w:pStyle w:val="7"/>
            </w:pPr>
            <w:r>
              <w:t>98.56</w:t>
            </w: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0C69FE">
            <w:pPr>
              <w:pStyle w:val="4"/>
            </w:pPr>
            <w:r>
              <w:t>328.00</w:t>
            </w:r>
          </w:p>
        </w:tc>
        <w:tc>
          <w:tcPr>
            <w:tcW w:w="2381" w:type="dxa"/>
            <w:vAlign w:val="center"/>
          </w:tcPr>
          <w:p w:rsidR="00233B9A" w:rsidRDefault="000C69FE">
            <w:pPr>
              <w:pStyle w:val="4"/>
            </w:pPr>
            <w:r>
              <w:t>231.00</w:t>
            </w:r>
          </w:p>
        </w:tc>
        <w:tc>
          <w:tcPr>
            <w:tcW w:w="2381" w:type="dxa"/>
            <w:vAlign w:val="center"/>
          </w:tcPr>
          <w:p w:rsidR="00233B9A" w:rsidRDefault="000C69FE">
            <w:pPr>
              <w:pStyle w:val="4"/>
            </w:pPr>
            <w:r>
              <w:t>97.00</w:t>
            </w: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30.98</w:t>
            </w:r>
          </w:p>
        </w:tc>
        <w:tc>
          <w:tcPr>
            <w:tcW w:w="2381" w:type="dxa"/>
            <w:vAlign w:val="center"/>
          </w:tcPr>
          <w:p w:rsidR="00233B9A" w:rsidRDefault="000C69FE">
            <w:pPr>
              <w:pStyle w:val="4"/>
            </w:pPr>
            <w:r>
              <w:t>30.98</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30.98</w:t>
            </w:r>
          </w:p>
        </w:tc>
        <w:tc>
          <w:tcPr>
            <w:tcW w:w="2381" w:type="dxa"/>
            <w:vAlign w:val="center"/>
          </w:tcPr>
          <w:p w:rsidR="00233B9A" w:rsidRDefault="000C69FE">
            <w:pPr>
              <w:pStyle w:val="4"/>
            </w:pPr>
            <w:r>
              <w:t>30.98</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0C69FE">
            <w:pPr>
              <w:pStyle w:val="4"/>
            </w:pPr>
            <w:r>
              <w:t>14.66</w:t>
            </w:r>
          </w:p>
        </w:tc>
        <w:tc>
          <w:tcPr>
            <w:tcW w:w="2381" w:type="dxa"/>
            <w:vAlign w:val="center"/>
          </w:tcPr>
          <w:p w:rsidR="00233B9A" w:rsidRDefault="000C69FE">
            <w:pPr>
              <w:pStyle w:val="4"/>
            </w:pPr>
            <w:r>
              <w:t>13.10</w:t>
            </w:r>
          </w:p>
        </w:tc>
        <w:tc>
          <w:tcPr>
            <w:tcW w:w="2381" w:type="dxa"/>
            <w:vAlign w:val="center"/>
          </w:tcPr>
          <w:p w:rsidR="00233B9A" w:rsidRDefault="000C69FE">
            <w:pPr>
              <w:pStyle w:val="4"/>
            </w:pPr>
            <w:r>
              <w:t>1.56</w:t>
            </w: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河北省体育局本级2022年单位预算信息公开情况说明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按照《预算法》、《地方预决算公开操作规程》和《关于进一步推进预算公开工作的实施意见》规定，现将河北省体育局本级</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（一）研究全省体育发展战略。协调区域性体育服务体系，推动多元化体育服务体系建设，推进体育公共服务和体育体制改革。</w:t>
      </w:r>
    </w:p>
    <w:p w:rsidR="00233B9A" w:rsidRDefault="000C69FE">
      <w:pPr>
        <w:pStyle w:val="-6"/>
      </w:pPr>
      <w:r>
        <w:t>（二）贯彻执行国家制定的体育发展规划和政策法规。拟定全省体育发展规划和政策，起草</w:t>
      </w:r>
      <w:r>
        <w:t xml:space="preserve"> </w:t>
      </w:r>
      <w:r>
        <w:t>有关体育方面的地方性法规、政府规章草案。</w:t>
      </w:r>
    </w:p>
    <w:p w:rsidR="00233B9A" w:rsidRDefault="000C69FE">
      <w:pPr>
        <w:pStyle w:val="-6"/>
      </w:pPr>
      <w:r>
        <w:t>（三）统筹规划全省群众体育发展。负责推行全民健身计划，监督实施国家体育锻炼标准，推动国民体质监测，指导公共体育设施建设，负责公共体育设施监督管理工作。</w:t>
      </w:r>
    </w:p>
    <w:p w:rsidR="00233B9A" w:rsidRDefault="000C69FE">
      <w:pPr>
        <w:pStyle w:val="-6"/>
      </w:pPr>
      <w:r>
        <w:t>（四）统筹规划全省竞技体育发展。指导协调体育训练和体育竞赛，指导运动队伍建设，负责组织，协调，监督体育运动中的反兴奋剂工作。</w:t>
      </w:r>
    </w:p>
    <w:p w:rsidR="00233B9A" w:rsidRDefault="000C69FE">
      <w:pPr>
        <w:pStyle w:val="-6"/>
      </w:pPr>
      <w:r>
        <w:t>（五）统筹规划全省青少年体育发展，指导和推进青少年体育工作。</w:t>
      </w:r>
    </w:p>
    <w:p w:rsidR="00233B9A" w:rsidRDefault="000C69FE">
      <w:pPr>
        <w:pStyle w:val="-6"/>
      </w:pPr>
      <w:r>
        <w:t>（六）拟定全省体育产业发展规划、政策。规范体育服务管理，推动体育标准化建设，负责体育彩票发行管理工作。</w:t>
      </w:r>
    </w:p>
    <w:p w:rsidR="00233B9A" w:rsidRDefault="000C69FE">
      <w:pPr>
        <w:pStyle w:val="-6"/>
      </w:pPr>
      <w:r>
        <w:t>（七）指导、管理体育外事工作。根据授权开展国际间和与香港、澳门特别行政区及台湾地区的体育合作与交流。</w:t>
      </w:r>
    </w:p>
    <w:p w:rsidR="00233B9A" w:rsidRDefault="000C69FE">
      <w:pPr>
        <w:pStyle w:val="-6"/>
      </w:pPr>
      <w:r>
        <w:t>（八）组织开展全省体育领域科技研究、技术攻关和成果推广。</w:t>
      </w:r>
    </w:p>
    <w:p w:rsidR="00233B9A" w:rsidRDefault="000C69FE">
      <w:pPr>
        <w:pStyle w:val="-6"/>
      </w:pPr>
      <w:r>
        <w:lastRenderedPageBreak/>
        <w:t>（九）指导全省性体育社团工作。</w:t>
      </w:r>
    </w:p>
    <w:p w:rsidR="00233B9A" w:rsidRDefault="000C69FE">
      <w:pPr>
        <w:pStyle w:val="-6"/>
      </w:pPr>
      <w:r>
        <w:t>（十）负责全省体育系统安全生产监管工作。</w:t>
      </w:r>
    </w:p>
    <w:p w:rsidR="00233B9A" w:rsidRDefault="000C69FE">
      <w:pPr>
        <w:pStyle w:val="-6"/>
      </w:pPr>
      <w:r>
        <w:t>（十一）完成省委、省政府交办的其他任务。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河北省体育局本级</w:t>
            </w:r>
          </w:p>
        </w:tc>
        <w:tc>
          <w:tcPr>
            <w:tcW w:w="1843" w:type="dxa"/>
            <w:vAlign w:val="center"/>
          </w:tcPr>
          <w:p w:rsidR="00233B9A" w:rsidRDefault="000C69FE">
            <w:pPr>
              <w:pStyle w:val="3"/>
            </w:pPr>
            <w:r>
              <w:t>行政</w:t>
            </w:r>
          </w:p>
        </w:tc>
        <w:tc>
          <w:tcPr>
            <w:tcW w:w="2126" w:type="dxa"/>
            <w:vAlign w:val="center"/>
          </w:tcPr>
          <w:p w:rsidR="00233B9A" w:rsidRDefault="000C69FE">
            <w:pPr>
              <w:pStyle w:val="3"/>
            </w:pPr>
            <w:r>
              <w:t>正厅（地）级</w:t>
            </w:r>
          </w:p>
        </w:tc>
        <w:tc>
          <w:tcPr>
            <w:tcW w:w="3827" w:type="dxa"/>
            <w:vAlign w:val="center"/>
          </w:tcPr>
          <w:p w:rsidR="00233B9A" w:rsidRDefault="000C69FE">
            <w:pPr>
              <w:pStyle w:val="3"/>
            </w:pPr>
            <w:r>
              <w:t>财政拨款</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36836.67</w:t>
      </w:r>
      <w:r>
        <w:t>万元，其中：一般公共预算收入</w:t>
      </w:r>
      <w:r>
        <w:t>4117.28</w:t>
      </w:r>
      <w:r>
        <w:t>万元，基金预算收入</w:t>
      </w:r>
      <w:r>
        <w:t>32279.77</w:t>
      </w:r>
      <w:r>
        <w:t>万元，国有资本经营预算收入</w:t>
      </w:r>
      <w:r>
        <w:t>0</w:t>
      </w:r>
      <w:r>
        <w:t>万元，财政专户核拨收入</w:t>
      </w:r>
      <w:r>
        <w:t>0</w:t>
      </w:r>
      <w:r>
        <w:t>万元，单位资金收入</w:t>
      </w:r>
      <w:r>
        <w:t>0</w:t>
      </w:r>
      <w:r>
        <w:t>万元，上年结转结余</w:t>
      </w:r>
      <w:r>
        <w:t>439.62</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收支预算总表支出栏、基本支出表、项目支出表按经济分类和支出功能分类科目编制，反映河北省体育局年度单位预算中支出预算的总体情况。</w:t>
      </w:r>
      <w:r>
        <w:t>2022</w:t>
      </w:r>
      <w:r>
        <w:t>年支出预算</w:t>
      </w:r>
      <w:r>
        <w:t>36836.67</w:t>
      </w:r>
      <w:r>
        <w:t>万元，其中基本支出</w:t>
      </w:r>
      <w:r>
        <w:t>2222.18</w:t>
      </w:r>
      <w:r>
        <w:t>万元，包括人员经费</w:t>
      </w:r>
      <w:r>
        <w:t>1804.36</w:t>
      </w:r>
      <w:r>
        <w:t>万元和日常公用经费</w:t>
      </w:r>
      <w:r>
        <w:t>417.82</w:t>
      </w:r>
      <w:r>
        <w:t>万元；项目支出</w:t>
      </w:r>
      <w:r>
        <w:t>34614.49</w:t>
      </w:r>
      <w:r>
        <w:t>万元主要为体育发展经费等。</w:t>
      </w:r>
    </w:p>
    <w:p w:rsidR="00233B9A" w:rsidRDefault="000C69FE">
      <w:pPr>
        <w:pStyle w:val="-7"/>
      </w:pPr>
      <w:r>
        <w:t>3</w:t>
      </w:r>
      <w:r>
        <w:t>、比上年增减情况</w:t>
      </w:r>
    </w:p>
    <w:p w:rsidR="00233B9A" w:rsidRDefault="000C69FE">
      <w:pPr>
        <w:pStyle w:val="-7"/>
      </w:pPr>
      <w:r>
        <w:lastRenderedPageBreak/>
        <w:t>2022</w:t>
      </w:r>
      <w:r>
        <w:t>年预算收支安排</w:t>
      </w:r>
      <w:r>
        <w:t>36836.67</w:t>
      </w:r>
      <w:r>
        <w:t>万元，较</w:t>
      </w:r>
      <w:r>
        <w:t>2021</w:t>
      </w:r>
      <w:r>
        <w:t>年预算减少</w:t>
      </w:r>
      <w:r>
        <w:t>5449.36</w:t>
      </w:r>
      <w:r>
        <w:t>万元，其中：基本支出增加</w:t>
      </w:r>
      <w:r>
        <w:t>370.37</w:t>
      </w:r>
      <w:r>
        <w:t>万元，主要为增加人员经费支出；项目支出减少</w:t>
      </w:r>
      <w:r>
        <w:t>5819.73</w:t>
      </w:r>
      <w:r>
        <w:t>万元，主要为体育发展经费减少</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417.82</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373.64</w:t>
      </w:r>
      <w:r>
        <w:t>万元，其中因公出国（境）费</w:t>
      </w:r>
      <w:r>
        <w:t>328</w:t>
      </w:r>
      <w:r>
        <w:t>万元；公务用车购置及运维费</w:t>
      </w:r>
      <w:r>
        <w:t>30.98</w:t>
      </w:r>
      <w:r>
        <w:t>万元（其中：公务用车购置费为</w:t>
      </w:r>
      <w:r>
        <w:t>0</w:t>
      </w:r>
      <w:r>
        <w:t>万元，公务用车运维费</w:t>
      </w:r>
      <w:r>
        <w:t>30.98</w:t>
      </w:r>
      <w:r>
        <w:t>万元</w:t>
      </w:r>
      <w:r>
        <w:t>)</w:t>
      </w:r>
      <w:r>
        <w:t>；公务接待费</w:t>
      </w:r>
      <w:r>
        <w:t>14.56</w:t>
      </w:r>
      <w:r>
        <w:t>万元。与</w:t>
      </w:r>
      <w:r>
        <w:t>2021</w:t>
      </w:r>
      <w:r>
        <w:t>年相比减少，减少的主要原因是：压减因公出国经费。</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1、体育活动组织工作经费绩效目标表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1.加强河北省优秀运动队管理，提供训练、参赛等技术和服务支撑。</w:t>
            </w:r>
          </w:p>
          <w:p w:rsidR="00233B9A" w:rsidRDefault="000C69FE">
            <w:pPr>
              <w:pStyle w:val="24a5815bc-afc2-4ba5-9c49-c138840dba85"/>
            </w:pPr>
            <w:r>
              <w:t>2.强化运动员以及教练员质量和比赛成绩，推动我省竞技体育事业进一步发展。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运动员、教练员年度成绩奖发放</w:t>
            </w:r>
          </w:p>
        </w:tc>
        <w:tc>
          <w:tcPr>
            <w:tcW w:w="2835" w:type="dxa"/>
            <w:vAlign w:val="center"/>
          </w:tcPr>
          <w:p w:rsidR="00233B9A" w:rsidRDefault="000C69FE">
            <w:pPr>
              <w:pStyle w:val="24a5815bc-afc2-4ba5-9c49-c138840dba85"/>
            </w:pPr>
            <w:r>
              <w:t>年度成绩奖按照全年计划发放情况</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按年度计划完成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保障经费按照预算支出</w:t>
            </w:r>
          </w:p>
        </w:tc>
        <w:tc>
          <w:tcPr>
            <w:tcW w:w="2835" w:type="dxa"/>
            <w:vAlign w:val="center"/>
          </w:tcPr>
          <w:p w:rsidR="00233B9A" w:rsidRDefault="000C69FE">
            <w:pPr>
              <w:pStyle w:val="24a5815bc-afc2-4ba5-9c49-c138840dba85"/>
            </w:pPr>
            <w:r>
              <w:t>保障经费按照预算支出</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按照时间进度完成</w:t>
            </w:r>
          </w:p>
        </w:tc>
        <w:tc>
          <w:tcPr>
            <w:tcW w:w="2835" w:type="dxa"/>
            <w:vAlign w:val="center"/>
          </w:tcPr>
          <w:p w:rsidR="00233B9A" w:rsidRDefault="000C69FE">
            <w:pPr>
              <w:pStyle w:val="24a5815bc-afc2-4ba5-9c49-c138840dba85"/>
            </w:pPr>
            <w:r>
              <w:t>按照时间进度完成</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保障经费按照总成本控制</w:t>
            </w:r>
          </w:p>
        </w:tc>
        <w:tc>
          <w:tcPr>
            <w:tcW w:w="2835" w:type="dxa"/>
            <w:vAlign w:val="center"/>
          </w:tcPr>
          <w:p w:rsidR="00233B9A" w:rsidRDefault="000C69FE">
            <w:pPr>
              <w:pStyle w:val="24a5815bc-afc2-4ba5-9c49-c138840dba85"/>
            </w:pPr>
            <w:r>
              <w:t>保障经费按照总成本控制</w:t>
            </w:r>
          </w:p>
        </w:tc>
        <w:tc>
          <w:tcPr>
            <w:tcW w:w="2551" w:type="dxa"/>
            <w:vAlign w:val="center"/>
          </w:tcPr>
          <w:p w:rsidR="00233B9A" w:rsidRDefault="000C69FE">
            <w:pPr>
              <w:pStyle w:val="24a5815bc-afc2-4ba5-9c49-c138840dba85"/>
            </w:pPr>
            <w:r>
              <w:t>≤193万元</w:t>
            </w:r>
          </w:p>
        </w:tc>
        <w:tc>
          <w:tcPr>
            <w:tcW w:w="2268" w:type="dxa"/>
            <w:vAlign w:val="center"/>
          </w:tcPr>
          <w:p w:rsidR="00233B9A" w:rsidRDefault="000C69FE">
            <w:pPr>
              <w:pStyle w:val="24a5815bc-afc2-4ba5-9c49-c138840dba85"/>
            </w:pPr>
            <w:r>
              <w:t>按年度计划完成</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业务保障能力提升</w:t>
            </w:r>
          </w:p>
        </w:tc>
        <w:tc>
          <w:tcPr>
            <w:tcW w:w="2835" w:type="dxa"/>
            <w:vAlign w:val="center"/>
          </w:tcPr>
          <w:p w:rsidR="00233B9A" w:rsidRDefault="000C69FE">
            <w:pPr>
              <w:pStyle w:val="24a5815bc-afc2-4ba5-9c49-c138840dba85"/>
            </w:pPr>
            <w:r>
              <w:t>业务保障能力提升</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按年度计划完成</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人员使用满意度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按年度计划完成</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lastRenderedPageBreak/>
        <w:t>2、综合事务管理工作经费绩效目标表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1.加强河北省优秀运动队管理，提供训练、参赛等技术和服务支撑。</w:t>
            </w:r>
          </w:p>
          <w:p w:rsidR="00233B9A" w:rsidRDefault="000C69FE">
            <w:pPr>
              <w:pStyle w:val="24a5815bc-afc2-4ba5-9c49-c138840dba85"/>
            </w:pPr>
            <w:r>
              <w:t>2.强化运动员以及教练员质量和比赛成绩，推动我省竞技体育事业进一步发展。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运动员、教练员年度成绩奖发放</w:t>
            </w:r>
          </w:p>
        </w:tc>
        <w:tc>
          <w:tcPr>
            <w:tcW w:w="2835" w:type="dxa"/>
            <w:vAlign w:val="center"/>
          </w:tcPr>
          <w:p w:rsidR="00233B9A" w:rsidRDefault="000C69FE">
            <w:pPr>
              <w:pStyle w:val="24a5815bc-afc2-4ba5-9c49-c138840dba85"/>
            </w:pPr>
            <w:r>
              <w:t>年度成绩奖按照全年计划发放情况</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按年度计划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保障经费按照预算支出</w:t>
            </w:r>
          </w:p>
        </w:tc>
        <w:tc>
          <w:tcPr>
            <w:tcW w:w="2835" w:type="dxa"/>
            <w:vAlign w:val="center"/>
          </w:tcPr>
          <w:p w:rsidR="00233B9A" w:rsidRDefault="000C69FE">
            <w:pPr>
              <w:pStyle w:val="24a5815bc-afc2-4ba5-9c49-c138840dba85"/>
            </w:pPr>
            <w:r>
              <w:t>保障经费按照预算支出</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按照时间进度完成</w:t>
            </w:r>
          </w:p>
        </w:tc>
        <w:tc>
          <w:tcPr>
            <w:tcW w:w="2835" w:type="dxa"/>
            <w:vAlign w:val="center"/>
          </w:tcPr>
          <w:p w:rsidR="00233B9A" w:rsidRDefault="000C69FE">
            <w:pPr>
              <w:pStyle w:val="24a5815bc-afc2-4ba5-9c49-c138840dba85"/>
            </w:pPr>
            <w:r>
              <w:t>按照时间进度完成</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保障经费按照总成本控制</w:t>
            </w:r>
          </w:p>
        </w:tc>
        <w:tc>
          <w:tcPr>
            <w:tcW w:w="2835" w:type="dxa"/>
            <w:vAlign w:val="center"/>
          </w:tcPr>
          <w:p w:rsidR="00233B9A" w:rsidRDefault="000C69FE">
            <w:pPr>
              <w:pStyle w:val="24a5815bc-afc2-4ba5-9c49-c138840dba85"/>
            </w:pPr>
            <w:r>
              <w:t>保障经费按照总成本控制</w:t>
            </w:r>
          </w:p>
        </w:tc>
        <w:tc>
          <w:tcPr>
            <w:tcW w:w="2551" w:type="dxa"/>
            <w:vAlign w:val="center"/>
          </w:tcPr>
          <w:p w:rsidR="00233B9A" w:rsidRDefault="000C69FE">
            <w:pPr>
              <w:pStyle w:val="24a5815bc-afc2-4ba5-9c49-c138840dba85"/>
            </w:pPr>
            <w:r>
              <w:t>≤570.1万元</w:t>
            </w:r>
          </w:p>
        </w:tc>
        <w:tc>
          <w:tcPr>
            <w:tcW w:w="2268" w:type="dxa"/>
            <w:vAlign w:val="center"/>
          </w:tcPr>
          <w:p w:rsidR="00233B9A" w:rsidRDefault="000C69FE">
            <w:pPr>
              <w:pStyle w:val="24a5815bc-afc2-4ba5-9c49-c138840dba85"/>
            </w:pPr>
            <w:r>
              <w:t>按年度计划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通过保障比赛、训练正常开展和组织举办协调相关培训，筑牢河北体育基础建设，推动全省体育事业向好发</w:t>
            </w:r>
          </w:p>
        </w:tc>
        <w:tc>
          <w:tcPr>
            <w:tcW w:w="2551" w:type="dxa"/>
            <w:vAlign w:val="center"/>
          </w:tcPr>
          <w:p w:rsidR="00233B9A" w:rsidRDefault="000C69FE">
            <w:pPr>
              <w:pStyle w:val="24a5815bc-afc2-4ba5-9c49-c138840dba85"/>
            </w:pPr>
            <w:r>
              <w:t>按年度计划完成</w:t>
            </w:r>
          </w:p>
        </w:tc>
        <w:tc>
          <w:tcPr>
            <w:tcW w:w="2268" w:type="dxa"/>
            <w:vAlign w:val="center"/>
          </w:tcPr>
          <w:p w:rsidR="00233B9A" w:rsidRDefault="000C69FE">
            <w:pPr>
              <w:pStyle w:val="24a5815bc-afc2-4ba5-9c49-c138840dba85"/>
            </w:pPr>
            <w:r>
              <w:t>按年度计划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运动员以及教练员满意度</w:t>
            </w:r>
          </w:p>
        </w:tc>
        <w:tc>
          <w:tcPr>
            <w:tcW w:w="2835" w:type="dxa"/>
            <w:vAlign w:val="center"/>
          </w:tcPr>
          <w:p w:rsidR="00233B9A" w:rsidRDefault="000C69FE">
            <w:pPr>
              <w:pStyle w:val="24a5815bc-afc2-4ba5-9c49-c138840dba85"/>
            </w:pPr>
            <w:r>
              <w:t>运动员以及教练员满意情况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按年度计划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3、奥体中心建设经费（基金）绩效目标表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1.河北奥林匹克体育中心综合训练基地竣工。</w:t>
            </w:r>
          </w:p>
          <w:p w:rsidR="00233B9A" w:rsidRDefault="000C69FE">
            <w:pPr>
              <w:pStyle w:val="24a5815bc-afc2-4ba5-9c49-c138840dba85"/>
            </w:pPr>
            <w:r>
              <w:t>2.河北奥林匹克体育中心体育场、体育馆综合体、田径（篮排）馆、室外工程、综合训练基地满足运动队、工作人员日常训练及工作需求。</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综合训练基地竣工</w:t>
            </w:r>
          </w:p>
        </w:tc>
        <w:tc>
          <w:tcPr>
            <w:tcW w:w="2835" w:type="dxa"/>
            <w:vAlign w:val="center"/>
          </w:tcPr>
          <w:p w:rsidR="00233B9A" w:rsidRDefault="000C69FE">
            <w:pPr>
              <w:pStyle w:val="24a5815bc-afc2-4ba5-9c49-c138840dba85"/>
            </w:pPr>
            <w:r>
              <w:t>河北奥体中心综合训练基地按计划竣工。</w:t>
            </w:r>
          </w:p>
        </w:tc>
        <w:tc>
          <w:tcPr>
            <w:tcW w:w="2551" w:type="dxa"/>
            <w:vAlign w:val="center"/>
          </w:tcPr>
          <w:p w:rsidR="00233B9A" w:rsidRDefault="000C69FE">
            <w:pPr>
              <w:pStyle w:val="24a5815bc-afc2-4ba5-9c49-c138840dba85"/>
            </w:pPr>
            <w:r>
              <w:t>≥1栋</w:t>
            </w:r>
          </w:p>
        </w:tc>
        <w:tc>
          <w:tcPr>
            <w:tcW w:w="2268" w:type="dxa"/>
            <w:vAlign w:val="center"/>
          </w:tcPr>
          <w:p w:rsidR="00233B9A" w:rsidRDefault="000C69FE">
            <w:pPr>
              <w:pStyle w:val="24a5815bc-afc2-4ba5-9c49-c138840dba85"/>
            </w:pPr>
            <w:r>
              <w:t>省发改委《关于河北奥林匹克体育中心综合训练基地工程初步设计的批复》（冀发改投资〔2020〕1342号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工程验收合格率</w:t>
            </w:r>
          </w:p>
        </w:tc>
        <w:tc>
          <w:tcPr>
            <w:tcW w:w="2835" w:type="dxa"/>
            <w:vAlign w:val="center"/>
          </w:tcPr>
          <w:p w:rsidR="00233B9A" w:rsidRDefault="000C69FE">
            <w:pPr>
              <w:pStyle w:val="24a5815bc-afc2-4ba5-9c49-c138840dba85"/>
            </w:pPr>
            <w:r>
              <w:t>监理单位按照技术标准、验收规范对各检验批、分项、</w:t>
            </w:r>
            <w:r>
              <w:lastRenderedPageBreak/>
              <w:t>分部工程进行验收，达到验收标准。</w:t>
            </w:r>
          </w:p>
        </w:tc>
        <w:tc>
          <w:tcPr>
            <w:tcW w:w="2551" w:type="dxa"/>
            <w:vAlign w:val="center"/>
          </w:tcPr>
          <w:p w:rsidR="00233B9A" w:rsidRDefault="000C69FE">
            <w:pPr>
              <w:pStyle w:val="24a5815bc-afc2-4ba5-9c49-c138840dba85"/>
            </w:pPr>
            <w:r>
              <w:lastRenderedPageBreak/>
              <w:t>100%</w:t>
            </w:r>
          </w:p>
        </w:tc>
        <w:tc>
          <w:tcPr>
            <w:tcW w:w="2268" w:type="dxa"/>
            <w:vAlign w:val="center"/>
          </w:tcPr>
          <w:p w:rsidR="00233B9A" w:rsidRDefault="000C69FE">
            <w:pPr>
              <w:pStyle w:val="24a5815bc-afc2-4ba5-9c49-c138840dba85"/>
            </w:pPr>
            <w:r>
              <w:t>工程质量规范标准</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按照合同付款约定，支付相应工程款，反应当年省级预算项目资金支出情况。</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工程合同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工程投资成本</w:t>
            </w:r>
          </w:p>
        </w:tc>
        <w:tc>
          <w:tcPr>
            <w:tcW w:w="2835" w:type="dxa"/>
            <w:vAlign w:val="center"/>
          </w:tcPr>
          <w:p w:rsidR="00233B9A" w:rsidRDefault="000C69FE">
            <w:pPr>
              <w:pStyle w:val="24a5815bc-afc2-4ba5-9c49-c138840dba85"/>
            </w:pPr>
            <w:r>
              <w:t>实际支付工程款与工程总投资概算比例。</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省发改委批复概算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入驻运动队数量</w:t>
            </w:r>
          </w:p>
        </w:tc>
        <w:tc>
          <w:tcPr>
            <w:tcW w:w="2835" w:type="dxa"/>
            <w:vAlign w:val="center"/>
          </w:tcPr>
          <w:p w:rsidR="00233B9A" w:rsidRDefault="000C69FE">
            <w:pPr>
              <w:pStyle w:val="24a5815bc-afc2-4ba5-9c49-c138840dba85"/>
            </w:pPr>
            <w:r>
              <w:t>项目交付使用后入驻运动队数量</w:t>
            </w:r>
          </w:p>
        </w:tc>
        <w:tc>
          <w:tcPr>
            <w:tcW w:w="2551" w:type="dxa"/>
            <w:vAlign w:val="center"/>
          </w:tcPr>
          <w:p w:rsidR="00233B9A" w:rsidRDefault="000C69FE">
            <w:pPr>
              <w:pStyle w:val="24a5815bc-afc2-4ba5-9c49-c138840dba85"/>
            </w:pPr>
            <w:r>
              <w:t>≥4支</w:t>
            </w:r>
          </w:p>
        </w:tc>
        <w:tc>
          <w:tcPr>
            <w:tcW w:w="2268" w:type="dxa"/>
            <w:vAlign w:val="center"/>
          </w:tcPr>
          <w:p w:rsidR="00233B9A" w:rsidRDefault="000C69FE">
            <w:pPr>
              <w:pStyle w:val="24a5815bc-afc2-4ba5-9c49-c138840dba85"/>
            </w:pPr>
            <w:r>
              <w:t>年度工作安排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驻训运动队、工作人员评价满意度</w:t>
            </w:r>
          </w:p>
        </w:tc>
        <w:tc>
          <w:tcPr>
            <w:tcW w:w="2835" w:type="dxa"/>
            <w:vAlign w:val="center"/>
          </w:tcPr>
          <w:p w:rsidR="00233B9A" w:rsidRDefault="000C69FE">
            <w:pPr>
              <w:pStyle w:val="24a5815bc-afc2-4ba5-9c49-c138840dba85"/>
            </w:pPr>
            <w:r>
              <w:t>综合训练基地竣工使用后，驻训运动队、工作人员使用满意度。</w:t>
            </w:r>
          </w:p>
        </w:tc>
        <w:tc>
          <w:tcPr>
            <w:tcW w:w="2551" w:type="dxa"/>
            <w:vAlign w:val="center"/>
          </w:tcPr>
          <w:p w:rsidR="00233B9A" w:rsidRDefault="000C69FE">
            <w:pPr>
              <w:pStyle w:val="24a5815bc-afc2-4ba5-9c49-c138840dba85"/>
            </w:pPr>
            <w:r>
              <w:t>≥95满意度</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4、国家体育锻炼标准和志愿服务绩效目标表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1.健身指导队伍更加科学规范</w:t>
            </w:r>
          </w:p>
          <w:p w:rsidR="00233B9A" w:rsidRDefault="000C69FE">
            <w:pPr>
              <w:pStyle w:val="24a5815bc-afc2-4ba5-9c49-c138840dba85"/>
            </w:pPr>
            <w:r>
              <w:t>2.全民健身志愿服务活动深入开展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支持开展国家体育锻炼标准达标测验活动数量（个）</w:t>
            </w:r>
          </w:p>
        </w:tc>
        <w:tc>
          <w:tcPr>
            <w:tcW w:w="2835" w:type="dxa"/>
            <w:vAlign w:val="center"/>
          </w:tcPr>
          <w:p w:rsidR="00233B9A" w:rsidRDefault="000C69FE">
            <w:pPr>
              <w:pStyle w:val="24a5815bc-afc2-4ba5-9c49-c138840dba85"/>
            </w:pPr>
            <w:r>
              <w:t>炼标准达标测验活动数量（个）</w:t>
            </w:r>
          </w:p>
        </w:tc>
        <w:tc>
          <w:tcPr>
            <w:tcW w:w="2551" w:type="dxa"/>
            <w:vAlign w:val="center"/>
          </w:tcPr>
          <w:p w:rsidR="00233B9A" w:rsidRDefault="000C69FE">
            <w:pPr>
              <w:pStyle w:val="24a5815bc-afc2-4ba5-9c49-c138840dba85"/>
            </w:pPr>
            <w:r>
              <w:t>≥15个</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支持开展全民健身志愿服务活动数量（个）</w:t>
            </w:r>
          </w:p>
        </w:tc>
        <w:tc>
          <w:tcPr>
            <w:tcW w:w="2835" w:type="dxa"/>
            <w:vAlign w:val="center"/>
          </w:tcPr>
          <w:p w:rsidR="00233B9A" w:rsidRDefault="000C69FE">
            <w:pPr>
              <w:pStyle w:val="24a5815bc-afc2-4ba5-9c49-c138840dba85"/>
            </w:pPr>
            <w:r>
              <w:t>支持开展全民健身志愿服务活动数量（个）</w:t>
            </w:r>
          </w:p>
        </w:tc>
        <w:tc>
          <w:tcPr>
            <w:tcW w:w="2551" w:type="dxa"/>
            <w:vAlign w:val="center"/>
          </w:tcPr>
          <w:p w:rsidR="00233B9A" w:rsidRDefault="000C69FE">
            <w:pPr>
              <w:pStyle w:val="24a5815bc-afc2-4ba5-9c49-c138840dba85"/>
            </w:pPr>
            <w:r>
              <w:t>≥5个</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w:t>
            </w:r>
            <w:r>
              <w:lastRenderedPageBreak/>
              <w:t>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参加全民健身志愿服务活动人次（人次）</w:t>
            </w:r>
          </w:p>
        </w:tc>
        <w:tc>
          <w:tcPr>
            <w:tcW w:w="2835" w:type="dxa"/>
            <w:vAlign w:val="center"/>
          </w:tcPr>
          <w:p w:rsidR="00233B9A" w:rsidRDefault="000C69FE">
            <w:pPr>
              <w:pStyle w:val="24a5815bc-afc2-4ba5-9c49-c138840dba85"/>
            </w:pPr>
            <w:r>
              <w:t>参加全民健身志愿服务活动人次（人次）</w:t>
            </w:r>
          </w:p>
        </w:tc>
        <w:tc>
          <w:tcPr>
            <w:tcW w:w="2551" w:type="dxa"/>
            <w:vAlign w:val="center"/>
          </w:tcPr>
          <w:p w:rsidR="00233B9A" w:rsidRDefault="000C69FE">
            <w:pPr>
              <w:pStyle w:val="24a5815bc-afc2-4ba5-9c49-c138840dba85"/>
            </w:pPr>
            <w:r>
              <w:t>≥500人次</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国家级社会体育指导员培训任务完成率（%）</w:t>
            </w:r>
          </w:p>
        </w:tc>
        <w:tc>
          <w:tcPr>
            <w:tcW w:w="2835" w:type="dxa"/>
            <w:vAlign w:val="center"/>
          </w:tcPr>
          <w:p w:rsidR="00233B9A" w:rsidRDefault="000C69FE">
            <w:pPr>
              <w:pStyle w:val="24a5815bc-afc2-4ba5-9c49-c138840dba85"/>
            </w:pPr>
            <w:r>
              <w:t>国家级社会体育指导员培训任务完成率（%）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参加国家体育锻炼标准达标测验活动人次（人次）</w:t>
            </w:r>
          </w:p>
        </w:tc>
        <w:tc>
          <w:tcPr>
            <w:tcW w:w="2835" w:type="dxa"/>
            <w:vAlign w:val="center"/>
          </w:tcPr>
          <w:p w:rsidR="00233B9A" w:rsidRDefault="000C69FE">
            <w:pPr>
              <w:pStyle w:val="24a5815bc-afc2-4ba5-9c49-c138840dba85"/>
            </w:pPr>
            <w:r>
              <w:t>参加国家体育锻炼标准达标测验活动人次（人次）</w:t>
            </w:r>
          </w:p>
        </w:tc>
        <w:tc>
          <w:tcPr>
            <w:tcW w:w="2551" w:type="dxa"/>
            <w:vAlign w:val="center"/>
          </w:tcPr>
          <w:p w:rsidR="00233B9A" w:rsidRDefault="000C69FE">
            <w:pPr>
              <w:pStyle w:val="24a5815bc-afc2-4ba5-9c49-c138840dba85"/>
            </w:pPr>
            <w:r>
              <w:t>≥3000人次</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活动按时举办</w:t>
            </w:r>
          </w:p>
        </w:tc>
        <w:tc>
          <w:tcPr>
            <w:tcW w:w="2835" w:type="dxa"/>
            <w:vAlign w:val="center"/>
          </w:tcPr>
          <w:p w:rsidR="00233B9A" w:rsidRDefault="000C69FE">
            <w:pPr>
              <w:pStyle w:val="24a5815bc-afc2-4ba5-9c49-c138840dba85"/>
            </w:pPr>
            <w:r>
              <w:t>活动按时举办</w:t>
            </w:r>
          </w:p>
        </w:tc>
        <w:tc>
          <w:tcPr>
            <w:tcW w:w="2551" w:type="dxa"/>
            <w:vAlign w:val="center"/>
          </w:tcPr>
          <w:p w:rsidR="00233B9A" w:rsidRDefault="000C69FE">
            <w:pPr>
              <w:pStyle w:val="24a5815bc-afc2-4ba5-9c49-c138840dba85"/>
            </w:pPr>
            <w:r>
              <w:t>按时举办</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培训和活动成本控制</w:t>
            </w:r>
          </w:p>
        </w:tc>
        <w:tc>
          <w:tcPr>
            <w:tcW w:w="2835" w:type="dxa"/>
            <w:vAlign w:val="center"/>
          </w:tcPr>
          <w:p w:rsidR="00233B9A" w:rsidRDefault="000C69FE">
            <w:pPr>
              <w:pStyle w:val="24a5815bc-afc2-4ba5-9c49-c138840dba85"/>
            </w:pPr>
            <w:r>
              <w:t>培训和活动成本控制</w:t>
            </w:r>
          </w:p>
        </w:tc>
        <w:tc>
          <w:tcPr>
            <w:tcW w:w="2551" w:type="dxa"/>
            <w:vAlign w:val="center"/>
          </w:tcPr>
          <w:p w:rsidR="00233B9A" w:rsidRDefault="000C69FE">
            <w:pPr>
              <w:pStyle w:val="24a5815bc-afc2-4ba5-9c49-c138840dba85"/>
            </w:pPr>
            <w:r>
              <w:t>严格控制成本</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培训国家级社会体育指导员数量（人）</w:t>
            </w:r>
          </w:p>
        </w:tc>
        <w:tc>
          <w:tcPr>
            <w:tcW w:w="2835" w:type="dxa"/>
            <w:vAlign w:val="center"/>
          </w:tcPr>
          <w:p w:rsidR="00233B9A" w:rsidRDefault="000C69FE">
            <w:pPr>
              <w:pStyle w:val="24a5815bc-afc2-4ba5-9c49-c138840dba85"/>
            </w:pPr>
            <w:r>
              <w:t>培训国家级社会体育指导员数量（人）</w:t>
            </w:r>
          </w:p>
        </w:tc>
        <w:tc>
          <w:tcPr>
            <w:tcW w:w="2551" w:type="dxa"/>
            <w:vAlign w:val="center"/>
          </w:tcPr>
          <w:p w:rsidR="00233B9A" w:rsidRDefault="000C69FE">
            <w:pPr>
              <w:pStyle w:val="24a5815bc-afc2-4ba5-9c49-c138840dba85"/>
            </w:pPr>
            <w:r>
              <w:t>≥150人</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对群众体育可持续发展的影响程度（分）</w:t>
            </w:r>
          </w:p>
        </w:tc>
        <w:tc>
          <w:tcPr>
            <w:tcW w:w="2835" w:type="dxa"/>
            <w:vAlign w:val="center"/>
          </w:tcPr>
          <w:p w:rsidR="00233B9A" w:rsidRDefault="000C69FE">
            <w:pPr>
              <w:pStyle w:val="24a5815bc-afc2-4ba5-9c49-c138840dba85"/>
            </w:pPr>
            <w:r>
              <w:t>对群众体育可持续发展的影响程度（分）</w:t>
            </w:r>
          </w:p>
        </w:tc>
        <w:tc>
          <w:tcPr>
            <w:tcW w:w="2551" w:type="dxa"/>
            <w:vAlign w:val="center"/>
          </w:tcPr>
          <w:p w:rsidR="00233B9A" w:rsidRDefault="000C69FE">
            <w:pPr>
              <w:pStyle w:val="24a5815bc-afc2-4ba5-9c49-c138840dba85"/>
            </w:pPr>
            <w:r>
              <w:t>≥9分</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≥98%</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5、全民健身场地设施绩效目标表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1.公共体育场地设施不断增加</w:t>
            </w:r>
          </w:p>
          <w:p w:rsidR="00233B9A" w:rsidRDefault="00233B9A">
            <w:pPr>
              <w:pStyle w:val="24a5815bc-afc2-4ba5-9c49-c138840dba85"/>
            </w:pP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场地设施竣工验收合格率（%）</w:t>
            </w:r>
          </w:p>
        </w:tc>
        <w:tc>
          <w:tcPr>
            <w:tcW w:w="2835" w:type="dxa"/>
            <w:vAlign w:val="center"/>
          </w:tcPr>
          <w:p w:rsidR="00233B9A" w:rsidRDefault="000C69FE">
            <w:pPr>
              <w:pStyle w:val="24a5815bc-afc2-4ba5-9c49-c138840dba85"/>
            </w:pPr>
            <w:r>
              <w:t>场地设施竣工验收合格率（%）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场地设施按时投入使用</w:t>
            </w:r>
          </w:p>
        </w:tc>
        <w:tc>
          <w:tcPr>
            <w:tcW w:w="2835" w:type="dxa"/>
            <w:vAlign w:val="center"/>
          </w:tcPr>
          <w:p w:rsidR="00233B9A" w:rsidRDefault="000C69FE">
            <w:pPr>
              <w:pStyle w:val="24a5815bc-afc2-4ba5-9c49-c138840dba85"/>
            </w:pPr>
            <w:r>
              <w:t>场地设施按时投入使用</w:t>
            </w:r>
          </w:p>
        </w:tc>
        <w:tc>
          <w:tcPr>
            <w:tcW w:w="2551" w:type="dxa"/>
            <w:vAlign w:val="center"/>
          </w:tcPr>
          <w:p w:rsidR="00233B9A" w:rsidRDefault="000C69FE">
            <w:pPr>
              <w:pStyle w:val="24a5815bc-afc2-4ba5-9c49-c138840dba85"/>
            </w:pPr>
            <w:r>
              <w:t>按时投用</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支持全民健身场地设施数量（个）</w:t>
            </w:r>
          </w:p>
        </w:tc>
        <w:tc>
          <w:tcPr>
            <w:tcW w:w="2835" w:type="dxa"/>
            <w:vAlign w:val="center"/>
          </w:tcPr>
          <w:p w:rsidR="00233B9A" w:rsidRDefault="000C69FE">
            <w:pPr>
              <w:pStyle w:val="24a5815bc-afc2-4ba5-9c49-c138840dba85"/>
            </w:pPr>
            <w:r>
              <w:t>支持全民健身场地设施数量（个）</w:t>
            </w:r>
          </w:p>
        </w:tc>
        <w:tc>
          <w:tcPr>
            <w:tcW w:w="2551" w:type="dxa"/>
            <w:vAlign w:val="center"/>
          </w:tcPr>
          <w:p w:rsidR="00233B9A" w:rsidRDefault="000C69FE">
            <w:pPr>
              <w:pStyle w:val="24a5815bc-afc2-4ba5-9c49-c138840dba85"/>
            </w:pPr>
            <w:r>
              <w:t>≥27个</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场地设施建设成本控制</w:t>
            </w:r>
          </w:p>
        </w:tc>
        <w:tc>
          <w:tcPr>
            <w:tcW w:w="2835" w:type="dxa"/>
            <w:vAlign w:val="center"/>
          </w:tcPr>
          <w:p w:rsidR="00233B9A" w:rsidRDefault="000C69FE">
            <w:pPr>
              <w:pStyle w:val="24a5815bc-afc2-4ba5-9c49-c138840dba85"/>
            </w:pPr>
            <w:r>
              <w:t>场地设施建设成本控制</w:t>
            </w:r>
          </w:p>
        </w:tc>
        <w:tc>
          <w:tcPr>
            <w:tcW w:w="2551" w:type="dxa"/>
            <w:vAlign w:val="center"/>
          </w:tcPr>
          <w:p w:rsidR="00233B9A" w:rsidRDefault="000C69FE">
            <w:pPr>
              <w:pStyle w:val="24a5815bc-afc2-4ba5-9c49-c138840dba85"/>
            </w:pPr>
            <w:r>
              <w:t>严格控制成本</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对群众体育可持续发展的影响程度（分）</w:t>
            </w:r>
          </w:p>
        </w:tc>
        <w:tc>
          <w:tcPr>
            <w:tcW w:w="2835" w:type="dxa"/>
            <w:vAlign w:val="center"/>
          </w:tcPr>
          <w:p w:rsidR="00233B9A" w:rsidRDefault="000C69FE">
            <w:pPr>
              <w:pStyle w:val="24a5815bc-afc2-4ba5-9c49-c138840dba85"/>
            </w:pPr>
            <w:r>
              <w:t>对群众体育可持续发展的影响程度（分）</w:t>
            </w:r>
          </w:p>
        </w:tc>
        <w:tc>
          <w:tcPr>
            <w:tcW w:w="2551" w:type="dxa"/>
            <w:vAlign w:val="center"/>
          </w:tcPr>
          <w:p w:rsidR="00233B9A" w:rsidRDefault="000C69FE">
            <w:pPr>
              <w:pStyle w:val="24a5815bc-afc2-4ba5-9c49-c138840dba85"/>
            </w:pPr>
            <w:r>
              <w:t>≥9分</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≥98%</w:t>
            </w:r>
          </w:p>
        </w:tc>
        <w:tc>
          <w:tcPr>
            <w:tcW w:w="2268" w:type="dxa"/>
            <w:vAlign w:val="center"/>
          </w:tcPr>
          <w:p w:rsidR="00233B9A" w:rsidRDefault="000C69FE">
            <w:pPr>
              <w:pStyle w:val="24a5815bc-afc2-4ba5-9c49-c138840dba85"/>
            </w:pPr>
            <w:r>
              <w:t>《体育总局办公厅关于2021年中央集中彩票公益金支持地方全民健身事业项目实施工作有关事宜的通知》（体群字[2021]148号）</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6、全民健身赛事活动绩效目标表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1.组织开展全民健身赛事活动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活动数量</w:t>
            </w:r>
          </w:p>
        </w:tc>
        <w:tc>
          <w:tcPr>
            <w:tcW w:w="2835" w:type="dxa"/>
            <w:vAlign w:val="center"/>
          </w:tcPr>
          <w:p w:rsidR="00233B9A" w:rsidRDefault="000C69FE">
            <w:pPr>
              <w:pStyle w:val="24a5815bc-afc2-4ba5-9c49-c138840dba85"/>
            </w:pPr>
            <w:r>
              <w:t>支持全民健身赛事活动数量</w:t>
            </w:r>
          </w:p>
        </w:tc>
        <w:tc>
          <w:tcPr>
            <w:tcW w:w="2551" w:type="dxa"/>
            <w:vAlign w:val="center"/>
          </w:tcPr>
          <w:p w:rsidR="00233B9A" w:rsidRDefault="000C69FE">
            <w:pPr>
              <w:pStyle w:val="24a5815bc-afc2-4ba5-9c49-c138840dba85"/>
            </w:pPr>
            <w:r>
              <w:t>≥3次</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活动安全</w:t>
            </w:r>
          </w:p>
        </w:tc>
        <w:tc>
          <w:tcPr>
            <w:tcW w:w="2835" w:type="dxa"/>
            <w:vAlign w:val="center"/>
          </w:tcPr>
          <w:p w:rsidR="00233B9A" w:rsidRDefault="000C69FE">
            <w:pPr>
              <w:pStyle w:val="24a5815bc-afc2-4ba5-9c49-c138840dba85"/>
            </w:pPr>
            <w:r>
              <w:t>赛事活动安全举办</w:t>
            </w:r>
          </w:p>
        </w:tc>
        <w:tc>
          <w:tcPr>
            <w:tcW w:w="2551" w:type="dxa"/>
            <w:vAlign w:val="center"/>
          </w:tcPr>
          <w:p w:rsidR="00233B9A" w:rsidRDefault="000C69FE">
            <w:pPr>
              <w:pStyle w:val="24a5815bc-afc2-4ba5-9c49-c138840dba85"/>
            </w:pPr>
            <w:r>
              <w:t>赛事活动安全举办</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赛事开展支出成本</w:t>
            </w:r>
          </w:p>
        </w:tc>
        <w:tc>
          <w:tcPr>
            <w:tcW w:w="2551" w:type="dxa"/>
            <w:vAlign w:val="center"/>
          </w:tcPr>
          <w:p w:rsidR="00233B9A" w:rsidRDefault="000C69FE">
            <w:pPr>
              <w:pStyle w:val="24a5815bc-afc2-4ba5-9c49-c138840dba85"/>
            </w:pPr>
            <w:r>
              <w:t>不超过结转资金额度</w:t>
            </w:r>
          </w:p>
        </w:tc>
        <w:tc>
          <w:tcPr>
            <w:tcW w:w="2268" w:type="dxa"/>
            <w:vAlign w:val="center"/>
          </w:tcPr>
          <w:p w:rsidR="00233B9A" w:rsidRDefault="000C69FE">
            <w:pPr>
              <w:pStyle w:val="24a5815bc-afc2-4ba5-9c49-c138840dba85"/>
            </w:pPr>
            <w:r>
              <w:t>结转资金量</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w:t>
            </w:r>
          </w:p>
        </w:tc>
        <w:tc>
          <w:tcPr>
            <w:tcW w:w="2835" w:type="dxa"/>
            <w:vAlign w:val="center"/>
          </w:tcPr>
          <w:p w:rsidR="00233B9A" w:rsidRDefault="000C69FE">
            <w:pPr>
              <w:pStyle w:val="24a5815bc-afc2-4ba5-9c49-c138840dba85"/>
            </w:pPr>
            <w:r>
              <w:t>群众积极参与健身活动</w:t>
            </w:r>
          </w:p>
        </w:tc>
        <w:tc>
          <w:tcPr>
            <w:tcW w:w="2551" w:type="dxa"/>
            <w:vAlign w:val="center"/>
          </w:tcPr>
          <w:p w:rsidR="00233B9A" w:rsidRDefault="000C69FE">
            <w:pPr>
              <w:pStyle w:val="24a5815bc-afc2-4ba5-9c49-c138840dba85"/>
            </w:pPr>
            <w:r>
              <w:t>群众积极参与全民健身活动</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参与健身活动群众满意度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7、全民健身赛事活动绩效目标表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1.举办群众喜闻乐见的全民健身赛事活动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举办赛事活动数量</w:t>
            </w:r>
          </w:p>
        </w:tc>
        <w:tc>
          <w:tcPr>
            <w:tcW w:w="2835" w:type="dxa"/>
            <w:vAlign w:val="center"/>
          </w:tcPr>
          <w:p w:rsidR="00233B9A" w:rsidRDefault="000C69FE">
            <w:pPr>
              <w:pStyle w:val="24a5815bc-afc2-4ba5-9c49-c138840dba85"/>
            </w:pPr>
            <w:r>
              <w:t>举办全民健身赛事活动数量</w:t>
            </w:r>
          </w:p>
        </w:tc>
        <w:tc>
          <w:tcPr>
            <w:tcW w:w="2551" w:type="dxa"/>
            <w:vAlign w:val="center"/>
          </w:tcPr>
          <w:p w:rsidR="00233B9A" w:rsidRDefault="000C69FE">
            <w:pPr>
              <w:pStyle w:val="24a5815bc-afc2-4ba5-9c49-c138840dba85"/>
            </w:pPr>
            <w:r>
              <w:t>≥3场</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安全举办赛事活动</w:t>
            </w:r>
          </w:p>
        </w:tc>
        <w:tc>
          <w:tcPr>
            <w:tcW w:w="2835" w:type="dxa"/>
            <w:vAlign w:val="center"/>
          </w:tcPr>
          <w:p w:rsidR="00233B9A" w:rsidRDefault="000C69FE">
            <w:pPr>
              <w:pStyle w:val="24a5815bc-afc2-4ba5-9c49-c138840dba85"/>
            </w:pPr>
            <w:r>
              <w:t>举办赛事活动安全情况</w:t>
            </w:r>
          </w:p>
        </w:tc>
        <w:tc>
          <w:tcPr>
            <w:tcW w:w="2551" w:type="dxa"/>
            <w:vAlign w:val="center"/>
          </w:tcPr>
          <w:p w:rsidR="00233B9A" w:rsidRDefault="000C69FE">
            <w:pPr>
              <w:pStyle w:val="24a5815bc-afc2-4ba5-9c49-c138840dba85"/>
            </w:pPr>
            <w:r>
              <w:t>不发生安全事故</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举办赛事活动期限</w:t>
            </w:r>
          </w:p>
        </w:tc>
        <w:tc>
          <w:tcPr>
            <w:tcW w:w="2551" w:type="dxa"/>
            <w:vAlign w:val="center"/>
          </w:tcPr>
          <w:p w:rsidR="00233B9A" w:rsidRDefault="000C69FE">
            <w:pPr>
              <w:pStyle w:val="24a5815bc-afc2-4ba5-9c49-c138840dba85"/>
            </w:pPr>
            <w:r>
              <w:t>按计划完成赛事活动</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成本控制</w:t>
            </w:r>
          </w:p>
        </w:tc>
        <w:tc>
          <w:tcPr>
            <w:tcW w:w="2835" w:type="dxa"/>
            <w:vAlign w:val="center"/>
          </w:tcPr>
          <w:p w:rsidR="00233B9A" w:rsidRDefault="000C69FE">
            <w:pPr>
              <w:pStyle w:val="24a5815bc-afc2-4ba5-9c49-c138840dba85"/>
            </w:pPr>
            <w:r>
              <w:t>举办赛事活动成本</w:t>
            </w:r>
          </w:p>
        </w:tc>
        <w:tc>
          <w:tcPr>
            <w:tcW w:w="2551" w:type="dxa"/>
            <w:vAlign w:val="center"/>
          </w:tcPr>
          <w:p w:rsidR="00233B9A" w:rsidRDefault="000C69FE">
            <w:pPr>
              <w:pStyle w:val="24a5815bc-afc2-4ba5-9c49-c138840dba85"/>
            </w:pPr>
            <w:r>
              <w:t>≤221万元</w:t>
            </w:r>
          </w:p>
        </w:tc>
        <w:tc>
          <w:tcPr>
            <w:tcW w:w="2268" w:type="dxa"/>
            <w:vAlign w:val="center"/>
          </w:tcPr>
          <w:p w:rsidR="00233B9A" w:rsidRDefault="000C69FE">
            <w:pPr>
              <w:pStyle w:val="24a5815bc-afc2-4ba5-9c49-c138840dba85"/>
            </w:pPr>
            <w:r>
              <w:t>预算安排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群众参与体育活动情况</w:t>
            </w:r>
          </w:p>
        </w:tc>
        <w:tc>
          <w:tcPr>
            <w:tcW w:w="2835" w:type="dxa"/>
            <w:vAlign w:val="center"/>
          </w:tcPr>
          <w:p w:rsidR="00233B9A" w:rsidRDefault="000C69FE">
            <w:pPr>
              <w:pStyle w:val="24a5815bc-afc2-4ba5-9c49-c138840dba85"/>
            </w:pPr>
            <w:r>
              <w:t>全民健身活动参与人数</w:t>
            </w:r>
          </w:p>
        </w:tc>
        <w:tc>
          <w:tcPr>
            <w:tcW w:w="2551" w:type="dxa"/>
            <w:vAlign w:val="center"/>
          </w:tcPr>
          <w:p w:rsidR="00233B9A" w:rsidRDefault="000C69FE">
            <w:pPr>
              <w:pStyle w:val="24a5815bc-afc2-4ba5-9c49-c138840dba85"/>
            </w:pPr>
            <w:r>
              <w:t>≥3000人次</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参与活动群众满意度</w:t>
            </w:r>
          </w:p>
        </w:tc>
        <w:tc>
          <w:tcPr>
            <w:tcW w:w="2835" w:type="dxa"/>
            <w:vAlign w:val="center"/>
          </w:tcPr>
          <w:p w:rsidR="00233B9A" w:rsidRDefault="000C69FE">
            <w:pPr>
              <w:pStyle w:val="24a5815bc-afc2-4ba5-9c49-c138840dba85"/>
            </w:pPr>
            <w:r>
              <w:t>参加赛事活动群众满意度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8、体育发展经费绩效目标表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1.举办全民健身赛事活动</w:t>
            </w:r>
          </w:p>
          <w:p w:rsidR="00233B9A" w:rsidRDefault="000C69FE">
            <w:pPr>
              <w:pStyle w:val="24a5815bc-afc2-4ba5-9c49-c138840dba85"/>
            </w:pPr>
            <w:r>
              <w:t>2.保障冬季项目集训队训练</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保障冬季项目集训队训练</w:t>
            </w:r>
          </w:p>
        </w:tc>
        <w:tc>
          <w:tcPr>
            <w:tcW w:w="2835" w:type="dxa"/>
            <w:vAlign w:val="center"/>
          </w:tcPr>
          <w:p w:rsidR="00233B9A" w:rsidRDefault="000C69FE">
            <w:pPr>
              <w:pStyle w:val="24a5815bc-afc2-4ba5-9c49-c138840dba85"/>
            </w:pPr>
            <w:r>
              <w:t>反应保障冬季项目集训队的运动项目队数量</w:t>
            </w:r>
          </w:p>
        </w:tc>
        <w:tc>
          <w:tcPr>
            <w:tcW w:w="2551" w:type="dxa"/>
            <w:vAlign w:val="center"/>
          </w:tcPr>
          <w:p w:rsidR="00233B9A" w:rsidRDefault="000C69FE">
            <w:pPr>
              <w:pStyle w:val="24a5815bc-afc2-4ba5-9c49-c138840dba85"/>
            </w:pPr>
            <w:r>
              <w:t>≥4支</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资金质量</w:t>
            </w:r>
          </w:p>
        </w:tc>
        <w:tc>
          <w:tcPr>
            <w:tcW w:w="2835" w:type="dxa"/>
            <w:vAlign w:val="center"/>
          </w:tcPr>
          <w:p w:rsidR="00233B9A" w:rsidRDefault="000C69FE">
            <w:pPr>
              <w:pStyle w:val="24a5815bc-afc2-4ba5-9c49-c138840dba85"/>
            </w:pPr>
            <w:r>
              <w:t>资金使用是否有效</w:t>
            </w:r>
          </w:p>
        </w:tc>
        <w:tc>
          <w:tcPr>
            <w:tcW w:w="2551" w:type="dxa"/>
            <w:vAlign w:val="center"/>
          </w:tcPr>
          <w:p w:rsidR="00233B9A" w:rsidRDefault="000C69FE">
            <w:pPr>
              <w:pStyle w:val="24a5815bc-afc2-4ba5-9c49-c138840dba85"/>
            </w:pPr>
            <w:r>
              <w:t>资金按计划支出</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项目时效</w:t>
            </w:r>
          </w:p>
        </w:tc>
        <w:tc>
          <w:tcPr>
            <w:tcW w:w="2835" w:type="dxa"/>
            <w:vAlign w:val="center"/>
          </w:tcPr>
          <w:p w:rsidR="00233B9A" w:rsidRDefault="000C69FE">
            <w:pPr>
              <w:pStyle w:val="24a5815bc-afc2-4ba5-9c49-c138840dba85"/>
            </w:pPr>
            <w:r>
              <w:t>项目时效</w:t>
            </w:r>
          </w:p>
        </w:tc>
        <w:tc>
          <w:tcPr>
            <w:tcW w:w="2551" w:type="dxa"/>
            <w:vAlign w:val="center"/>
          </w:tcPr>
          <w:p w:rsidR="00233B9A" w:rsidRDefault="000C69FE">
            <w:pPr>
              <w:pStyle w:val="24a5815bc-afc2-4ba5-9c49-c138840dba85"/>
            </w:pPr>
            <w:r>
              <w:t>资金按计划支出</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控制成本</w:t>
            </w:r>
          </w:p>
        </w:tc>
        <w:tc>
          <w:tcPr>
            <w:tcW w:w="2835" w:type="dxa"/>
            <w:vAlign w:val="center"/>
          </w:tcPr>
          <w:p w:rsidR="00233B9A" w:rsidRDefault="000C69FE">
            <w:pPr>
              <w:pStyle w:val="24a5815bc-afc2-4ba5-9c49-c138840dba85"/>
            </w:pPr>
            <w:r>
              <w:t>控制成本</w:t>
            </w:r>
          </w:p>
        </w:tc>
        <w:tc>
          <w:tcPr>
            <w:tcW w:w="2551" w:type="dxa"/>
            <w:vAlign w:val="center"/>
          </w:tcPr>
          <w:p w:rsidR="00233B9A" w:rsidRDefault="000C69FE">
            <w:pPr>
              <w:pStyle w:val="24a5815bc-afc2-4ba5-9c49-c138840dba85"/>
            </w:pPr>
            <w:r>
              <w:t>≤1132万元</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联合组建冬季项目国家集训队</w:t>
            </w:r>
          </w:p>
        </w:tc>
        <w:tc>
          <w:tcPr>
            <w:tcW w:w="2835" w:type="dxa"/>
            <w:vAlign w:val="center"/>
          </w:tcPr>
          <w:p w:rsidR="00233B9A" w:rsidRDefault="000C69FE">
            <w:pPr>
              <w:pStyle w:val="24a5815bc-afc2-4ba5-9c49-c138840dba85"/>
            </w:pPr>
            <w:r>
              <w:t>反应当年是否成功联合组建冬季项目集训队</w:t>
            </w:r>
          </w:p>
        </w:tc>
        <w:tc>
          <w:tcPr>
            <w:tcW w:w="2551" w:type="dxa"/>
            <w:vAlign w:val="center"/>
          </w:tcPr>
          <w:p w:rsidR="00233B9A" w:rsidRDefault="000C69FE">
            <w:pPr>
              <w:pStyle w:val="24a5815bc-afc2-4ba5-9c49-c138840dba85"/>
            </w:pPr>
            <w:r>
              <w:t>成功组建冬季项目集训队</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年度工作计划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9、体育发展经费（基金）绩效目标表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1.促进全省体育(冰雪)产业更好更快发展。</w:t>
            </w:r>
          </w:p>
          <w:p w:rsidR="00233B9A" w:rsidRDefault="000C69FE">
            <w:pPr>
              <w:pStyle w:val="24a5815bc-afc2-4ba5-9c49-c138840dba85"/>
            </w:pPr>
            <w:r>
              <w:t>2.扶持体育运动学校、传统项目学校等青少年业余训练基地建设，普及发展冰雪、足球等各类青少年体育活动，推动青少年体育运动，特别是青少年参加冰雪运动人数和时间进一步增长，提高青少年身体素质和后备竞技水平。</w:t>
            </w:r>
          </w:p>
          <w:p w:rsidR="00233B9A" w:rsidRDefault="000C69FE">
            <w:pPr>
              <w:pStyle w:val="24a5815bc-afc2-4ba5-9c49-c138840dba85"/>
            </w:pPr>
            <w:r>
              <w:lastRenderedPageBreak/>
              <w:t>3.围绕促进全省经济转型升级和打造冰雪产业强省，积极开拓和培育冰雪产业体育市场，有序推进体育产业载体和平台建设，提升冰雪健身休闲产业的市场活力与资源配置效率,引导冰雪运动、健身休闲等体育产业加快、健康、良性发展。</w:t>
            </w:r>
          </w:p>
          <w:p w:rsidR="00233B9A" w:rsidRDefault="000C69FE">
            <w:pPr>
              <w:pStyle w:val="24a5815bc-afc2-4ba5-9c49-c138840dba85"/>
            </w:pPr>
            <w:r>
              <w:t>4.对高危险性体育项目经营场所开展检查进行体育文化建设和宣传工作。</w:t>
            </w:r>
          </w:p>
          <w:p w:rsidR="00233B9A" w:rsidRDefault="000C69FE">
            <w:pPr>
              <w:pStyle w:val="24a5815bc-afc2-4ba5-9c49-c138840dba85"/>
            </w:pPr>
            <w:r>
              <w:t>5.保障冬季项目运动队正常训练开展；积极组织承办国内外顶级冰雪赛事。</w:t>
            </w:r>
          </w:p>
          <w:p w:rsidR="00233B9A" w:rsidRDefault="000C69FE">
            <w:pPr>
              <w:pStyle w:val="24a5815bc-afc2-4ba5-9c49-c138840dba85"/>
            </w:pPr>
            <w:r>
              <w:t>6.全省群众体育健身意识显著增强,经常体育锻炼人口显著增加，公共体育场地设施不断增加，全民健身体育组织更加健全，全民健身活动更加丰富多彩，健身指导队伍更加科学规范，冰雪运动开展更加广泛深入，国民体质监测体系日趋完善。</w:t>
            </w:r>
          </w:p>
          <w:p w:rsidR="00233B9A" w:rsidRDefault="000C69FE">
            <w:pPr>
              <w:pStyle w:val="24a5815bc-afc2-4ba5-9c49-c138840dba85"/>
            </w:pPr>
            <w:r>
              <w:t>7.保障夏季项目运动队正常训练开展，完善运动项目布局，强化田径、游泳、射击等传统优势项目发展，培育一批能在国际大赛中夺金的尖子运动员；完善备战工作机构与工作措施，建立 “拿干净金牌”的反兴奋剂制度，做好东京奥运会参赛和陕西全运会备战工作。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举办省级群众冰雪品牌赛事活动</w:t>
            </w:r>
          </w:p>
        </w:tc>
        <w:tc>
          <w:tcPr>
            <w:tcW w:w="2835" w:type="dxa"/>
            <w:vAlign w:val="center"/>
          </w:tcPr>
          <w:p w:rsidR="00233B9A" w:rsidRDefault="000C69FE">
            <w:pPr>
              <w:pStyle w:val="24a5815bc-afc2-4ba5-9c49-c138840dba85"/>
            </w:pPr>
            <w:r>
              <w:t>举办省级群众冰雪品牌赛事活动项次</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《关于加快冰雪运动发展的意见》、《〈关于加快冰雪运动发展的意见〉推进落实方案》</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举办省级全民健身品牌赛事活动</w:t>
            </w:r>
          </w:p>
        </w:tc>
        <w:tc>
          <w:tcPr>
            <w:tcW w:w="2835" w:type="dxa"/>
            <w:vAlign w:val="center"/>
          </w:tcPr>
          <w:p w:rsidR="00233B9A" w:rsidRDefault="000C69FE">
            <w:pPr>
              <w:pStyle w:val="24a5815bc-afc2-4ba5-9c49-c138840dba85"/>
            </w:pPr>
            <w:r>
              <w:t>举办省级全民健身品牌赛事活动项次</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建设省级全民健身场地设施示范基</w:t>
            </w:r>
          </w:p>
        </w:tc>
        <w:tc>
          <w:tcPr>
            <w:tcW w:w="2835" w:type="dxa"/>
            <w:vAlign w:val="center"/>
          </w:tcPr>
          <w:p w:rsidR="00233B9A" w:rsidRDefault="000C69FE">
            <w:pPr>
              <w:pStyle w:val="24a5815bc-afc2-4ba5-9c49-c138840dba85"/>
            </w:pPr>
            <w:r>
              <w:t>建设省级全民健身场地设施示范基地数量</w:t>
            </w:r>
          </w:p>
        </w:tc>
        <w:tc>
          <w:tcPr>
            <w:tcW w:w="2551" w:type="dxa"/>
            <w:vAlign w:val="center"/>
          </w:tcPr>
          <w:p w:rsidR="00233B9A" w:rsidRDefault="000C69FE">
            <w:pPr>
              <w:pStyle w:val="24a5815bc-afc2-4ba5-9c49-c138840dba85"/>
            </w:pPr>
            <w:r>
              <w:t>≥150处</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制定发展规划和政策</w:t>
            </w:r>
          </w:p>
        </w:tc>
        <w:tc>
          <w:tcPr>
            <w:tcW w:w="2835" w:type="dxa"/>
            <w:vAlign w:val="center"/>
          </w:tcPr>
          <w:p w:rsidR="00233B9A" w:rsidRDefault="000C69FE">
            <w:pPr>
              <w:pStyle w:val="24a5815bc-afc2-4ba5-9c49-c138840dba85"/>
            </w:pPr>
            <w:r>
              <w:t>制定全省群众体育工作发展规划和政策</w:t>
            </w:r>
          </w:p>
        </w:tc>
        <w:tc>
          <w:tcPr>
            <w:tcW w:w="2551" w:type="dxa"/>
            <w:vAlign w:val="center"/>
          </w:tcPr>
          <w:p w:rsidR="00233B9A" w:rsidRDefault="000C69FE">
            <w:pPr>
              <w:pStyle w:val="24a5815bc-afc2-4ba5-9c49-c138840dba85"/>
            </w:pPr>
            <w:r>
              <w:t>1部</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开展健身指导培训活动</w:t>
            </w:r>
          </w:p>
        </w:tc>
        <w:tc>
          <w:tcPr>
            <w:tcW w:w="2835" w:type="dxa"/>
            <w:vAlign w:val="center"/>
          </w:tcPr>
          <w:p w:rsidR="00233B9A" w:rsidRDefault="000C69FE">
            <w:pPr>
              <w:pStyle w:val="24a5815bc-afc2-4ba5-9c49-c138840dba85"/>
            </w:pPr>
            <w:r>
              <w:t>举办省一级社会体育指导员培训活动场次</w:t>
            </w:r>
          </w:p>
        </w:tc>
        <w:tc>
          <w:tcPr>
            <w:tcW w:w="2551" w:type="dxa"/>
            <w:vAlign w:val="center"/>
          </w:tcPr>
          <w:p w:rsidR="00233B9A" w:rsidRDefault="000C69FE">
            <w:pPr>
              <w:pStyle w:val="24a5815bc-afc2-4ba5-9c49-c138840dba85"/>
            </w:pPr>
            <w:r>
              <w:t>≥1场</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各地举办群众冰雪赛事活动数量</w:t>
            </w:r>
          </w:p>
        </w:tc>
        <w:tc>
          <w:tcPr>
            <w:tcW w:w="2835" w:type="dxa"/>
            <w:vAlign w:val="center"/>
          </w:tcPr>
          <w:p w:rsidR="00233B9A" w:rsidRDefault="000C69FE">
            <w:pPr>
              <w:pStyle w:val="24a5815bc-afc2-4ba5-9c49-c138840dba85"/>
            </w:pPr>
            <w:r>
              <w:t>引导全省各地举办各类群众冰雪赛事活动数量</w:t>
            </w:r>
          </w:p>
        </w:tc>
        <w:tc>
          <w:tcPr>
            <w:tcW w:w="2551" w:type="dxa"/>
            <w:vAlign w:val="center"/>
          </w:tcPr>
          <w:p w:rsidR="00233B9A" w:rsidRDefault="000C69FE">
            <w:pPr>
              <w:pStyle w:val="24a5815bc-afc2-4ba5-9c49-c138840dba85"/>
            </w:pPr>
            <w:r>
              <w:t>≥260次</w:t>
            </w:r>
          </w:p>
        </w:tc>
        <w:tc>
          <w:tcPr>
            <w:tcW w:w="2268" w:type="dxa"/>
            <w:vAlign w:val="center"/>
          </w:tcPr>
          <w:p w:rsidR="00233B9A" w:rsidRDefault="000C69FE">
            <w:pPr>
              <w:pStyle w:val="24a5815bc-afc2-4ba5-9c49-c138840dba85"/>
            </w:pPr>
            <w:r>
              <w:t>《全民健身条例》、《河北省全民健身实</w:t>
            </w:r>
            <w:r>
              <w:lastRenderedPageBreak/>
              <w:t>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各地举办全民健身赛事活动数量</w:t>
            </w:r>
          </w:p>
        </w:tc>
        <w:tc>
          <w:tcPr>
            <w:tcW w:w="2835" w:type="dxa"/>
            <w:vAlign w:val="center"/>
          </w:tcPr>
          <w:p w:rsidR="00233B9A" w:rsidRDefault="000C69FE">
            <w:pPr>
              <w:pStyle w:val="24a5815bc-afc2-4ba5-9c49-c138840dba85"/>
            </w:pPr>
            <w:r>
              <w:t>引导全省各地举办大型全民健身赛事活动数量</w:t>
            </w:r>
          </w:p>
        </w:tc>
        <w:tc>
          <w:tcPr>
            <w:tcW w:w="2551" w:type="dxa"/>
            <w:vAlign w:val="center"/>
          </w:tcPr>
          <w:p w:rsidR="00233B9A" w:rsidRDefault="000C69FE">
            <w:pPr>
              <w:pStyle w:val="24a5815bc-afc2-4ba5-9c49-c138840dba85"/>
            </w:pPr>
            <w:r>
              <w:t>≥140次</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场地设施工程质量合格率</w:t>
            </w:r>
          </w:p>
        </w:tc>
        <w:tc>
          <w:tcPr>
            <w:tcW w:w="2835" w:type="dxa"/>
            <w:vAlign w:val="center"/>
          </w:tcPr>
          <w:p w:rsidR="00233B9A" w:rsidRDefault="000C69FE">
            <w:pPr>
              <w:pStyle w:val="24a5815bc-afc2-4ba5-9c49-c138840dba85"/>
            </w:pPr>
            <w:r>
              <w:t>新建全民健身场地设施工程质量合格率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历史数值</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工作按期完成率</w:t>
            </w:r>
          </w:p>
        </w:tc>
        <w:tc>
          <w:tcPr>
            <w:tcW w:w="2835" w:type="dxa"/>
            <w:vAlign w:val="center"/>
          </w:tcPr>
          <w:p w:rsidR="00233B9A" w:rsidRDefault="000C69FE">
            <w:pPr>
              <w:pStyle w:val="24a5815bc-afc2-4ba5-9c49-c138840dba85"/>
            </w:pPr>
            <w:r>
              <w:t>各项工作进展和完成率情况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年初工作要点</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不超过年初预算支持规模</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年初工作要点</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全省经常参加体育锻炼人口数</w:t>
            </w:r>
          </w:p>
        </w:tc>
        <w:tc>
          <w:tcPr>
            <w:tcW w:w="2835" w:type="dxa"/>
            <w:vAlign w:val="center"/>
          </w:tcPr>
          <w:p w:rsidR="00233B9A" w:rsidRDefault="000C69FE">
            <w:pPr>
              <w:pStyle w:val="24a5815bc-afc2-4ba5-9c49-c138840dba85"/>
            </w:pPr>
            <w:r>
              <w:t>全省经常参加体育锻炼人口显著增加</w:t>
            </w:r>
          </w:p>
        </w:tc>
        <w:tc>
          <w:tcPr>
            <w:tcW w:w="2551" w:type="dxa"/>
            <w:vAlign w:val="center"/>
          </w:tcPr>
          <w:p w:rsidR="00233B9A" w:rsidRDefault="000C69FE">
            <w:pPr>
              <w:pStyle w:val="24a5815bc-afc2-4ba5-9c49-c138840dba85"/>
            </w:pPr>
            <w:r>
              <w:t>≥2700万人</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居民身体素质明显增强</w:t>
            </w:r>
          </w:p>
        </w:tc>
        <w:tc>
          <w:tcPr>
            <w:tcW w:w="2835" w:type="dxa"/>
            <w:vAlign w:val="center"/>
          </w:tcPr>
          <w:p w:rsidR="00233B9A" w:rsidRDefault="000C69FE">
            <w:pPr>
              <w:pStyle w:val="24a5815bc-afc2-4ba5-9c49-c138840dba85"/>
            </w:pPr>
            <w:r>
              <w:t>城乡居民国民体质达标率</w:t>
            </w:r>
          </w:p>
        </w:tc>
        <w:tc>
          <w:tcPr>
            <w:tcW w:w="2551" w:type="dxa"/>
            <w:vAlign w:val="center"/>
          </w:tcPr>
          <w:p w:rsidR="00233B9A" w:rsidRDefault="000C69FE">
            <w:pPr>
              <w:pStyle w:val="24a5815bc-afc2-4ba5-9c49-c138840dba85"/>
            </w:pPr>
            <w:r>
              <w:t>≥84.1%</w:t>
            </w:r>
          </w:p>
        </w:tc>
        <w:tc>
          <w:tcPr>
            <w:tcW w:w="2268" w:type="dxa"/>
            <w:vAlign w:val="center"/>
          </w:tcPr>
          <w:p w:rsidR="00233B9A" w:rsidRDefault="000C69FE">
            <w:pPr>
              <w:pStyle w:val="24a5815bc-afc2-4ba5-9c49-c138840dba85"/>
            </w:pPr>
            <w:r>
              <w:t>《全民健身条例》、《河北省全民健身实施计划（2016-2020年）》</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参加健身群众满意度</w:t>
            </w:r>
          </w:p>
        </w:tc>
        <w:tc>
          <w:tcPr>
            <w:tcW w:w="2835" w:type="dxa"/>
            <w:vAlign w:val="center"/>
          </w:tcPr>
          <w:p w:rsidR="00233B9A" w:rsidRDefault="000C69FE">
            <w:pPr>
              <w:pStyle w:val="24a5815bc-afc2-4ba5-9c49-c138840dba85"/>
            </w:pPr>
            <w:r>
              <w:t>参加健身赛事活动群众满意度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参加健身赛事活动群众满意度</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年，河北省体育局本级安排政府采购预算</w:t>
      </w:r>
      <w:r>
        <w:rPr>
          <w:rFonts w:eastAsia="方正仿宋_GBK"/>
          <w:color w:val="000000"/>
          <w:sz w:val="28"/>
        </w:rPr>
        <w:t>28735.56</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362001河北省体育局本级</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28735.56</w:t>
            </w:r>
          </w:p>
        </w:tc>
        <w:tc>
          <w:tcPr>
            <w:tcW w:w="964" w:type="dxa"/>
            <w:vAlign w:val="center"/>
          </w:tcPr>
          <w:p w:rsidR="00233B9A" w:rsidRDefault="000C69FE">
            <w:pPr>
              <w:pStyle w:val="7"/>
            </w:pPr>
            <w:r>
              <w:t>271.72</w:t>
            </w:r>
          </w:p>
        </w:tc>
        <w:tc>
          <w:tcPr>
            <w:tcW w:w="964" w:type="dxa"/>
            <w:vAlign w:val="center"/>
          </w:tcPr>
          <w:p w:rsidR="00233B9A" w:rsidRDefault="000C69FE">
            <w:pPr>
              <w:pStyle w:val="7"/>
            </w:pPr>
            <w:r>
              <w:t>28463.84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6992.72</w:t>
            </w:r>
          </w:p>
        </w:tc>
      </w:tr>
      <w:tr w:rsidR="00233B9A">
        <w:trPr>
          <w:cantSplit/>
          <w:jc w:val="center"/>
        </w:trPr>
        <w:tc>
          <w:tcPr>
            <w:tcW w:w="1701" w:type="dxa"/>
            <w:vAlign w:val="center"/>
          </w:tcPr>
          <w:p w:rsidR="00233B9A" w:rsidRDefault="000C69FE">
            <w:pPr>
              <w:pStyle w:val="6"/>
            </w:pPr>
            <w:r>
              <w:t>河北省体育局本级小计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28735.56</w:t>
            </w:r>
          </w:p>
        </w:tc>
        <w:tc>
          <w:tcPr>
            <w:tcW w:w="964" w:type="dxa"/>
            <w:vAlign w:val="center"/>
          </w:tcPr>
          <w:p w:rsidR="00233B9A" w:rsidRDefault="000C69FE">
            <w:pPr>
              <w:pStyle w:val="7"/>
            </w:pPr>
            <w:r>
              <w:t>271.72</w:t>
            </w:r>
          </w:p>
        </w:tc>
        <w:tc>
          <w:tcPr>
            <w:tcW w:w="964" w:type="dxa"/>
            <w:vAlign w:val="center"/>
          </w:tcPr>
          <w:p w:rsidR="00233B9A" w:rsidRDefault="000C69FE">
            <w:pPr>
              <w:pStyle w:val="7"/>
            </w:pPr>
            <w:r>
              <w:t>28463.84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6992.72</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10</w:t>
            </w:r>
          </w:p>
        </w:tc>
        <w:tc>
          <w:tcPr>
            <w:tcW w:w="850" w:type="dxa"/>
            <w:vAlign w:val="center"/>
          </w:tcPr>
          <w:p w:rsidR="00233B9A" w:rsidRDefault="000C69FE">
            <w:pPr>
              <w:pStyle w:val="4"/>
            </w:pPr>
            <w:r>
              <w:t>0.10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3</w:t>
            </w:r>
          </w:p>
        </w:tc>
        <w:tc>
          <w:tcPr>
            <w:tcW w:w="850" w:type="dxa"/>
            <w:vAlign w:val="center"/>
          </w:tcPr>
          <w:p w:rsidR="00233B9A" w:rsidRDefault="000C69FE">
            <w:pPr>
              <w:pStyle w:val="4"/>
            </w:pPr>
            <w:r>
              <w:t>0.25</w:t>
            </w:r>
          </w:p>
        </w:tc>
        <w:tc>
          <w:tcPr>
            <w:tcW w:w="964" w:type="dxa"/>
            <w:vAlign w:val="center"/>
          </w:tcPr>
          <w:p w:rsidR="00233B9A" w:rsidRDefault="000C69FE">
            <w:pPr>
              <w:pStyle w:val="4"/>
            </w:pPr>
            <w:r>
              <w:t>0.75</w:t>
            </w:r>
          </w:p>
        </w:tc>
        <w:tc>
          <w:tcPr>
            <w:tcW w:w="964" w:type="dxa"/>
            <w:vAlign w:val="center"/>
          </w:tcPr>
          <w:p w:rsidR="00233B9A" w:rsidRDefault="000C69FE">
            <w:pPr>
              <w:pStyle w:val="4"/>
            </w:pPr>
            <w:r>
              <w:t>0.75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0.75</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7</w:t>
            </w:r>
          </w:p>
        </w:tc>
        <w:tc>
          <w:tcPr>
            <w:tcW w:w="850" w:type="dxa"/>
            <w:vAlign w:val="center"/>
          </w:tcPr>
          <w:p w:rsidR="00233B9A" w:rsidRDefault="000C69FE">
            <w:pPr>
              <w:pStyle w:val="4"/>
            </w:pPr>
            <w:r>
              <w:t>0.20</w:t>
            </w:r>
          </w:p>
        </w:tc>
        <w:tc>
          <w:tcPr>
            <w:tcW w:w="964" w:type="dxa"/>
            <w:vAlign w:val="center"/>
          </w:tcPr>
          <w:p w:rsidR="00233B9A" w:rsidRDefault="000C69FE">
            <w:pPr>
              <w:pStyle w:val="4"/>
            </w:pPr>
            <w:r>
              <w:t>1.40</w:t>
            </w:r>
          </w:p>
        </w:tc>
        <w:tc>
          <w:tcPr>
            <w:tcW w:w="964" w:type="dxa"/>
            <w:vAlign w:val="center"/>
          </w:tcPr>
          <w:p w:rsidR="00233B9A" w:rsidRDefault="000C69FE">
            <w:pPr>
              <w:pStyle w:val="4"/>
            </w:pPr>
            <w:r>
              <w:t>1.40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0.29</w:t>
            </w:r>
          </w:p>
        </w:tc>
        <w:tc>
          <w:tcPr>
            <w:tcW w:w="964" w:type="dxa"/>
            <w:vAlign w:val="center"/>
          </w:tcPr>
          <w:p w:rsidR="00233B9A" w:rsidRDefault="000C69FE">
            <w:pPr>
              <w:pStyle w:val="4"/>
            </w:pPr>
            <w:r>
              <w:t>0.29</w:t>
            </w:r>
          </w:p>
        </w:tc>
        <w:tc>
          <w:tcPr>
            <w:tcW w:w="964" w:type="dxa"/>
            <w:vAlign w:val="center"/>
          </w:tcPr>
          <w:p w:rsidR="00233B9A" w:rsidRDefault="000C69FE">
            <w:pPr>
              <w:pStyle w:val="4"/>
            </w:pPr>
            <w:r>
              <w:t>0.29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0.29</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10</w:t>
            </w:r>
          </w:p>
        </w:tc>
        <w:tc>
          <w:tcPr>
            <w:tcW w:w="850" w:type="dxa"/>
            <w:vAlign w:val="center"/>
          </w:tcPr>
          <w:p w:rsidR="00233B9A" w:rsidRDefault="000C69FE">
            <w:pPr>
              <w:pStyle w:val="4"/>
            </w:pPr>
            <w:r>
              <w:t>0.06</w:t>
            </w: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5</w:t>
            </w:r>
          </w:p>
        </w:tc>
        <w:tc>
          <w:tcPr>
            <w:tcW w:w="850" w:type="dxa"/>
            <w:vAlign w:val="center"/>
          </w:tcPr>
          <w:p w:rsidR="00233B9A" w:rsidRDefault="000C69FE">
            <w:pPr>
              <w:pStyle w:val="4"/>
            </w:pPr>
            <w:r>
              <w:t>0.12</w:t>
            </w: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套</w:t>
            </w:r>
          </w:p>
        </w:tc>
        <w:tc>
          <w:tcPr>
            <w:tcW w:w="850" w:type="dxa"/>
            <w:vAlign w:val="center"/>
          </w:tcPr>
          <w:p w:rsidR="00233B9A" w:rsidRDefault="000C69FE">
            <w:pPr>
              <w:pStyle w:val="4"/>
            </w:pPr>
            <w:r>
              <w:t>5</w:t>
            </w:r>
          </w:p>
        </w:tc>
        <w:tc>
          <w:tcPr>
            <w:tcW w:w="850" w:type="dxa"/>
            <w:vAlign w:val="center"/>
          </w:tcPr>
          <w:p w:rsidR="00233B9A" w:rsidRDefault="000C69FE">
            <w:pPr>
              <w:pStyle w:val="4"/>
            </w:pPr>
            <w:r>
              <w:t>0.20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lastRenderedPageBreak/>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5</w:t>
            </w:r>
          </w:p>
        </w:tc>
        <w:tc>
          <w:tcPr>
            <w:tcW w:w="850" w:type="dxa"/>
            <w:vAlign w:val="center"/>
          </w:tcPr>
          <w:p w:rsidR="00233B9A" w:rsidRDefault="000C69FE">
            <w:pPr>
              <w:pStyle w:val="4"/>
            </w:pPr>
            <w:r>
              <w:t>0.16</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10</w:t>
            </w:r>
          </w:p>
        </w:tc>
        <w:tc>
          <w:tcPr>
            <w:tcW w:w="850" w:type="dxa"/>
            <w:vAlign w:val="center"/>
          </w:tcPr>
          <w:p w:rsidR="00233B9A" w:rsidRDefault="000C69FE">
            <w:pPr>
              <w:pStyle w:val="4"/>
            </w:pPr>
            <w:r>
              <w:t>0.08</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套</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15.00</w:t>
            </w:r>
          </w:p>
        </w:tc>
        <w:tc>
          <w:tcPr>
            <w:tcW w:w="964" w:type="dxa"/>
            <w:vAlign w:val="center"/>
          </w:tcPr>
          <w:p w:rsidR="00233B9A" w:rsidRDefault="000C69FE">
            <w:pPr>
              <w:pStyle w:val="4"/>
            </w:pPr>
            <w:r>
              <w:t>15.00</w:t>
            </w: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4.38</w:t>
            </w:r>
          </w:p>
        </w:tc>
        <w:tc>
          <w:tcPr>
            <w:tcW w:w="964" w:type="dxa"/>
            <w:vAlign w:val="center"/>
          </w:tcPr>
          <w:p w:rsidR="00233B9A" w:rsidRDefault="000C69FE">
            <w:pPr>
              <w:pStyle w:val="4"/>
            </w:pPr>
            <w:r>
              <w:t>4.38</w:t>
            </w:r>
          </w:p>
        </w:tc>
        <w:tc>
          <w:tcPr>
            <w:tcW w:w="964" w:type="dxa"/>
            <w:vAlign w:val="center"/>
          </w:tcPr>
          <w:p w:rsidR="00233B9A" w:rsidRDefault="000C69FE">
            <w:pPr>
              <w:pStyle w:val="4"/>
            </w:pPr>
            <w:r>
              <w:t>4.38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4.38</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3.10</w:t>
            </w:r>
          </w:p>
        </w:tc>
        <w:tc>
          <w:tcPr>
            <w:tcW w:w="964" w:type="dxa"/>
            <w:vAlign w:val="center"/>
          </w:tcPr>
          <w:p w:rsidR="00233B9A" w:rsidRDefault="000C69FE">
            <w:pPr>
              <w:pStyle w:val="4"/>
            </w:pPr>
            <w:r>
              <w:t>3.10</w:t>
            </w:r>
          </w:p>
        </w:tc>
        <w:tc>
          <w:tcPr>
            <w:tcW w:w="964" w:type="dxa"/>
            <w:vAlign w:val="center"/>
          </w:tcPr>
          <w:p w:rsidR="00233B9A" w:rsidRDefault="000C69FE">
            <w:pPr>
              <w:pStyle w:val="4"/>
            </w:pPr>
            <w:r>
              <w:t>3.10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3.10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5.75</w:t>
            </w:r>
          </w:p>
        </w:tc>
        <w:tc>
          <w:tcPr>
            <w:tcW w:w="964" w:type="dxa"/>
            <w:vAlign w:val="center"/>
          </w:tcPr>
          <w:p w:rsidR="00233B9A" w:rsidRDefault="000C69FE">
            <w:pPr>
              <w:pStyle w:val="4"/>
            </w:pPr>
            <w:r>
              <w:t>5.75</w:t>
            </w:r>
          </w:p>
        </w:tc>
        <w:tc>
          <w:tcPr>
            <w:tcW w:w="964" w:type="dxa"/>
            <w:vAlign w:val="center"/>
          </w:tcPr>
          <w:p w:rsidR="00233B9A" w:rsidRDefault="000C69FE">
            <w:pPr>
              <w:pStyle w:val="4"/>
            </w:pPr>
            <w:r>
              <w:t>5.75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5.75</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417.82</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17.75</w:t>
            </w:r>
          </w:p>
        </w:tc>
        <w:tc>
          <w:tcPr>
            <w:tcW w:w="964" w:type="dxa"/>
            <w:vAlign w:val="center"/>
          </w:tcPr>
          <w:p w:rsidR="00233B9A" w:rsidRDefault="000C69FE">
            <w:pPr>
              <w:pStyle w:val="4"/>
            </w:pPr>
            <w:r>
              <w:t>17.75</w:t>
            </w:r>
          </w:p>
        </w:tc>
        <w:tc>
          <w:tcPr>
            <w:tcW w:w="964" w:type="dxa"/>
            <w:vAlign w:val="center"/>
          </w:tcPr>
          <w:p w:rsidR="00233B9A" w:rsidRDefault="000C69FE">
            <w:pPr>
              <w:pStyle w:val="4"/>
            </w:pPr>
            <w:r>
              <w:t>17.75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17.75</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机柜</w:t>
            </w:r>
          </w:p>
        </w:tc>
        <w:tc>
          <w:tcPr>
            <w:tcW w:w="1134" w:type="dxa"/>
            <w:vAlign w:val="center"/>
          </w:tcPr>
          <w:p w:rsidR="00233B9A" w:rsidRDefault="000C69FE">
            <w:pPr>
              <w:pStyle w:val="2"/>
            </w:pPr>
            <w:r>
              <w:t>A02010701</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0.75</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其他机房辅助设备</w:t>
            </w:r>
          </w:p>
        </w:tc>
        <w:tc>
          <w:tcPr>
            <w:tcW w:w="1134" w:type="dxa"/>
            <w:vAlign w:val="center"/>
          </w:tcPr>
          <w:p w:rsidR="00233B9A" w:rsidRDefault="000C69FE">
            <w:pPr>
              <w:pStyle w:val="2"/>
            </w:pPr>
            <w:r>
              <w:t>A02010799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8.50</w:t>
            </w:r>
          </w:p>
        </w:tc>
        <w:tc>
          <w:tcPr>
            <w:tcW w:w="964" w:type="dxa"/>
            <w:vAlign w:val="center"/>
          </w:tcPr>
          <w:p w:rsidR="00233B9A" w:rsidRDefault="000C69FE">
            <w:pPr>
              <w:pStyle w:val="4"/>
            </w:pPr>
            <w:r>
              <w:t>8.50</w:t>
            </w:r>
          </w:p>
        </w:tc>
        <w:tc>
          <w:tcPr>
            <w:tcW w:w="964" w:type="dxa"/>
            <w:vAlign w:val="center"/>
          </w:tcPr>
          <w:p w:rsidR="00233B9A" w:rsidRDefault="000C69FE">
            <w:pPr>
              <w:pStyle w:val="4"/>
            </w:pPr>
            <w:r>
              <w:t>8.50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8.50</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空调机组</w:t>
            </w:r>
          </w:p>
        </w:tc>
        <w:tc>
          <w:tcPr>
            <w:tcW w:w="1134" w:type="dxa"/>
            <w:vAlign w:val="center"/>
          </w:tcPr>
          <w:p w:rsidR="00233B9A" w:rsidRDefault="000C69FE">
            <w:pPr>
              <w:pStyle w:val="2"/>
            </w:pPr>
            <w:r>
              <w:t>A02052305</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1.00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通信机房专用设备</w:t>
            </w:r>
          </w:p>
        </w:tc>
        <w:tc>
          <w:tcPr>
            <w:tcW w:w="1134" w:type="dxa"/>
            <w:vAlign w:val="center"/>
          </w:tcPr>
          <w:p w:rsidR="00233B9A" w:rsidRDefault="000C69FE">
            <w:pPr>
              <w:pStyle w:val="2"/>
            </w:pPr>
            <w:r>
              <w:t>A020814</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其他沙发类</w:t>
            </w:r>
          </w:p>
        </w:tc>
        <w:tc>
          <w:tcPr>
            <w:tcW w:w="1134" w:type="dxa"/>
            <w:vAlign w:val="center"/>
          </w:tcPr>
          <w:p w:rsidR="00233B9A" w:rsidRDefault="000C69FE">
            <w:pPr>
              <w:pStyle w:val="2"/>
            </w:pPr>
            <w:r>
              <w:t>A060499</w:t>
            </w:r>
          </w:p>
        </w:tc>
        <w:tc>
          <w:tcPr>
            <w:tcW w:w="709" w:type="dxa"/>
            <w:vAlign w:val="center"/>
          </w:tcPr>
          <w:p w:rsidR="00233B9A" w:rsidRDefault="000C69FE">
            <w:pPr>
              <w:pStyle w:val="3"/>
            </w:pPr>
            <w:r>
              <w:t>张</w:t>
            </w:r>
          </w:p>
        </w:tc>
        <w:tc>
          <w:tcPr>
            <w:tcW w:w="850" w:type="dxa"/>
            <w:vAlign w:val="center"/>
          </w:tcPr>
          <w:p w:rsidR="00233B9A" w:rsidRDefault="000C69FE">
            <w:pPr>
              <w:pStyle w:val="4"/>
            </w:pPr>
            <w:r>
              <w:t>5</w:t>
            </w:r>
          </w:p>
        </w:tc>
        <w:tc>
          <w:tcPr>
            <w:tcW w:w="850" w:type="dxa"/>
            <w:vAlign w:val="center"/>
          </w:tcPr>
          <w:p w:rsidR="00233B9A" w:rsidRDefault="000C69FE">
            <w:pPr>
              <w:pStyle w:val="4"/>
            </w:pPr>
            <w:r>
              <w:t>0.06</w:t>
            </w: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lastRenderedPageBreak/>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个</w:t>
            </w:r>
          </w:p>
        </w:tc>
        <w:tc>
          <w:tcPr>
            <w:tcW w:w="850" w:type="dxa"/>
            <w:vAlign w:val="center"/>
          </w:tcPr>
          <w:p w:rsidR="00233B9A" w:rsidRDefault="000C69FE">
            <w:pPr>
              <w:pStyle w:val="4"/>
            </w:pPr>
            <w:r>
              <w:t>3</w:t>
            </w:r>
          </w:p>
        </w:tc>
        <w:tc>
          <w:tcPr>
            <w:tcW w:w="850" w:type="dxa"/>
            <w:vAlign w:val="center"/>
          </w:tcPr>
          <w:p w:rsidR="00233B9A" w:rsidRDefault="000C69FE">
            <w:pPr>
              <w:pStyle w:val="4"/>
            </w:pPr>
            <w:r>
              <w:t>0.15</w:t>
            </w:r>
          </w:p>
        </w:tc>
        <w:tc>
          <w:tcPr>
            <w:tcW w:w="964" w:type="dxa"/>
            <w:vAlign w:val="center"/>
          </w:tcPr>
          <w:p w:rsidR="00233B9A" w:rsidRDefault="000C69FE">
            <w:pPr>
              <w:pStyle w:val="4"/>
            </w:pPr>
            <w:r>
              <w:t>0.45</w:t>
            </w:r>
          </w:p>
        </w:tc>
        <w:tc>
          <w:tcPr>
            <w:tcW w:w="964" w:type="dxa"/>
            <w:vAlign w:val="center"/>
          </w:tcPr>
          <w:p w:rsidR="00233B9A" w:rsidRDefault="000C69FE">
            <w:pPr>
              <w:pStyle w:val="4"/>
            </w:pPr>
            <w:r>
              <w:t>0.45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0.45</w:t>
            </w:r>
          </w:p>
        </w:tc>
      </w:tr>
      <w:tr w:rsidR="00233B9A">
        <w:trPr>
          <w:cantSplit/>
          <w:jc w:val="center"/>
        </w:trPr>
        <w:tc>
          <w:tcPr>
            <w:tcW w:w="1701" w:type="dxa"/>
            <w:vAlign w:val="center"/>
          </w:tcPr>
          <w:p w:rsidR="00233B9A" w:rsidRDefault="000C69FE">
            <w:pPr>
              <w:pStyle w:val="2"/>
            </w:pPr>
            <w:r>
              <w:t>综合事务管理工作经费</w:t>
            </w:r>
          </w:p>
        </w:tc>
        <w:tc>
          <w:tcPr>
            <w:tcW w:w="964" w:type="dxa"/>
            <w:vAlign w:val="center"/>
          </w:tcPr>
          <w:p w:rsidR="00233B9A" w:rsidRDefault="000C69FE">
            <w:pPr>
              <w:pStyle w:val="4"/>
            </w:pPr>
            <w:r>
              <w:t>570.10</w:t>
            </w:r>
          </w:p>
        </w:tc>
        <w:tc>
          <w:tcPr>
            <w:tcW w:w="1134" w:type="dxa"/>
            <w:vAlign w:val="center"/>
          </w:tcPr>
          <w:p w:rsidR="00233B9A" w:rsidRDefault="000C69FE">
            <w:pPr>
              <w:pStyle w:val="2"/>
            </w:pPr>
            <w:r>
              <w:t>木质架类</w:t>
            </w:r>
          </w:p>
        </w:tc>
        <w:tc>
          <w:tcPr>
            <w:tcW w:w="1134" w:type="dxa"/>
            <w:vAlign w:val="center"/>
          </w:tcPr>
          <w:p w:rsidR="00233B9A" w:rsidRDefault="000C69FE">
            <w:pPr>
              <w:pStyle w:val="2"/>
            </w:pPr>
            <w:r>
              <w:t>A060601</w:t>
            </w:r>
          </w:p>
        </w:tc>
        <w:tc>
          <w:tcPr>
            <w:tcW w:w="709" w:type="dxa"/>
            <w:vAlign w:val="center"/>
          </w:tcPr>
          <w:p w:rsidR="00233B9A" w:rsidRDefault="000C69FE">
            <w:pPr>
              <w:pStyle w:val="3"/>
            </w:pPr>
            <w:r>
              <w:t>个</w:t>
            </w:r>
          </w:p>
        </w:tc>
        <w:tc>
          <w:tcPr>
            <w:tcW w:w="850" w:type="dxa"/>
            <w:vAlign w:val="center"/>
          </w:tcPr>
          <w:p w:rsidR="00233B9A" w:rsidRDefault="000C69FE">
            <w:pPr>
              <w:pStyle w:val="4"/>
            </w:pPr>
            <w:r>
              <w:t>5</w:t>
            </w:r>
          </w:p>
        </w:tc>
        <w:tc>
          <w:tcPr>
            <w:tcW w:w="850" w:type="dxa"/>
            <w:vAlign w:val="center"/>
          </w:tcPr>
          <w:p w:rsidR="00233B9A" w:rsidRDefault="000C69FE">
            <w:pPr>
              <w:pStyle w:val="4"/>
            </w:pPr>
            <w:r>
              <w:t>0.05</w:t>
            </w:r>
          </w:p>
        </w:tc>
        <w:tc>
          <w:tcPr>
            <w:tcW w:w="964"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0.25</w:t>
            </w:r>
          </w:p>
        </w:tc>
      </w:tr>
      <w:tr w:rsidR="00233B9A">
        <w:trPr>
          <w:cantSplit/>
          <w:jc w:val="center"/>
        </w:trPr>
        <w:tc>
          <w:tcPr>
            <w:tcW w:w="1701" w:type="dxa"/>
            <w:vAlign w:val="center"/>
          </w:tcPr>
          <w:p w:rsidR="00233B9A" w:rsidRDefault="000C69FE">
            <w:pPr>
              <w:pStyle w:val="2"/>
            </w:pPr>
            <w:r>
              <w:t>奥体中心建设经费（基金）</w:t>
            </w:r>
          </w:p>
        </w:tc>
        <w:tc>
          <w:tcPr>
            <w:tcW w:w="964" w:type="dxa"/>
            <w:vAlign w:val="center"/>
          </w:tcPr>
          <w:p w:rsidR="00233B9A" w:rsidRDefault="000C69FE">
            <w:pPr>
              <w:pStyle w:val="4"/>
            </w:pPr>
            <w:r>
              <w:t>11442.84</w:t>
            </w:r>
          </w:p>
        </w:tc>
        <w:tc>
          <w:tcPr>
            <w:tcW w:w="1134" w:type="dxa"/>
            <w:vAlign w:val="center"/>
          </w:tcPr>
          <w:p w:rsidR="00233B9A" w:rsidRDefault="000C69FE">
            <w:pPr>
              <w:pStyle w:val="2"/>
            </w:pPr>
            <w:r>
              <w:t>体育场馆用房施工</w:t>
            </w:r>
          </w:p>
        </w:tc>
        <w:tc>
          <w:tcPr>
            <w:tcW w:w="1134" w:type="dxa"/>
            <w:vAlign w:val="center"/>
          </w:tcPr>
          <w:p w:rsidR="00233B9A" w:rsidRDefault="000C69FE">
            <w:pPr>
              <w:pStyle w:val="2"/>
            </w:pPr>
            <w:r>
              <w:t>B011201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11442.84</w:t>
            </w:r>
          </w:p>
        </w:tc>
        <w:tc>
          <w:tcPr>
            <w:tcW w:w="964" w:type="dxa"/>
            <w:vAlign w:val="center"/>
          </w:tcPr>
          <w:p w:rsidR="00233B9A" w:rsidRDefault="000C69FE">
            <w:pPr>
              <w:pStyle w:val="4"/>
            </w:pPr>
            <w:r>
              <w:t>11442.84</w:t>
            </w:r>
          </w:p>
        </w:tc>
        <w:tc>
          <w:tcPr>
            <w:tcW w:w="964" w:type="dxa"/>
            <w:vAlign w:val="center"/>
          </w:tcPr>
          <w:p w:rsidR="00233B9A" w:rsidRDefault="00233B9A">
            <w:pPr>
              <w:pStyle w:val="4"/>
            </w:pPr>
          </w:p>
        </w:tc>
        <w:tc>
          <w:tcPr>
            <w:tcW w:w="964" w:type="dxa"/>
            <w:vAlign w:val="center"/>
          </w:tcPr>
          <w:p w:rsidR="00233B9A" w:rsidRDefault="000C69FE">
            <w:pPr>
              <w:pStyle w:val="4"/>
            </w:pPr>
            <w:r>
              <w:t>11442.84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全民健身赛事活动</w:t>
            </w:r>
          </w:p>
        </w:tc>
        <w:tc>
          <w:tcPr>
            <w:tcW w:w="964" w:type="dxa"/>
            <w:vAlign w:val="center"/>
          </w:tcPr>
          <w:p w:rsidR="00233B9A" w:rsidRDefault="000C69FE">
            <w:pPr>
              <w:pStyle w:val="4"/>
            </w:pPr>
            <w:r>
              <w:t>221.00</w:t>
            </w:r>
          </w:p>
        </w:tc>
        <w:tc>
          <w:tcPr>
            <w:tcW w:w="1134" w:type="dxa"/>
            <w:vAlign w:val="center"/>
          </w:tcPr>
          <w:p w:rsidR="00233B9A" w:rsidRDefault="000C69FE">
            <w:pPr>
              <w:pStyle w:val="2"/>
            </w:pPr>
            <w:r>
              <w:t>体育组织服务</w:t>
            </w:r>
          </w:p>
        </w:tc>
        <w:tc>
          <w:tcPr>
            <w:tcW w:w="1134" w:type="dxa"/>
            <w:vAlign w:val="center"/>
          </w:tcPr>
          <w:p w:rsidR="00233B9A" w:rsidRDefault="000C69FE">
            <w:pPr>
              <w:pStyle w:val="2"/>
            </w:pPr>
            <w:r>
              <w:t>C200401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221.00</w:t>
            </w:r>
          </w:p>
        </w:tc>
        <w:tc>
          <w:tcPr>
            <w:tcW w:w="964" w:type="dxa"/>
            <w:vAlign w:val="center"/>
          </w:tcPr>
          <w:p w:rsidR="00233B9A" w:rsidRDefault="000C69FE">
            <w:pPr>
              <w:pStyle w:val="4"/>
            </w:pPr>
            <w:r>
              <w:t>221.00</w:t>
            </w:r>
          </w:p>
        </w:tc>
        <w:tc>
          <w:tcPr>
            <w:tcW w:w="964" w:type="dxa"/>
            <w:vAlign w:val="center"/>
          </w:tcPr>
          <w:p w:rsidR="00233B9A" w:rsidRDefault="00233B9A">
            <w:pPr>
              <w:pStyle w:val="4"/>
            </w:pPr>
          </w:p>
        </w:tc>
        <w:tc>
          <w:tcPr>
            <w:tcW w:w="964" w:type="dxa"/>
            <w:vAlign w:val="center"/>
          </w:tcPr>
          <w:p w:rsidR="00233B9A" w:rsidRDefault="000C69FE">
            <w:pPr>
              <w:pStyle w:val="4"/>
            </w:pPr>
            <w:r>
              <w:t>221.00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221.00</w:t>
            </w:r>
          </w:p>
        </w:tc>
      </w:tr>
      <w:tr w:rsidR="00233B9A">
        <w:trPr>
          <w:cantSplit/>
          <w:jc w:val="center"/>
        </w:trPr>
        <w:tc>
          <w:tcPr>
            <w:tcW w:w="1701" w:type="dxa"/>
            <w:vAlign w:val="center"/>
          </w:tcPr>
          <w:p w:rsidR="00233B9A" w:rsidRDefault="000C69FE">
            <w:pPr>
              <w:pStyle w:val="2"/>
            </w:pPr>
            <w:r>
              <w:t>体育发展经费</w:t>
            </w:r>
          </w:p>
        </w:tc>
        <w:tc>
          <w:tcPr>
            <w:tcW w:w="964" w:type="dxa"/>
            <w:vAlign w:val="center"/>
          </w:tcPr>
          <w:p w:rsidR="00233B9A" w:rsidRDefault="000C69FE">
            <w:pPr>
              <w:pStyle w:val="4"/>
            </w:pPr>
            <w:r>
              <w:t>1132.00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200.00</w:t>
            </w:r>
          </w:p>
        </w:tc>
        <w:tc>
          <w:tcPr>
            <w:tcW w:w="964" w:type="dxa"/>
            <w:vAlign w:val="center"/>
          </w:tcPr>
          <w:p w:rsidR="00233B9A" w:rsidRDefault="000C69FE">
            <w:pPr>
              <w:pStyle w:val="4"/>
            </w:pPr>
            <w:r>
              <w:t>200.00</w:t>
            </w: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20615.93</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500.00</w:t>
            </w:r>
          </w:p>
        </w:tc>
        <w:tc>
          <w:tcPr>
            <w:tcW w:w="964" w:type="dxa"/>
            <w:vAlign w:val="center"/>
          </w:tcPr>
          <w:p w:rsidR="00233B9A" w:rsidRDefault="000C69FE">
            <w:pPr>
              <w:pStyle w:val="4"/>
            </w:pPr>
            <w:r>
              <w:t>500.00</w:t>
            </w:r>
          </w:p>
        </w:tc>
        <w:tc>
          <w:tcPr>
            <w:tcW w:w="964" w:type="dxa"/>
            <w:vAlign w:val="center"/>
          </w:tcPr>
          <w:p w:rsidR="00233B9A" w:rsidRDefault="00233B9A">
            <w:pPr>
              <w:pStyle w:val="4"/>
            </w:pPr>
          </w:p>
        </w:tc>
        <w:tc>
          <w:tcPr>
            <w:tcW w:w="964" w:type="dxa"/>
            <w:vAlign w:val="center"/>
          </w:tcPr>
          <w:p w:rsidR="00233B9A" w:rsidRDefault="000C69FE">
            <w:pPr>
              <w:pStyle w:val="4"/>
            </w:pPr>
            <w:r>
              <w:t>500.00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20615.93</w:t>
            </w:r>
          </w:p>
        </w:tc>
        <w:tc>
          <w:tcPr>
            <w:tcW w:w="1134" w:type="dxa"/>
            <w:vAlign w:val="center"/>
          </w:tcPr>
          <w:p w:rsidR="00233B9A" w:rsidRDefault="000C69FE">
            <w:pPr>
              <w:pStyle w:val="2"/>
            </w:pPr>
            <w:r>
              <w:t>体育组织服务</w:t>
            </w:r>
          </w:p>
        </w:tc>
        <w:tc>
          <w:tcPr>
            <w:tcW w:w="1134" w:type="dxa"/>
            <w:vAlign w:val="center"/>
          </w:tcPr>
          <w:p w:rsidR="00233B9A" w:rsidRDefault="000C69FE">
            <w:pPr>
              <w:pStyle w:val="2"/>
            </w:pPr>
            <w:r>
              <w:t>C200401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15500.00</w:t>
            </w:r>
          </w:p>
        </w:tc>
        <w:tc>
          <w:tcPr>
            <w:tcW w:w="964" w:type="dxa"/>
            <w:vAlign w:val="center"/>
          </w:tcPr>
          <w:p w:rsidR="00233B9A" w:rsidRDefault="000C69FE">
            <w:pPr>
              <w:pStyle w:val="4"/>
            </w:pPr>
            <w:r>
              <w:t>15500.00</w:t>
            </w:r>
          </w:p>
        </w:tc>
        <w:tc>
          <w:tcPr>
            <w:tcW w:w="964" w:type="dxa"/>
            <w:vAlign w:val="center"/>
          </w:tcPr>
          <w:p w:rsidR="00233B9A" w:rsidRDefault="00233B9A">
            <w:pPr>
              <w:pStyle w:val="4"/>
            </w:pPr>
          </w:p>
        </w:tc>
        <w:tc>
          <w:tcPr>
            <w:tcW w:w="964" w:type="dxa"/>
            <w:vAlign w:val="center"/>
          </w:tcPr>
          <w:p w:rsidR="00233B9A" w:rsidRDefault="000C69FE">
            <w:pPr>
              <w:pStyle w:val="4"/>
            </w:pPr>
            <w:r>
              <w:t>15500.00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20615.93</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800.00</w:t>
            </w:r>
          </w:p>
        </w:tc>
        <w:tc>
          <w:tcPr>
            <w:tcW w:w="964" w:type="dxa"/>
            <w:vAlign w:val="center"/>
          </w:tcPr>
          <w:p w:rsidR="00233B9A" w:rsidRDefault="000C69FE">
            <w:pPr>
              <w:pStyle w:val="4"/>
            </w:pPr>
            <w:r>
              <w:t>800.00</w:t>
            </w:r>
          </w:p>
        </w:tc>
        <w:tc>
          <w:tcPr>
            <w:tcW w:w="964" w:type="dxa"/>
            <w:vAlign w:val="center"/>
          </w:tcPr>
          <w:p w:rsidR="00233B9A" w:rsidRDefault="00233B9A">
            <w:pPr>
              <w:pStyle w:val="4"/>
            </w:pPr>
          </w:p>
        </w:tc>
        <w:tc>
          <w:tcPr>
            <w:tcW w:w="964" w:type="dxa"/>
            <w:vAlign w:val="center"/>
          </w:tcPr>
          <w:p w:rsidR="00233B9A" w:rsidRDefault="000C69FE">
            <w:pPr>
              <w:pStyle w:val="4"/>
            </w:pPr>
            <w:r>
              <w:t>800.00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河北省体育局本级上年末固定资产金额为</w:t>
      </w:r>
      <w:r>
        <w:rPr>
          <w:rFonts w:eastAsia="方正仿宋_GBK"/>
          <w:color w:val="000000"/>
          <w:sz w:val="28"/>
        </w:rPr>
        <w:t>1711.99</w:t>
      </w:r>
      <w:r>
        <w:rPr>
          <w:rFonts w:eastAsia="方正仿宋_GBK"/>
          <w:color w:val="000000"/>
          <w:sz w:val="28"/>
        </w:rPr>
        <w:t>万元（详见下表）。本年度拟购置固定资产总额为</w:t>
      </w:r>
      <w:r>
        <w:rPr>
          <w:rFonts w:eastAsia="方正仿宋_GBK"/>
          <w:color w:val="000000"/>
          <w:sz w:val="28"/>
        </w:rPr>
        <w:t>25.74</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362001河北省体育局本级</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1711.99</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439.44</w:t>
            </w:r>
          </w:p>
        </w:tc>
        <w:tc>
          <w:tcPr>
            <w:tcW w:w="2835" w:type="dxa"/>
            <w:vAlign w:val="center"/>
          </w:tcPr>
          <w:p w:rsidR="00233B9A" w:rsidRDefault="000C69FE">
            <w:pPr>
              <w:pStyle w:val="4"/>
            </w:pPr>
            <w:r>
              <w:t>48.61</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5</w:t>
            </w:r>
          </w:p>
        </w:tc>
        <w:tc>
          <w:tcPr>
            <w:tcW w:w="2835" w:type="dxa"/>
            <w:vAlign w:val="center"/>
          </w:tcPr>
          <w:p w:rsidR="00233B9A" w:rsidRDefault="000C69FE">
            <w:pPr>
              <w:pStyle w:val="4"/>
            </w:pPr>
            <w:r>
              <w:t>96.62</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10</w:t>
            </w:r>
          </w:p>
        </w:tc>
        <w:tc>
          <w:tcPr>
            <w:tcW w:w="2835" w:type="dxa"/>
            <w:vAlign w:val="center"/>
          </w:tcPr>
          <w:p w:rsidR="00233B9A" w:rsidRDefault="000C69FE">
            <w:pPr>
              <w:pStyle w:val="4"/>
            </w:pPr>
            <w:r>
              <w:t>733.53</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1709</w:t>
            </w:r>
          </w:p>
        </w:tc>
        <w:tc>
          <w:tcPr>
            <w:tcW w:w="2835" w:type="dxa"/>
            <w:vAlign w:val="center"/>
          </w:tcPr>
          <w:p w:rsidR="00233B9A" w:rsidRDefault="000C69FE">
            <w:pPr>
              <w:pStyle w:val="4"/>
            </w:pPr>
            <w:r>
              <w:t>833.23</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 w:name="_Toc_4_4_0000000020"/>
      <w:r>
        <w:rPr>
          <w:rFonts w:ascii="方正小标宋_GBK" w:eastAsia="方正小标宋_GBK" w:hAnsi="方正小标宋_GBK" w:cs="方正小标宋_GBK"/>
          <w:color w:val="000000"/>
          <w:sz w:val="44"/>
        </w:rPr>
        <w:lastRenderedPageBreak/>
        <w:t>二、河北省体育局运动技术学校收支预算</w:t>
      </w:r>
      <w:bookmarkEnd w:id="2"/>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2185.99</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2558.34</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0C69FE">
            <w:pPr>
              <w:pStyle w:val="4"/>
            </w:pPr>
            <w:r>
              <w:t>14.00</w:t>
            </w: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2172.39</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2558.34</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4744.33</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4744.73</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0.40</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4744.73</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4744.73</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4744.73</w:t>
            </w:r>
          </w:p>
        </w:tc>
        <w:tc>
          <w:tcPr>
            <w:tcW w:w="1134" w:type="dxa"/>
            <w:vAlign w:val="center"/>
          </w:tcPr>
          <w:p w:rsidR="00233B9A" w:rsidRDefault="000C69FE">
            <w:pPr>
              <w:pStyle w:val="7"/>
            </w:pPr>
            <w:r>
              <w:t>4744.33</w:t>
            </w:r>
          </w:p>
        </w:tc>
        <w:tc>
          <w:tcPr>
            <w:tcW w:w="1134" w:type="dxa"/>
            <w:vAlign w:val="center"/>
          </w:tcPr>
          <w:p w:rsidR="00233B9A" w:rsidRDefault="000C69FE">
            <w:pPr>
              <w:pStyle w:val="7"/>
            </w:pPr>
            <w:r>
              <w:t>4744.33</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0.40</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205</w:t>
            </w:r>
          </w:p>
        </w:tc>
        <w:tc>
          <w:tcPr>
            <w:tcW w:w="1559" w:type="dxa"/>
            <w:vAlign w:val="center"/>
          </w:tcPr>
          <w:p w:rsidR="00233B9A" w:rsidRDefault="000C69FE">
            <w:pPr>
              <w:pStyle w:val="2"/>
            </w:pPr>
            <w:r>
              <w:t>教育支出</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20503</w:t>
            </w:r>
          </w:p>
        </w:tc>
        <w:tc>
          <w:tcPr>
            <w:tcW w:w="1559" w:type="dxa"/>
            <w:vAlign w:val="center"/>
          </w:tcPr>
          <w:p w:rsidR="00233B9A" w:rsidRDefault="000C69FE">
            <w:pPr>
              <w:pStyle w:val="2"/>
            </w:pPr>
            <w:r>
              <w:t>职业教育</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2050302</w:t>
            </w:r>
          </w:p>
        </w:tc>
        <w:tc>
          <w:tcPr>
            <w:tcW w:w="1559" w:type="dxa"/>
            <w:vAlign w:val="center"/>
          </w:tcPr>
          <w:p w:rsidR="00233B9A" w:rsidRDefault="000C69FE">
            <w:pPr>
              <w:pStyle w:val="2"/>
            </w:pPr>
            <w:r>
              <w:t>中等职业教育</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0C69FE">
            <w:pPr>
              <w:pStyle w:val="4"/>
            </w:pPr>
            <w:r>
              <w:t>14.00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2172.39</w:t>
            </w:r>
          </w:p>
        </w:tc>
        <w:tc>
          <w:tcPr>
            <w:tcW w:w="1134" w:type="dxa"/>
            <w:vAlign w:val="center"/>
          </w:tcPr>
          <w:p w:rsidR="00233B9A" w:rsidRDefault="000C69FE">
            <w:pPr>
              <w:pStyle w:val="4"/>
            </w:pPr>
            <w:r>
              <w:t>2171.99</w:t>
            </w:r>
          </w:p>
        </w:tc>
        <w:tc>
          <w:tcPr>
            <w:tcW w:w="1134" w:type="dxa"/>
            <w:vAlign w:val="center"/>
          </w:tcPr>
          <w:p w:rsidR="00233B9A" w:rsidRDefault="000C69FE">
            <w:pPr>
              <w:pStyle w:val="4"/>
            </w:pPr>
            <w:r>
              <w:t>2171.99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0.40</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2172.39</w:t>
            </w:r>
          </w:p>
        </w:tc>
        <w:tc>
          <w:tcPr>
            <w:tcW w:w="1134" w:type="dxa"/>
            <w:vAlign w:val="center"/>
          </w:tcPr>
          <w:p w:rsidR="00233B9A" w:rsidRDefault="000C69FE">
            <w:pPr>
              <w:pStyle w:val="4"/>
            </w:pPr>
            <w:r>
              <w:t>2171.99</w:t>
            </w:r>
          </w:p>
        </w:tc>
        <w:tc>
          <w:tcPr>
            <w:tcW w:w="1134" w:type="dxa"/>
            <w:vAlign w:val="center"/>
          </w:tcPr>
          <w:p w:rsidR="00233B9A" w:rsidRDefault="000C69FE">
            <w:pPr>
              <w:pStyle w:val="4"/>
            </w:pPr>
            <w:r>
              <w:t>2171.99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0.40</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2172.39</w:t>
            </w:r>
          </w:p>
        </w:tc>
        <w:tc>
          <w:tcPr>
            <w:tcW w:w="1134" w:type="dxa"/>
            <w:vAlign w:val="center"/>
          </w:tcPr>
          <w:p w:rsidR="00233B9A" w:rsidRDefault="000C69FE">
            <w:pPr>
              <w:pStyle w:val="4"/>
            </w:pPr>
            <w:r>
              <w:t>2171.99</w:t>
            </w:r>
          </w:p>
        </w:tc>
        <w:tc>
          <w:tcPr>
            <w:tcW w:w="1134" w:type="dxa"/>
            <w:vAlign w:val="center"/>
          </w:tcPr>
          <w:p w:rsidR="00233B9A" w:rsidRDefault="000C69FE">
            <w:pPr>
              <w:pStyle w:val="4"/>
            </w:pPr>
            <w:r>
              <w:t>2171.99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0.40</w:t>
            </w: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9</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10</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0C69FE">
            <w:pPr>
              <w:pStyle w:val="4"/>
            </w:pPr>
            <w:r>
              <w:t>2558.34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4744.73</w:t>
            </w:r>
          </w:p>
        </w:tc>
        <w:tc>
          <w:tcPr>
            <w:tcW w:w="1361" w:type="dxa"/>
            <w:vAlign w:val="center"/>
          </w:tcPr>
          <w:p w:rsidR="00233B9A" w:rsidRDefault="000C69FE">
            <w:pPr>
              <w:pStyle w:val="7"/>
            </w:pPr>
            <w:r>
              <w:t>2171.99</w:t>
            </w:r>
          </w:p>
        </w:tc>
        <w:tc>
          <w:tcPr>
            <w:tcW w:w="1361" w:type="dxa"/>
            <w:vAlign w:val="center"/>
          </w:tcPr>
          <w:p w:rsidR="00233B9A" w:rsidRDefault="000C69FE">
            <w:pPr>
              <w:pStyle w:val="7"/>
            </w:pPr>
            <w:r>
              <w:t>2572.74</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205</w:t>
            </w:r>
          </w:p>
        </w:tc>
        <w:tc>
          <w:tcPr>
            <w:tcW w:w="4535" w:type="dxa"/>
            <w:vAlign w:val="center"/>
          </w:tcPr>
          <w:p w:rsidR="00233B9A" w:rsidRDefault="000C69FE">
            <w:pPr>
              <w:pStyle w:val="2"/>
            </w:pPr>
            <w:r>
              <w:t>教育支出</w:t>
            </w: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20503</w:t>
            </w:r>
          </w:p>
        </w:tc>
        <w:tc>
          <w:tcPr>
            <w:tcW w:w="4535" w:type="dxa"/>
            <w:vAlign w:val="center"/>
          </w:tcPr>
          <w:p w:rsidR="00233B9A" w:rsidRDefault="000C69FE">
            <w:pPr>
              <w:pStyle w:val="2"/>
            </w:pPr>
            <w:r>
              <w:t>职业教育</w:t>
            </w: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2050302</w:t>
            </w:r>
          </w:p>
        </w:tc>
        <w:tc>
          <w:tcPr>
            <w:tcW w:w="4535" w:type="dxa"/>
            <w:vAlign w:val="center"/>
          </w:tcPr>
          <w:p w:rsidR="00233B9A" w:rsidRDefault="000C69FE">
            <w:pPr>
              <w:pStyle w:val="2"/>
            </w:pPr>
            <w:r>
              <w:t>中等职业教育</w:t>
            </w: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0C69FE">
            <w:pPr>
              <w:pStyle w:val="4"/>
            </w:pPr>
            <w:r>
              <w:t>14.00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2172.39</w:t>
            </w:r>
          </w:p>
        </w:tc>
        <w:tc>
          <w:tcPr>
            <w:tcW w:w="1361" w:type="dxa"/>
            <w:vAlign w:val="center"/>
          </w:tcPr>
          <w:p w:rsidR="00233B9A" w:rsidRDefault="000C69FE">
            <w:pPr>
              <w:pStyle w:val="4"/>
            </w:pPr>
            <w:r>
              <w:t>2171.99</w:t>
            </w:r>
          </w:p>
        </w:tc>
        <w:tc>
          <w:tcPr>
            <w:tcW w:w="1361" w:type="dxa"/>
            <w:vAlign w:val="center"/>
          </w:tcPr>
          <w:p w:rsidR="00233B9A" w:rsidRDefault="000C69FE">
            <w:pPr>
              <w:pStyle w:val="4"/>
            </w:pPr>
            <w:r>
              <w:t>0.40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2172.39</w:t>
            </w:r>
          </w:p>
        </w:tc>
        <w:tc>
          <w:tcPr>
            <w:tcW w:w="1361" w:type="dxa"/>
            <w:vAlign w:val="center"/>
          </w:tcPr>
          <w:p w:rsidR="00233B9A" w:rsidRDefault="000C69FE">
            <w:pPr>
              <w:pStyle w:val="4"/>
            </w:pPr>
            <w:r>
              <w:t>2171.99</w:t>
            </w:r>
          </w:p>
        </w:tc>
        <w:tc>
          <w:tcPr>
            <w:tcW w:w="1361" w:type="dxa"/>
            <w:vAlign w:val="center"/>
          </w:tcPr>
          <w:p w:rsidR="00233B9A" w:rsidRDefault="000C69FE">
            <w:pPr>
              <w:pStyle w:val="4"/>
            </w:pPr>
            <w:r>
              <w:t>0.40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2172.39</w:t>
            </w:r>
          </w:p>
        </w:tc>
        <w:tc>
          <w:tcPr>
            <w:tcW w:w="1361" w:type="dxa"/>
            <w:vAlign w:val="center"/>
          </w:tcPr>
          <w:p w:rsidR="00233B9A" w:rsidRDefault="000C69FE">
            <w:pPr>
              <w:pStyle w:val="4"/>
            </w:pPr>
            <w:r>
              <w:t>2171.99</w:t>
            </w:r>
          </w:p>
        </w:tc>
        <w:tc>
          <w:tcPr>
            <w:tcW w:w="1361" w:type="dxa"/>
            <w:vAlign w:val="center"/>
          </w:tcPr>
          <w:p w:rsidR="00233B9A" w:rsidRDefault="000C69FE">
            <w:pPr>
              <w:pStyle w:val="4"/>
            </w:pPr>
            <w:r>
              <w:t>0.40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0C69FE">
            <w:pPr>
              <w:pStyle w:val="4"/>
            </w:pPr>
            <w:r>
              <w:t>2558.34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2185.99</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2558.34</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0C69FE">
            <w:pPr>
              <w:pStyle w:val="4"/>
            </w:pPr>
            <w:r>
              <w:t>14.00</w:t>
            </w:r>
          </w:p>
        </w:tc>
        <w:tc>
          <w:tcPr>
            <w:tcW w:w="1474" w:type="dxa"/>
            <w:vAlign w:val="center"/>
          </w:tcPr>
          <w:p w:rsidR="00233B9A" w:rsidRDefault="000C69FE">
            <w:pPr>
              <w:pStyle w:val="4"/>
            </w:pPr>
            <w:r>
              <w:t>14.00</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2171.99</w:t>
            </w:r>
          </w:p>
        </w:tc>
        <w:tc>
          <w:tcPr>
            <w:tcW w:w="1474" w:type="dxa"/>
            <w:vAlign w:val="center"/>
          </w:tcPr>
          <w:p w:rsidR="00233B9A" w:rsidRDefault="000C69FE">
            <w:pPr>
              <w:pStyle w:val="4"/>
            </w:pPr>
            <w:r>
              <w:t>2171.99</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2558.34</w:t>
            </w:r>
          </w:p>
        </w:tc>
        <w:tc>
          <w:tcPr>
            <w:tcW w:w="1474" w:type="dxa"/>
            <w:vAlign w:val="center"/>
          </w:tcPr>
          <w:p w:rsidR="00233B9A" w:rsidRDefault="00233B9A">
            <w:pPr>
              <w:pStyle w:val="4"/>
            </w:pPr>
          </w:p>
        </w:tc>
        <w:tc>
          <w:tcPr>
            <w:tcW w:w="1474" w:type="dxa"/>
            <w:vAlign w:val="center"/>
          </w:tcPr>
          <w:p w:rsidR="00233B9A" w:rsidRDefault="000C69FE">
            <w:pPr>
              <w:pStyle w:val="4"/>
            </w:pPr>
            <w:r>
              <w:t>2558.34</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4744.33</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4744.33</w:t>
            </w:r>
          </w:p>
        </w:tc>
        <w:tc>
          <w:tcPr>
            <w:tcW w:w="1474" w:type="dxa"/>
            <w:vAlign w:val="center"/>
          </w:tcPr>
          <w:p w:rsidR="00233B9A" w:rsidRDefault="000C69FE">
            <w:pPr>
              <w:pStyle w:val="7"/>
            </w:pPr>
            <w:r>
              <w:t>2185.99</w:t>
            </w:r>
          </w:p>
        </w:tc>
        <w:tc>
          <w:tcPr>
            <w:tcW w:w="1474" w:type="dxa"/>
            <w:vAlign w:val="center"/>
          </w:tcPr>
          <w:p w:rsidR="00233B9A" w:rsidRDefault="000C69FE">
            <w:pPr>
              <w:pStyle w:val="7"/>
            </w:pPr>
            <w:r>
              <w:t>2558.34</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4744.33</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4744.33</w:t>
            </w:r>
          </w:p>
        </w:tc>
        <w:tc>
          <w:tcPr>
            <w:tcW w:w="1474" w:type="dxa"/>
            <w:vAlign w:val="center"/>
          </w:tcPr>
          <w:p w:rsidR="00233B9A" w:rsidRDefault="000C69FE">
            <w:pPr>
              <w:pStyle w:val="7"/>
            </w:pPr>
            <w:r>
              <w:t>2185.99</w:t>
            </w:r>
          </w:p>
        </w:tc>
        <w:tc>
          <w:tcPr>
            <w:tcW w:w="1474" w:type="dxa"/>
            <w:vAlign w:val="center"/>
          </w:tcPr>
          <w:p w:rsidR="00233B9A" w:rsidRDefault="000C69FE">
            <w:pPr>
              <w:pStyle w:val="7"/>
            </w:pPr>
            <w:r>
              <w:t>2558.34</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2185.99</w:t>
            </w:r>
          </w:p>
        </w:tc>
        <w:tc>
          <w:tcPr>
            <w:tcW w:w="2551" w:type="dxa"/>
            <w:vAlign w:val="center"/>
          </w:tcPr>
          <w:p w:rsidR="00233B9A" w:rsidRDefault="000C69FE">
            <w:pPr>
              <w:pStyle w:val="7"/>
            </w:pPr>
            <w:r>
              <w:t>2171.99</w:t>
            </w:r>
          </w:p>
        </w:tc>
        <w:tc>
          <w:tcPr>
            <w:tcW w:w="2551" w:type="dxa"/>
            <w:vAlign w:val="center"/>
          </w:tcPr>
          <w:p w:rsidR="00233B9A" w:rsidRDefault="000C69FE">
            <w:pPr>
              <w:pStyle w:val="7"/>
            </w:pPr>
            <w:r>
              <w:t>14.00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205</w:t>
            </w:r>
          </w:p>
        </w:tc>
        <w:tc>
          <w:tcPr>
            <w:tcW w:w="4535" w:type="dxa"/>
            <w:vAlign w:val="center"/>
          </w:tcPr>
          <w:p w:rsidR="00233B9A" w:rsidRDefault="000C69FE">
            <w:pPr>
              <w:pStyle w:val="2"/>
            </w:pPr>
            <w:r>
              <w:t>教育支出</w:t>
            </w:r>
          </w:p>
        </w:tc>
        <w:tc>
          <w:tcPr>
            <w:tcW w:w="2551" w:type="dxa"/>
            <w:vAlign w:val="center"/>
          </w:tcPr>
          <w:p w:rsidR="00233B9A" w:rsidRDefault="000C69FE">
            <w:pPr>
              <w:pStyle w:val="4"/>
            </w:pPr>
            <w:r>
              <w:t>14.00</w:t>
            </w:r>
          </w:p>
        </w:tc>
        <w:tc>
          <w:tcPr>
            <w:tcW w:w="2551" w:type="dxa"/>
            <w:vAlign w:val="center"/>
          </w:tcPr>
          <w:p w:rsidR="00233B9A" w:rsidRDefault="00233B9A">
            <w:pPr>
              <w:pStyle w:val="4"/>
            </w:pPr>
          </w:p>
        </w:tc>
        <w:tc>
          <w:tcPr>
            <w:tcW w:w="2551" w:type="dxa"/>
            <w:vAlign w:val="center"/>
          </w:tcPr>
          <w:p w:rsidR="00233B9A" w:rsidRDefault="000C69FE">
            <w:pPr>
              <w:pStyle w:val="4"/>
            </w:pPr>
            <w:r>
              <w:t>14.00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20503</w:t>
            </w:r>
          </w:p>
        </w:tc>
        <w:tc>
          <w:tcPr>
            <w:tcW w:w="4535" w:type="dxa"/>
            <w:vAlign w:val="center"/>
          </w:tcPr>
          <w:p w:rsidR="00233B9A" w:rsidRDefault="000C69FE">
            <w:pPr>
              <w:pStyle w:val="2"/>
            </w:pPr>
            <w:r>
              <w:t>职业教育</w:t>
            </w:r>
          </w:p>
        </w:tc>
        <w:tc>
          <w:tcPr>
            <w:tcW w:w="2551" w:type="dxa"/>
            <w:vAlign w:val="center"/>
          </w:tcPr>
          <w:p w:rsidR="00233B9A" w:rsidRDefault="000C69FE">
            <w:pPr>
              <w:pStyle w:val="4"/>
            </w:pPr>
            <w:r>
              <w:t>14.00</w:t>
            </w:r>
          </w:p>
        </w:tc>
        <w:tc>
          <w:tcPr>
            <w:tcW w:w="2551" w:type="dxa"/>
            <w:vAlign w:val="center"/>
          </w:tcPr>
          <w:p w:rsidR="00233B9A" w:rsidRDefault="00233B9A">
            <w:pPr>
              <w:pStyle w:val="4"/>
            </w:pPr>
          </w:p>
        </w:tc>
        <w:tc>
          <w:tcPr>
            <w:tcW w:w="2551" w:type="dxa"/>
            <w:vAlign w:val="center"/>
          </w:tcPr>
          <w:p w:rsidR="00233B9A" w:rsidRDefault="000C69FE">
            <w:pPr>
              <w:pStyle w:val="4"/>
            </w:pPr>
            <w:r>
              <w:t>14.00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2050302</w:t>
            </w:r>
          </w:p>
        </w:tc>
        <w:tc>
          <w:tcPr>
            <w:tcW w:w="4535" w:type="dxa"/>
            <w:vAlign w:val="center"/>
          </w:tcPr>
          <w:p w:rsidR="00233B9A" w:rsidRDefault="000C69FE">
            <w:pPr>
              <w:pStyle w:val="2"/>
            </w:pPr>
            <w:r>
              <w:t>中等职业教育</w:t>
            </w:r>
          </w:p>
        </w:tc>
        <w:tc>
          <w:tcPr>
            <w:tcW w:w="2551" w:type="dxa"/>
            <w:vAlign w:val="center"/>
          </w:tcPr>
          <w:p w:rsidR="00233B9A" w:rsidRDefault="000C69FE">
            <w:pPr>
              <w:pStyle w:val="4"/>
            </w:pPr>
            <w:r>
              <w:t>14.00</w:t>
            </w:r>
          </w:p>
        </w:tc>
        <w:tc>
          <w:tcPr>
            <w:tcW w:w="2551" w:type="dxa"/>
            <w:vAlign w:val="center"/>
          </w:tcPr>
          <w:p w:rsidR="00233B9A" w:rsidRDefault="00233B9A">
            <w:pPr>
              <w:pStyle w:val="4"/>
            </w:pPr>
          </w:p>
        </w:tc>
        <w:tc>
          <w:tcPr>
            <w:tcW w:w="2551" w:type="dxa"/>
            <w:vAlign w:val="center"/>
          </w:tcPr>
          <w:p w:rsidR="00233B9A" w:rsidRDefault="000C69FE">
            <w:pPr>
              <w:pStyle w:val="4"/>
            </w:pPr>
            <w:r>
              <w:t>14.00</w:t>
            </w: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2171.99</w:t>
            </w:r>
          </w:p>
        </w:tc>
        <w:tc>
          <w:tcPr>
            <w:tcW w:w="2551" w:type="dxa"/>
            <w:vAlign w:val="center"/>
          </w:tcPr>
          <w:p w:rsidR="00233B9A" w:rsidRDefault="000C69FE">
            <w:pPr>
              <w:pStyle w:val="4"/>
            </w:pPr>
            <w:r>
              <w:t>2171.99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2171.99</w:t>
            </w:r>
          </w:p>
        </w:tc>
        <w:tc>
          <w:tcPr>
            <w:tcW w:w="2551" w:type="dxa"/>
            <w:vAlign w:val="center"/>
          </w:tcPr>
          <w:p w:rsidR="00233B9A" w:rsidRDefault="000C69FE">
            <w:pPr>
              <w:pStyle w:val="4"/>
            </w:pPr>
            <w:r>
              <w:t>2171.99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2171.99</w:t>
            </w:r>
          </w:p>
        </w:tc>
        <w:tc>
          <w:tcPr>
            <w:tcW w:w="2551" w:type="dxa"/>
            <w:vAlign w:val="center"/>
          </w:tcPr>
          <w:p w:rsidR="00233B9A" w:rsidRDefault="000C69FE">
            <w:pPr>
              <w:pStyle w:val="4"/>
            </w:pPr>
            <w:r>
              <w:t>2171.99</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2171.99</w:t>
            </w:r>
          </w:p>
        </w:tc>
        <w:tc>
          <w:tcPr>
            <w:tcW w:w="2551" w:type="dxa"/>
            <w:vAlign w:val="center"/>
          </w:tcPr>
          <w:p w:rsidR="00233B9A" w:rsidRDefault="000C69FE">
            <w:pPr>
              <w:pStyle w:val="7"/>
            </w:pPr>
            <w:r>
              <w:t>2010.01</w:t>
            </w:r>
          </w:p>
        </w:tc>
        <w:tc>
          <w:tcPr>
            <w:tcW w:w="2551" w:type="dxa"/>
            <w:vAlign w:val="center"/>
          </w:tcPr>
          <w:p w:rsidR="00233B9A" w:rsidRDefault="000C69FE">
            <w:pPr>
              <w:pStyle w:val="7"/>
            </w:pPr>
            <w:r>
              <w:t>161.98</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1290.40</w:t>
            </w:r>
          </w:p>
        </w:tc>
        <w:tc>
          <w:tcPr>
            <w:tcW w:w="2551" w:type="dxa"/>
            <w:vAlign w:val="center"/>
          </w:tcPr>
          <w:p w:rsidR="00233B9A" w:rsidRDefault="000C69FE">
            <w:pPr>
              <w:pStyle w:val="4"/>
            </w:pPr>
            <w:r>
              <w:t>1290.40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337.05</w:t>
            </w:r>
          </w:p>
        </w:tc>
        <w:tc>
          <w:tcPr>
            <w:tcW w:w="2551" w:type="dxa"/>
            <w:vAlign w:val="center"/>
          </w:tcPr>
          <w:p w:rsidR="00233B9A" w:rsidRDefault="000C69FE">
            <w:pPr>
              <w:pStyle w:val="4"/>
            </w:pPr>
            <w:r>
              <w:t>337.05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331.89</w:t>
            </w:r>
          </w:p>
        </w:tc>
        <w:tc>
          <w:tcPr>
            <w:tcW w:w="2551" w:type="dxa"/>
            <w:vAlign w:val="center"/>
          </w:tcPr>
          <w:p w:rsidR="00233B9A" w:rsidRDefault="000C69FE">
            <w:pPr>
              <w:pStyle w:val="4"/>
            </w:pPr>
            <w:r>
              <w:t>331.89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220.31</w:t>
            </w:r>
          </w:p>
        </w:tc>
        <w:tc>
          <w:tcPr>
            <w:tcW w:w="2551" w:type="dxa"/>
            <w:vAlign w:val="center"/>
          </w:tcPr>
          <w:p w:rsidR="00233B9A" w:rsidRDefault="000C69FE">
            <w:pPr>
              <w:pStyle w:val="4"/>
            </w:pPr>
            <w:r>
              <w:t>220.31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119.33</w:t>
            </w:r>
          </w:p>
        </w:tc>
        <w:tc>
          <w:tcPr>
            <w:tcW w:w="2551" w:type="dxa"/>
            <w:vAlign w:val="center"/>
          </w:tcPr>
          <w:p w:rsidR="00233B9A" w:rsidRDefault="000C69FE">
            <w:pPr>
              <w:pStyle w:val="4"/>
            </w:pPr>
            <w:r>
              <w:t>119.33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55.19</w:t>
            </w:r>
          </w:p>
        </w:tc>
        <w:tc>
          <w:tcPr>
            <w:tcW w:w="2551" w:type="dxa"/>
            <w:vAlign w:val="center"/>
          </w:tcPr>
          <w:p w:rsidR="00233B9A" w:rsidRDefault="000C69FE">
            <w:pPr>
              <w:pStyle w:val="4"/>
            </w:pPr>
            <w:r>
              <w:t>55.19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40.00</w:t>
            </w:r>
          </w:p>
        </w:tc>
        <w:tc>
          <w:tcPr>
            <w:tcW w:w="2551" w:type="dxa"/>
            <w:vAlign w:val="center"/>
          </w:tcPr>
          <w:p w:rsidR="00233B9A" w:rsidRDefault="000C69FE">
            <w:pPr>
              <w:pStyle w:val="4"/>
            </w:pPr>
            <w:r>
              <w:t>40.00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71.37</w:t>
            </w:r>
          </w:p>
        </w:tc>
        <w:tc>
          <w:tcPr>
            <w:tcW w:w="2551" w:type="dxa"/>
            <w:vAlign w:val="center"/>
          </w:tcPr>
          <w:p w:rsidR="00233B9A" w:rsidRDefault="000C69FE">
            <w:pPr>
              <w:pStyle w:val="4"/>
            </w:pPr>
            <w:r>
              <w:t>71.37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77.46</w:t>
            </w:r>
          </w:p>
        </w:tc>
        <w:tc>
          <w:tcPr>
            <w:tcW w:w="2551" w:type="dxa"/>
            <w:vAlign w:val="center"/>
          </w:tcPr>
          <w:p w:rsidR="00233B9A" w:rsidRDefault="000C69FE">
            <w:pPr>
              <w:pStyle w:val="4"/>
            </w:pPr>
            <w:r>
              <w:t>77.46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37.80</w:t>
            </w:r>
          </w:p>
        </w:tc>
        <w:tc>
          <w:tcPr>
            <w:tcW w:w="2551" w:type="dxa"/>
            <w:vAlign w:val="center"/>
          </w:tcPr>
          <w:p w:rsidR="00233B9A" w:rsidRDefault="000C69FE">
            <w:pPr>
              <w:pStyle w:val="4"/>
            </w:pPr>
            <w:r>
              <w:t>37.80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133.84</w:t>
            </w:r>
          </w:p>
        </w:tc>
        <w:tc>
          <w:tcPr>
            <w:tcW w:w="2551" w:type="dxa"/>
            <w:vAlign w:val="center"/>
          </w:tcPr>
          <w:p w:rsidR="00233B9A" w:rsidRDefault="00233B9A">
            <w:pPr>
              <w:pStyle w:val="4"/>
            </w:pPr>
          </w:p>
        </w:tc>
        <w:tc>
          <w:tcPr>
            <w:tcW w:w="2551" w:type="dxa"/>
            <w:vAlign w:val="center"/>
          </w:tcPr>
          <w:p w:rsidR="00233B9A" w:rsidRDefault="000C69FE">
            <w:pPr>
              <w:pStyle w:val="4"/>
            </w:pPr>
            <w:r>
              <w:t>133.84</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34.00</w:t>
            </w:r>
          </w:p>
        </w:tc>
        <w:tc>
          <w:tcPr>
            <w:tcW w:w="2551" w:type="dxa"/>
            <w:vAlign w:val="center"/>
          </w:tcPr>
          <w:p w:rsidR="00233B9A" w:rsidRDefault="00233B9A">
            <w:pPr>
              <w:pStyle w:val="4"/>
            </w:pPr>
          </w:p>
        </w:tc>
        <w:tc>
          <w:tcPr>
            <w:tcW w:w="2551" w:type="dxa"/>
            <w:vAlign w:val="center"/>
          </w:tcPr>
          <w:p w:rsidR="00233B9A" w:rsidRDefault="000C69FE">
            <w:pPr>
              <w:pStyle w:val="4"/>
            </w:pPr>
            <w:r>
              <w:t>34.00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13.86</w:t>
            </w:r>
          </w:p>
        </w:tc>
        <w:tc>
          <w:tcPr>
            <w:tcW w:w="2551" w:type="dxa"/>
            <w:vAlign w:val="center"/>
          </w:tcPr>
          <w:p w:rsidR="00233B9A" w:rsidRDefault="00233B9A">
            <w:pPr>
              <w:pStyle w:val="4"/>
            </w:pPr>
          </w:p>
        </w:tc>
        <w:tc>
          <w:tcPr>
            <w:tcW w:w="2551" w:type="dxa"/>
            <w:vAlign w:val="center"/>
          </w:tcPr>
          <w:p w:rsidR="00233B9A" w:rsidRDefault="000C69FE">
            <w:pPr>
              <w:pStyle w:val="4"/>
            </w:pPr>
            <w:r>
              <w:t>13.86</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1.90</w:t>
            </w:r>
          </w:p>
        </w:tc>
        <w:tc>
          <w:tcPr>
            <w:tcW w:w="2551" w:type="dxa"/>
            <w:vAlign w:val="center"/>
          </w:tcPr>
          <w:p w:rsidR="00233B9A" w:rsidRDefault="00233B9A">
            <w:pPr>
              <w:pStyle w:val="4"/>
            </w:pPr>
          </w:p>
        </w:tc>
        <w:tc>
          <w:tcPr>
            <w:tcW w:w="2551" w:type="dxa"/>
            <w:vAlign w:val="center"/>
          </w:tcPr>
          <w:p w:rsidR="00233B9A" w:rsidRDefault="000C69FE">
            <w:pPr>
              <w:pStyle w:val="4"/>
            </w:pPr>
            <w:r>
              <w:t>1.90</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6.00</w:t>
            </w:r>
          </w:p>
        </w:tc>
        <w:tc>
          <w:tcPr>
            <w:tcW w:w="2551" w:type="dxa"/>
            <w:vAlign w:val="center"/>
          </w:tcPr>
          <w:p w:rsidR="00233B9A" w:rsidRDefault="00233B9A">
            <w:pPr>
              <w:pStyle w:val="4"/>
            </w:pPr>
          </w:p>
        </w:tc>
        <w:tc>
          <w:tcPr>
            <w:tcW w:w="2551" w:type="dxa"/>
            <w:vAlign w:val="center"/>
          </w:tcPr>
          <w:p w:rsidR="00233B9A" w:rsidRDefault="000C69FE">
            <w:pPr>
              <w:pStyle w:val="4"/>
            </w:pPr>
            <w:r>
              <w:t>6.00</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6.00</w:t>
            </w:r>
          </w:p>
        </w:tc>
        <w:tc>
          <w:tcPr>
            <w:tcW w:w="2551" w:type="dxa"/>
            <w:vAlign w:val="center"/>
          </w:tcPr>
          <w:p w:rsidR="00233B9A" w:rsidRDefault="00233B9A">
            <w:pPr>
              <w:pStyle w:val="4"/>
            </w:pPr>
          </w:p>
        </w:tc>
        <w:tc>
          <w:tcPr>
            <w:tcW w:w="2551" w:type="dxa"/>
            <w:vAlign w:val="center"/>
          </w:tcPr>
          <w:p w:rsidR="00233B9A" w:rsidRDefault="000C69FE">
            <w:pPr>
              <w:pStyle w:val="4"/>
            </w:pPr>
            <w:r>
              <w:t>6.00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9.00</w:t>
            </w:r>
          </w:p>
        </w:tc>
        <w:tc>
          <w:tcPr>
            <w:tcW w:w="2551" w:type="dxa"/>
            <w:vAlign w:val="center"/>
          </w:tcPr>
          <w:p w:rsidR="00233B9A" w:rsidRDefault="00233B9A">
            <w:pPr>
              <w:pStyle w:val="4"/>
            </w:pPr>
          </w:p>
        </w:tc>
        <w:tc>
          <w:tcPr>
            <w:tcW w:w="2551" w:type="dxa"/>
            <w:vAlign w:val="center"/>
          </w:tcPr>
          <w:p w:rsidR="00233B9A" w:rsidRDefault="000C69FE">
            <w:pPr>
              <w:pStyle w:val="4"/>
            </w:pPr>
            <w:r>
              <w:t>9.00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11.00</w:t>
            </w:r>
          </w:p>
        </w:tc>
        <w:tc>
          <w:tcPr>
            <w:tcW w:w="2551" w:type="dxa"/>
            <w:vAlign w:val="center"/>
          </w:tcPr>
          <w:p w:rsidR="00233B9A" w:rsidRDefault="00233B9A">
            <w:pPr>
              <w:pStyle w:val="4"/>
            </w:pPr>
          </w:p>
        </w:tc>
        <w:tc>
          <w:tcPr>
            <w:tcW w:w="2551" w:type="dxa"/>
            <w:vAlign w:val="center"/>
          </w:tcPr>
          <w:p w:rsidR="00233B9A" w:rsidRDefault="000C69FE">
            <w:pPr>
              <w:pStyle w:val="4"/>
            </w:pPr>
            <w:r>
              <w:t>11.00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15.57</w:t>
            </w:r>
          </w:p>
        </w:tc>
        <w:tc>
          <w:tcPr>
            <w:tcW w:w="2551" w:type="dxa"/>
            <w:vAlign w:val="center"/>
          </w:tcPr>
          <w:p w:rsidR="00233B9A" w:rsidRDefault="00233B9A">
            <w:pPr>
              <w:pStyle w:val="4"/>
            </w:pPr>
          </w:p>
        </w:tc>
        <w:tc>
          <w:tcPr>
            <w:tcW w:w="2551" w:type="dxa"/>
            <w:vAlign w:val="center"/>
          </w:tcPr>
          <w:p w:rsidR="00233B9A" w:rsidRDefault="000C69FE">
            <w:pPr>
              <w:pStyle w:val="4"/>
            </w:pPr>
            <w:r>
              <w:t>15.57</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23.51</w:t>
            </w:r>
          </w:p>
        </w:tc>
        <w:tc>
          <w:tcPr>
            <w:tcW w:w="2551" w:type="dxa"/>
            <w:vAlign w:val="center"/>
          </w:tcPr>
          <w:p w:rsidR="00233B9A" w:rsidRDefault="00233B9A">
            <w:pPr>
              <w:pStyle w:val="4"/>
            </w:pPr>
          </w:p>
        </w:tc>
        <w:tc>
          <w:tcPr>
            <w:tcW w:w="2551" w:type="dxa"/>
            <w:vAlign w:val="center"/>
          </w:tcPr>
          <w:p w:rsidR="00233B9A" w:rsidRDefault="000C69FE">
            <w:pPr>
              <w:pStyle w:val="4"/>
            </w:pPr>
            <w:r>
              <w:t>23.51</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719.61</w:t>
            </w:r>
          </w:p>
        </w:tc>
        <w:tc>
          <w:tcPr>
            <w:tcW w:w="2551" w:type="dxa"/>
            <w:vAlign w:val="center"/>
          </w:tcPr>
          <w:p w:rsidR="00233B9A" w:rsidRDefault="000C69FE">
            <w:pPr>
              <w:pStyle w:val="4"/>
            </w:pPr>
            <w:r>
              <w:t>719.61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44.17</w:t>
            </w:r>
          </w:p>
        </w:tc>
        <w:tc>
          <w:tcPr>
            <w:tcW w:w="2551" w:type="dxa"/>
            <w:vAlign w:val="center"/>
          </w:tcPr>
          <w:p w:rsidR="00233B9A" w:rsidRDefault="000C69FE">
            <w:pPr>
              <w:pStyle w:val="4"/>
            </w:pPr>
            <w:r>
              <w:t>44.17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664.83</w:t>
            </w:r>
          </w:p>
        </w:tc>
        <w:tc>
          <w:tcPr>
            <w:tcW w:w="2551" w:type="dxa"/>
            <w:vAlign w:val="center"/>
          </w:tcPr>
          <w:p w:rsidR="00233B9A" w:rsidRDefault="000C69FE">
            <w:pPr>
              <w:pStyle w:val="4"/>
            </w:pPr>
            <w:r>
              <w:t>664.83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30303</w:t>
            </w:r>
          </w:p>
        </w:tc>
        <w:tc>
          <w:tcPr>
            <w:tcW w:w="4535" w:type="dxa"/>
            <w:vAlign w:val="center"/>
          </w:tcPr>
          <w:p w:rsidR="00233B9A" w:rsidRDefault="000C69FE">
            <w:pPr>
              <w:pStyle w:val="2"/>
            </w:pPr>
            <w:r>
              <w:t>退职（役）费</w:t>
            </w:r>
          </w:p>
        </w:tc>
        <w:tc>
          <w:tcPr>
            <w:tcW w:w="2551" w:type="dxa"/>
            <w:vAlign w:val="center"/>
          </w:tcPr>
          <w:p w:rsidR="00233B9A" w:rsidRDefault="000C69FE">
            <w:pPr>
              <w:pStyle w:val="4"/>
            </w:pPr>
            <w:r>
              <w:t>4.87</w:t>
            </w:r>
          </w:p>
        </w:tc>
        <w:tc>
          <w:tcPr>
            <w:tcW w:w="2551" w:type="dxa"/>
            <w:vAlign w:val="center"/>
          </w:tcPr>
          <w:p w:rsidR="00233B9A" w:rsidRDefault="000C69FE">
            <w:pPr>
              <w:pStyle w:val="4"/>
            </w:pPr>
            <w:r>
              <w:t>4.87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5.00</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0.74</w:t>
            </w:r>
          </w:p>
        </w:tc>
        <w:tc>
          <w:tcPr>
            <w:tcW w:w="2551" w:type="dxa"/>
            <w:vAlign w:val="center"/>
          </w:tcPr>
          <w:p w:rsidR="00233B9A" w:rsidRDefault="000C69FE">
            <w:pPr>
              <w:pStyle w:val="4"/>
            </w:pPr>
            <w:r>
              <w:t>0.74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28.14</w:t>
            </w:r>
          </w:p>
        </w:tc>
        <w:tc>
          <w:tcPr>
            <w:tcW w:w="2551" w:type="dxa"/>
            <w:vAlign w:val="center"/>
          </w:tcPr>
          <w:p w:rsidR="00233B9A" w:rsidRDefault="00233B9A">
            <w:pPr>
              <w:pStyle w:val="4"/>
            </w:pPr>
          </w:p>
        </w:tc>
        <w:tc>
          <w:tcPr>
            <w:tcW w:w="2551" w:type="dxa"/>
            <w:vAlign w:val="center"/>
          </w:tcPr>
          <w:p w:rsidR="00233B9A" w:rsidRDefault="000C69FE">
            <w:pPr>
              <w:pStyle w:val="4"/>
            </w:pPr>
            <w:r>
              <w:t>28.14</w:t>
            </w: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28.14</w:t>
            </w:r>
          </w:p>
        </w:tc>
        <w:tc>
          <w:tcPr>
            <w:tcW w:w="2551" w:type="dxa"/>
            <w:vAlign w:val="center"/>
          </w:tcPr>
          <w:p w:rsidR="00233B9A" w:rsidRDefault="00233B9A">
            <w:pPr>
              <w:pStyle w:val="4"/>
            </w:pPr>
          </w:p>
        </w:tc>
        <w:tc>
          <w:tcPr>
            <w:tcW w:w="2551" w:type="dxa"/>
            <w:vAlign w:val="center"/>
          </w:tcPr>
          <w:p w:rsidR="00233B9A" w:rsidRDefault="000C69FE">
            <w:pPr>
              <w:pStyle w:val="4"/>
            </w:pPr>
            <w:r>
              <w:t>28.14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2558.34</w:t>
            </w:r>
          </w:p>
        </w:tc>
        <w:tc>
          <w:tcPr>
            <w:tcW w:w="2551" w:type="dxa"/>
            <w:vAlign w:val="center"/>
          </w:tcPr>
          <w:p w:rsidR="00233B9A" w:rsidRDefault="00233B9A">
            <w:pPr>
              <w:pStyle w:val="7"/>
            </w:pPr>
          </w:p>
        </w:tc>
        <w:tc>
          <w:tcPr>
            <w:tcW w:w="2551" w:type="dxa"/>
            <w:vAlign w:val="center"/>
          </w:tcPr>
          <w:p w:rsidR="00233B9A" w:rsidRDefault="000C69FE">
            <w:pPr>
              <w:pStyle w:val="7"/>
            </w:pPr>
            <w:r>
              <w:t>2558.34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2558.34</w:t>
            </w:r>
          </w:p>
        </w:tc>
        <w:tc>
          <w:tcPr>
            <w:tcW w:w="2551" w:type="dxa"/>
            <w:vAlign w:val="center"/>
          </w:tcPr>
          <w:p w:rsidR="00233B9A" w:rsidRDefault="00233B9A">
            <w:pPr>
              <w:pStyle w:val="4"/>
            </w:pPr>
          </w:p>
        </w:tc>
        <w:tc>
          <w:tcPr>
            <w:tcW w:w="2551" w:type="dxa"/>
            <w:vAlign w:val="center"/>
          </w:tcPr>
          <w:p w:rsidR="00233B9A" w:rsidRDefault="000C69FE">
            <w:pPr>
              <w:pStyle w:val="4"/>
            </w:pPr>
            <w:r>
              <w:t>2558.34</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2558.34</w:t>
            </w:r>
          </w:p>
        </w:tc>
        <w:tc>
          <w:tcPr>
            <w:tcW w:w="2551" w:type="dxa"/>
            <w:vAlign w:val="center"/>
          </w:tcPr>
          <w:p w:rsidR="00233B9A" w:rsidRDefault="00233B9A">
            <w:pPr>
              <w:pStyle w:val="4"/>
            </w:pPr>
          </w:p>
        </w:tc>
        <w:tc>
          <w:tcPr>
            <w:tcW w:w="2551" w:type="dxa"/>
            <w:vAlign w:val="center"/>
          </w:tcPr>
          <w:p w:rsidR="00233B9A" w:rsidRDefault="000C69FE">
            <w:pPr>
              <w:pStyle w:val="4"/>
            </w:pPr>
            <w:r>
              <w:t>2558.34</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2558.34</w:t>
            </w:r>
          </w:p>
        </w:tc>
        <w:tc>
          <w:tcPr>
            <w:tcW w:w="2551" w:type="dxa"/>
            <w:vAlign w:val="center"/>
          </w:tcPr>
          <w:p w:rsidR="00233B9A" w:rsidRDefault="00233B9A">
            <w:pPr>
              <w:pStyle w:val="4"/>
            </w:pPr>
          </w:p>
        </w:tc>
        <w:tc>
          <w:tcPr>
            <w:tcW w:w="2551" w:type="dxa"/>
            <w:vAlign w:val="center"/>
          </w:tcPr>
          <w:p w:rsidR="00233B9A" w:rsidRDefault="000C69FE">
            <w:pPr>
              <w:pStyle w:val="4"/>
            </w:pPr>
            <w:r>
              <w:t>2558.34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15.57</w:t>
            </w:r>
          </w:p>
        </w:tc>
        <w:tc>
          <w:tcPr>
            <w:tcW w:w="2381" w:type="dxa"/>
            <w:vAlign w:val="center"/>
          </w:tcPr>
          <w:p w:rsidR="00233B9A" w:rsidRDefault="000C69FE">
            <w:pPr>
              <w:pStyle w:val="7"/>
            </w:pPr>
            <w:r>
              <w:t>15.57</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15.57</w:t>
            </w:r>
          </w:p>
        </w:tc>
        <w:tc>
          <w:tcPr>
            <w:tcW w:w="2381" w:type="dxa"/>
            <w:vAlign w:val="center"/>
          </w:tcPr>
          <w:p w:rsidR="00233B9A" w:rsidRDefault="000C69FE">
            <w:pPr>
              <w:pStyle w:val="4"/>
            </w:pPr>
            <w:r>
              <w:t>15.57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15.57</w:t>
            </w:r>
          </w:p>
        </w:tc>
        <w:tc>
          <w:tcPr>
            <w:tcW w:w="2381" w:type="dxa"/>
            <w:vAlign w:val="center"/>
          </w:tcPr>
          <w:p w:rsidR="00233B9A" w:rsidRDefault="000C69FE">
            <w:pPr>
              <w:pStyle w:val="4"/>
            </w:pPr>
            <w:r>
              <w:t>15.57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河北省体育局运动技术学校2022年单位预算信息公开情况说明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按照《预算法》、《地方预决算公开操作规程》和《关于进一步推进预算公开工作的实施意见》规定，现将河北省体育局运动技术学校</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（一）负责原体工大队院内省体育局直属各单位的后勤保障工作。</w:t>
      </w:r>
    </w:p>
    <w:p w:rsidR="00233B9A" w:rsidRDefault="000C69FE">
      <w:pPr>
        <w:pStyle w:val="-6"/>
      </w:pPr>
      <w:r>
        <w:t>（二）负责原体工大队离退休干部、职工的管理工作。</w:t>
      </w:r>
    </w:p>
    <w:p w:rsidR="00233B9A" w:rsidRDefault="000C69FE">
      <w:pPr>
        <w:pStyle w:val="-6"/>
      </w:pPr>
      <w:r>
        <w:t>（三）负责原体工大队院内基建、训练场馆维修及其他国有固定资产的管理工作。</w:t>
      </w:r>
    </w:p>
    <w:p w:rsidR="00233B9A" w:rsidRDefault="000C69FE">
      <w:pPr>
        <w:pStyle w:val="-6"/>
      </w:pPr>
      <w:r>
        <w:t>（四）负责运动员、教练员、干部职工的医疗工作。</w:t>
      </w:r>
    </w:p>
    <w:p w:rsidR="00233B9A" w:rsidRDefault="000C69FE">
      <w:pPr>
        <w:pStyle w:val="-6"/>
      </w:pPr>
      <w:r>
        <w:t>（五）负责省体育局运动技术学校的日常工作。</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河北省体育局运动技术学校</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4744.73</w:t>
      </w:r>
      <w:r>
        <w:t>万元，其中：一般公共预算收入</w:t>
      </w:r>
      <w:r>
        <w:t>2185.99</w:t>
      </w:r>
      <w:r>
        <w:t>万元，基金预算收入</w:t>
      </w:r>
      <w:r>
        <w:t>2558.34</w:t>
      </w:r>
      <w:r>
        <w:t>万元，国有资本经营预算收入</w:t>
      </w:r>
      <w:r>
        <w:t>0</w:t>
      </w:r>
      <w:r>
        <w:t>万元，财政专户核拨收入</w:t>
      </w:r>
      <w:r>
        <w:t>0</w:t>
      </w:r>
      <w:r>
        <w:t>万元，单位资金收入</w:t>
      </w:r>
      <w:r>
        <w:t>0</w:t>
      </w:r>
      <w:r>
        <w:t>万元，上年结转结余</w:t>
      </w:r>
      <w:r>
        <w:t>0.4</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收支预算总表支出栏、基本支出表、项目支出表按经济分类和支出功能分类科目编制，反映河北省体育局运动技术学校年度单位预算中支出预算的总体情况。</w:t>
      </w:r>
      <w:r>
        <w:t>2022</w:t>
      </w:r>
      <w:r>
        <w:t>年支出预算</w:t>
      </w:r>
      <w:r>
        <w:t>4744.73</w:t>
      </w:r>
      <w:r>
        <w:t>万元，其中基本支出</w:t>
      </w:r>
      <w:r>
        <w:t>2171.99</w:t>
      </w:r>
      <w:r>
        <w:t>万元，包括人员经费</w:t>
      </w:r>
      <w:r>
        <w:t>2010.01</w:t>
      </w:r>
      <w:r>
        <w:t>万元和日常公用经费</w:t>
      </w:r>
      <w:r>
        <w:t>161.98</w:t>
      </w:r>
      <w:r>
        <w:t>万元；项目支出</w:t>
      </w:r>
      <w:r>
        <w:t>2572.74</w:t>
      </w:r>
      <w:r>
        <w:t>万元主要为学校内为运动员服务的日常运行维护费及项目维修维护费等。</w:t>
      </w:r>
    </w:p>
    <w:p w:rsidR="00233B9A" w:rsidRDefault="000C69FE">
      <w:pPr>
        <w:pStyle w:val="-7"/>
      </w:pPr>
      <w:r>
        <w:t>3</w:t>
      </w:r>
      <w:r>
        <w:t>、比上年增减情况</w:t>
      </w:r>
    </w:p>
    <w:p w:rsidR="00233B9A" w:rsidRDefault="000C69FE">
      <w:pPr>
        <w:pStyle w:val="-7"/>
      </w:pPr>
      <w:r>
        <w:t>2022</w:t>
      </w:r>
      <w:r>
        <w:t>年预算收支安排</w:t>
      </w:r>
      <w:r>
        <w:t>4744.73</w:t>
      </w:r>
      <w:r>
        <w:t>万元，较</w:t>
      </w:r>
      <w:r>
        <w:t>2021</w:t>
      </w:r>
      <w:r>
        <w:t>年预算增加</w:t>
      </w:r>
      <w:r>
        <w:t>244.42</w:t>
      </w:r>
      <w:r>
        <w:t>万元，其中：基本支出增加</w:t>
      </w:r>
      <w:r>
        <w:t>407.12</w:t>
      </w:r>
      <w:r>
        <w:t>万元，主要为增加人员经费支出</w:t>
      </w:r>
      <w:r>
        <w:t>461.23</w:t>
      </w:r>
      <w:r>
        <w:t>万元，减少日常公用支出</w:t>
      </w:r>
      <w:r>
        <w:t>54.11</w:t>
      </w:r>
      <w:r>
        <w:t>万元；项目支出减少</w:t>
      </w:r>
      <w:r>
        <w:t>162.7</w:t>
      </w:r>
      <w:r>
        <w:t>万元，主要为减少了工程类项目。</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161.98</w:t>
      </w:r>
      <w:r>
        <w:t>万元，主要用于日常维修、办公用房水电费、办公用房取暖费、办公用房物业管理等日常运行支出。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15.57</w:t>
      </w:r>
      <w:r>
        <w:t>万元，其中因公出国（境）费</w:t>
      </w:r>
      <w:r>
        <w:t>0</w:t>
      </w:r>
      <w:r>
        <w:t>万元；公务用车购置及运维费</w:t>
      </w:r>
      <w:r>
        <w:t>15.57</w:t>
      </w:r>
      <w:r>
        <w:t>万元（其中：公务用车购置费为</w:t>
      </w:r>
      <w:r>
        <w:t>0</w:t>
      </w:r>
      <w:r>
        <w:t>万元，公务用车运维费</w:t>
      </w:r>
      <w:r>
        <w:t>15.57</w:t>
      </w:r>
      <w:r>
        <w:t>万元</w:t>
      </w:r>
      <w:r>
        <w:t>)</w:t>
      </w:r>
      <w:r>
        <w:t>；公务接待费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lastRenderedPageBreak/>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1、2022年省级中职综合补助经费绩效目标表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1.省中职综合补助经费用于为全校学生设计和定制校服，增强学生集体感和归属感，达到优化教育环境、提升校园品味、丰富校园文化的目</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总人数</w:t>
            </w:r>
          </w:p>
        </w:tc>
        <w:tc>
          <w:tcPr>
            <w:tcW w:w="2835" w:type="dxa"/>
            <w:vAlign w:val="center"/>
          </w:tcPr>
          <w:p w:rsidR="00233B9A" w:rsidRDefault="000C69FE">
            <w:pPr>
              <w:pStyle w:val="24a5815bc-afc2-4ba5-9c49-c138840dba85"/>
            </w:pPr>
            <w:r>
              <w:t>总人数</w:t>
            </w:r>
          </w:p>
        </w:tc>
        <w:tc>
          <w:tcPr>
            <w:tcW w:w="2551" w:type="dxa"/>
            <w:vAlign w:val="center"/>
          </w:tcPr>
          <w:p w:rsidR="00233B9A" w:rsidRDefault="000C69FE">
            <w:pPr>
              <w:pStyle w:val="24a5815bc-afc2-4ba5-9c49-c138840dba85"/>
            </w:pPr>
            <w:r>
              <w:t>≥200人</w:t>
            </w:r>
          </w:p>
        </w:tc>
        <w:tc>
          <w:tcPr>
            <w:tcW w:w="2268" w:type="dxa"/>
            <w:vAlign w:val="center"/>
          </w:tcPr>
          <w:p w:rsidR="00233B9A" w:rsidRDefault="000C69FE">
            <w:pPr>
              <w:pStyle w:val="24a5815bc-afc2-4ba5-9c49-c138840dba85"/>
            </w:pPr>
            <w:r>
              <w:t>学生人数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质量指标</w:t>
            </w:r>
          </w:p>
        </w:tc>
        <w:tc>
          <w:tcPr>
            <w:tcW w:w="2551" w:type="dxa"/>
            <w:vAlign w:val="center"/>
          </w:tcPr>
          <w:p w:rsidR="00233B9A" w:rsidRDefault="000C69FE">
            <w:pPr>
              <w:pStyle w:val="24a5815bc-afc2-4ba5-9c49-c138840dba85"/>
            </w:pPr>
            <w:r>
              <w:t>高效使用资金</w:t>
            </w:r>
          </w:p>
        </w:tc>
        <w:tc>
          <w:tcPr>
            <w:tcW w:w="2268" w:type="dxa"/>
            <w:vAlign w:val="center"/>
          </w:tcPr>
          <w:p w:rsidR="00233B9A" w:rsidRDefault="000C69FE">
            <w:pPr>
              <w:pStyle w:val="24a5815bc-afc2-4ba5-9c49-c138840dba85"/>
            </w:pPr>
            <w:r>
              <w:t>高效使用资金</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工作任务完成及时率</w:t>
            </w:r>
          </w:p>
        </w:tc>
        <w:tc>
          <w:tcPr>
            <w:tcW w:w="2835" w:type="dxa"/>
            <w:vAlign w:val="center"/>
          </w:tcPr>
          <w:p w:rsidR="00233B9A" w:rsidRDefault="000C69FE">
            <w:pPr>
              <w:pStyle w:val="24a5815bc-afc2-4ba5-9c49-c138840dba85"/>
            </w:pPr>
            <w:r>
              <w:t>工作任务完成及时率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根据支付进度要求</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≤14万元</w:t>
            </w:r>
          </w:p>
        </w:tc>
        <w:tc>
          <w:tcPr>
            <w:tcW w:w="2268" w:type="dxa"/>
            <w:vAlign w:val="center"/>
          </w:tcPr>
          <w:p w:rsidR="00233B9A" w:rsidRDefault="000C69FE">
            <w:pPr>
              <w:pStyle w:val="24a5815bc-afc2-4ba5-9c49-c138840dba85"/>
            </w:pPr>
            <w:r>
              <w:t>年初预算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持续提升我局社会影响力</w:t>
            </w:r>
          </w:p>
        </w:tc>
        <w:tc>
          <w:tcPr>
            <w:tcW w:w="2835" w:type="dxa"/>
            <w:vAlign w:val="center"/>
          </w:tcPr>
          <w:p w:rsidR="00233B9A" w:rsidRDefault="000C69FE">
            <w:pPr>
              <w:pStyle w:val="24a5815bc-afc2-4ba5-9c49-c138840dba85"/>
            </w:pPr>
            <w:r>
              <w:t>持续提升我局社会影响力</w:t>
            </w:r>
          </w:p>
        </w:tc>
        <w:tc>
          <w:tcPr>
            <w:tcW w:w="2551" w:type="dxa"/>
            <w:vAlign w:val="center"/>
          </w:tcPr>
          <w:p w:rsidR="00233B9A" w:rsidRDefault="000C69FE">
            <w:pPr>
              <w:pStyle w:val="24a5815bc-afc2-4ba5-9c49-c138840dba85"/>
            </w:pPr>
            <w:r>
              <w:t>提升我校学生形象</w:t>
            </w:r>
          </w:p>
        </w:tc>
        <w:tc>
          <w:tcPr>
            <w:tcW w:w="2268" w:type="dxa"/>
            <w:vAlign w:val="center"/>
          </w:tcPr>
          <w:p w:rsidR="00233B9A" w:rsidRDefault="000C69FE">
            <w:pPr>
              <w:pStyle w:val="24a5815bc-afc2-4ba5-9c49-c138840dba85"/>
            </w:pPr>
            <w:r>
              <w:t>根据学校工作安排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学生满意度</w:t>
            </w:r>
          </w:p>
        </w:tc>
        <w:tc>
          <w:tcPr>
            <w:tcW w:w="2835" w:type="dxa"/>
            <w:vAlign w:val="center"/>
          </w:tcPr>
          <w:p w:rsidR="00233B9A" w:rsidRDefault="000C69FE">
            <w:pPr>
              <w:pStyle w:val="24a5815bc-afc2-4ba5-9c49-c138840dba85"/>
            </w:pPr>
            <w:r>
              <w:t>学生满意度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学生满意度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2、科研课题经费（003）绩效目标表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1.经费用于科研课题研究，预期结果将以研究咨询报告和研究论文的形式完成</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论文篇数</w:t>
            </w:r>
          </w:p>
        </w:tc>
        <w:tc>
          <w:tcPr>
            <w:tcW w:w="2835" w:type="dxa"/>
            <w:vAlign w:val="center"/>
          </w:tcPr>
          <w:p w:rsidR="00233B9A" w:rsidRDefault="000C69FE">
            <w:pPr>
              <w:pStyle w:val="24a5815bc-afc2-4ba5-9c49-c138840dba85"/>
            </w:pPr>
            <w:r>
              <w:t>发表论文数量</w:t>
            </w:r>
          </w:p>
        </w:tc>
        <w:tc>
          <w:tcPr>
            <w:tcW w:w="2551" w:type="dxa"/>
            <w:vAlign w:val="center"/>
          </w:tcPr>
          <w:p w:rsidR="00233B9A" w:rsidRDefault="000C69FE">
            <w:pPr>
              <w:pStyle w:val="24a5815bc-afc2-4ba5-9c49-c138840dba85"/>
            </w:pPr>
            <w:r>
              <w:t>1篇</w:t>
            </w:r>
          </w:p>
        </w:tc>
        <w:tc>
          <w:tcPr>
            <w:tcW w:w="2268" w:type="dxa"/>
            <w:vAlign w:val="center"/>
          </w:tcPr>
          <w:p w:rsidR="00233B9A" w:rsidRDefault="000C69FE">
            <w:pPr>
              <w:pStyle w:val="24a5815bc-afc2-4ba5-9c49-c138840dba85"/>
            </w:pPr>
            <w:r>
              <w:t>论文申请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任务完成度</w:t>
            </w:r>
          </w:p>
        </w:tc>
        <w:tc>
          <w:tcPr>
            <w:tcW w:w="2835" w:type="dxa"/>
            <w:vAlign w:val="center"/>
          </w:tcPr>
          <w:p w:rsidR="00233B9A" w:rsidRDefault="000C69FE">
            <w:pPr>
              <w:pStyle w:val="24a5815bc-afc2-4ba5-9c49-c138840dba85"/>
            </w:pPr>
            <w:r>
              <w:t>任务完成度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论文完成度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项目按时完成率</w:t>
            </w:r>
          </w:p>
        </w:tc>
        <w:tc>
          <w:tcPr>
            <w:tcW w:w="2835" w:type="dxa"/>
            <w:vAlign w:val="center"/>
          </w:tcPr>
          <w:p w:rsidR="00233B9A" w:rsidRDefault="000C69FE">
            <w:pPr>
              <w:pStyle w:val="24a5815bc-afc2-4ba5-9c49-c138840dba85"/>
            </w:pPr>
            <w:r>
              <w:t>项目按时完成率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按时完成率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≤0.4万元</w:t>
            </w:r>
          </w:p>
        </w:tc>
        <w:tc>
          <w:tcPr>
            <w:tcW w:w="2268" w:type="dxa"/>
            <w:vAlign w:val="center"/>
          </w:tcPr>
          <w:p w:rsidR="00233B9A" w:rsidRDefault="000C69FE">
            <w:pPr>
              <w:pStyle w:val="24a5815bc-afc2-4ba5-9c49-c138840dba85"/>
            </w:pPr>
            <w:r>
              <w:t>总支出不超总预算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论文社会效益</w:t>
            </w:r>
          </w:p>
        </w:tc>
        <w:tc>
          <w:tcPr>
            <w:tcW w:w="2835" w:type="dxa"/>
            <w:vAlign w:val="center"/>
          </w:tcPr>
          <w:p w:rsidR="00233B9A" w:rsidRDefault="000C69FE">
            <w:pPr>
              <w:pStyle w:val="24a5815bc-afc2-4ba5-9c49-c138840dba85"/>
            </w:pPr>
            <w:r>
              <w:t>社会效益</w:t>
            </w:r>
          </w:p>
        </w:tc>
        <w:tc>
          <w:tcPr>
            <w:tcW w:w="2551" w:type="dxa"/>
            <w:vAlign w:val="center"/>
          </w:tcPr>
          <w:p w:rsidR="00233B9A" w:rsidRDefault="000C69FE">
            <w:pPr>
              <w:pStyle w:val="24a5815bc-afc2-4ba5-9c49-c138840dba85"/>
            </w:pPr>
            <w:r>
              <w:t>有社会效益</w:t>
            </w:r>
          </w:p>
        </w:tc>
        <w:tc>
          <w:tcPr>
            <w:tcW w:w="2268" w:type="dxa"/>
            <w:vAlign w:val="center"/>
          </w:tcPr>
          <w:p w:rsidR="00233B9A" w:rsidRDefault="000C69FE">
            <w:pPr>
              <w:pStyle w:val="24a5815bc-afc2-4ba5-9c49-c138840dba85"/>
            </w:pPr>
            <w:r>
              <w:t>社会效益</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满意率</w:t>
            </w:r>
          </w:p>
        </w:tc>
        <w:tc>
          <w:tcPr>
            <w:tcW w:w="2835" w:type="dxa"/>
            <w:vAlign w:val="center"/>
          </w:tcPr>
          <w:p w:rsidR="00233B9A" w:rsidRDefault="000C69FE">
            <w:pPr>
              <w:pStyle w:val="24a5815bc-afc2-4ba5-9c49-c138840dba85"/>
            </w:pPr>
            <w:r>
              <w:t>满意率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1.用于体育场馆、运动员公寓运行维护和维修改及保障学校正常运行</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总成本</w:t>
            </w:r>
          </w:p>
        </w:tc>
        <w:tc>
          <w:tcPr>
            <w:tcW w:w="2835" w:type="dxa"/>
            <w:vAlign w:val="center"/>
          </w:tcPr>
          <w:p w:rsidR="00233B9A" w:rsidRDefault="000C69FE">
            <w:pPr>
              <w:pStyle w:val="24a5815bc-afc2-4ba5-9c49-c138840dba85"/>
            </w:pPr>
            <w:r>
              <w:t>总成本</w:t>
            </w:r>
          </w:p>
        </w:tc>
        <w:tc>
          <w:tcPr>
            <w:tcW w:w="2551" w:type="dxa"/>
            <w:vAlign w:val="center"/>
          </w:tcPr>
          <w:p w:rsidR="00233B9A" w:rsidRDefault="000C69FE">
            <w:pPr>
              <w:pStyle w:val="24a5815bc-afc2-4ba5-9c49-c138840dba85"/>
            </w:pPr>
            <w:r>
              <w:t>不超总预算</w:t>
            </w:r>
          </w:p>
        </w:tc>
        <w:tc>
          <w:tcPr>
            <w:tcW w:w="2268" w:type="dxa"/>
            <w:vAlign w:val="center"/>
          </w:tcPr>
          <w:p w:rsidR="00233B9A" w:rsidRDefault="000C69FE">
            <w:pPr>
              <w:pStyle w:val="24a5815bc-afc2-4ba5-9c49-c138840dba85"/>
            </w:pPr>
            <w:r>
              <w:t>总成本不超预算</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日常巡查次数</w:t>
            </w:r>
          </w:p>
        </w:tc>
        <w:tc>
          <w:tcPr>
            <w:tcW w:w="2835" w:type="dxa"/>
            <w:vAlign w:val="center"/>
          </w:tcPr>
          <w:p w:rsidR="00233B9A" w:rsidRDefault="000C69FE">
            <w:pPr>
              <w:pStyle w:val="24a5815bc-afc2-4ba5-9c49-c138840dba85"/>
            </w:pPr>
            <w:r>
              <w:t>日常巡查次数</w:t>
            </w:r>
          </w:p>
        </w:tc>
        <w:tc>
          <w:tcPr>
            <w:tcW w:w="2551" w:type="dxa"/>
            <w:vAlign w:val="center"/>
          </w:tcPr>
          <w:p w:rsidR="00233B9A" w:rsidRDefault="000C69FE">
            <w:pPr>
              <w:pStyle w:val="24a5815bc-afc2-4ba5-9c49-c138840dba85"/>
            </w:pPr>
            <w:r>
              <w:t>≥350次</w:t>
            </w:r>
          </w:p>
        </w:tc>
        <w:tc>
          <w:tcPr>
            <w:tcW w:w="2268" w:type="dxa"/>
            <w:vAlign w:val="center"/>
          </w:tcPr>
          <w:p w:rsidR="00233B9A" w:rsidRDefault="000C69FE">
            <w:pPr>
              <w:pStyle w:val="24a5815bc-afc2-4ba5-9c49-c138840dba85"/>
            </w:pPr>
            <w:r>
              <w:t>安保、后勤、保洁巡查次数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工程完工率</w:t>
            </w:r>
          </w:p>
        </w:tc>
        <w:tc>
          <w:tcPr>
            <w:tcW w:w="2835" w:type="dxa"/>
            <w:vAlign w:val="center"/>
          </w:tcPr>
          <w:p w:rsidR="00233B9A" w:rsidRDefault="000C69FE">
            <w:pPr>
              <w:pStyle w:val="24a5815bc-afc2-4ba5-9c49-c138840dba85"/>
            </w:pPr>
            <w:r>
              <w:t>反映工程完成情况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工程完工情况</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反映当年省级预算项目资金支出情况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《河北省体育局项目资金绩效预算考核管理暂行办法》</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场馆设施正常运转率</w:t>
            </w:r>
          </w:p>
        </w:tc>
        <w:tc>
          <w:tcPr>
            <w:tcW w:w="2835" w:type="dxa"/>
            <w:vAlign w:val="center"/>
          </w:tcPr>
          <w:p w:rsidR="00233B9A" w:rsidRDefault="000C69FE">
            <w:pPr>
              <w:pStyle w:val="24a5815bc-afc2-4ba5-9c49-c138840dba85"/>
            </w:pPr>
            <w:r>
              <w:t>场馆设施正常运转率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正常运转率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业务保障</w:t>
            </w:r>
          </w:p>
        </w:tc>
        <w:tc>
          <w:tcPr>
            <w:tcW w:w="2835" w:type="dxa"/>
            <w:vAlign w:val="center"/>
          </w:tcPr>
          <w:p w:rsidR="00233B9A" w:rsidRDefault="000C69FE">
            <w:pPr>
              <w:pStyle w:val="24a5815bc-afc2-4ba5-9c49-c138840dba85"/>
            </w:pPr>
            <w:r>
              <w:t>业务保障</w:t>
            </w:r>
          </w:p>
        </w:tc>
        <w:tc>
          <w:tcPr>
            <w:tcW w:w="2551" w:type="dxa"/>
            <w:vAlign w:val="center"/>
          </w:tcPr>
          <w:p w:rsidR="00233B9A" w:rsidRDefault="000C69FE">
            <w:pPr>
              <w:pStyle w:val="24a5815bc-afc2-4ba5-9c49-c138840dba85"/>
            </w:pPr>
            <w:r>
              <w:t>365天</w:t>
            </w:r>
          </w:p>
        </w:tc>
        <w:tc>
          <w:tcPr>
            <w:tcW w:w="2268" w:type="dxa"/>
            <w:vAlign w:val="center"/>
          </w:tcPr>
          <w:p w:rsidR="00233B9A" w:rsidRDefault="000C69FE">
            <w:pPr>
              <w:pStyle w:val="24a5815bc-afc2-4ba5-9c49-c138840dba85"/>
            </w:pPr>
            <w:r>
              <w:t>经费满足全年工作的需要</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大院内各单位对我单位所提供服务的满意程度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年，河北省体育局运动技术学校安排政府采购预算</w:t>
      </w:r>
      <w:r>
        <w:rPr>
          <w:rFonts w:eastAsia="方正仿宋_GBK"/>
          <w:color w:val="000000"/>
          <w:sz w:val="28"/>
        </w:rPr>
        <w:t>1695.15</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1695.15</w:t>
            </w:r>
          </w:p>
        </w:tc>
        <w:tc>
          <w:tcPr>
            <w:tcW w:w="964" w:type="dxa"/>
            <w:vAlign w:val="center"/>
          </w:tcPr>
          <w:p w:rsidR="00233B9A" w:rsidRDefault="000C69FE">
            <w:pPr>
              <w:pStyle w:val="7"/>
            </w:pPr>
            <w:r>
              <w:t>27.21</w:t>
            </w:r>
          </w:p>
        </w:tc>
        <w:tc>
          <w:tcPr>
            <w:tcW w:w="964" w:type="dxa"/>
            <w:vAlign w:val="center"/>
          </w:tcPr>
          <w:p w:rsidR="00233B9A" w:rsidRDefault="000C69FE">
            <w:pPr>
              <w:pStyle w:val="7"/>
            </w:pPr>
            <w:r>
              <w:t>1667.94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1141.58</w:t>
            </w:r>
          </w:p>
        </w:tc>
      </w:tr>
      <w:tr w:rsidR="00233B9A">
        <w:trPr>
          <w:cantSplit/>
          <w:jc w:val="center"/>
        </w:trPr>
        <w:tc>
          <w:tcPr>
            <w:tcW w:w="1701" w:type="dxa"/>
            <w:vAlign w:val="center"/>
          </w:tcPr>
          <w:p w:rsidR="00233B9A" w:rsidRDefault="000C69FE">
            <w:pPr>
              <w:pStyle w:val="6"/>
            </w:pPr>
            <w:r>
              <w:t>河北省体育局运动技术学校小计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1695.15</w:t>
            </w:r>
          </w:p>
        </w:tc>
        <w:tc>
          <w:tcPr>
            <w:tcW w:w="964" w:type="dxa"/>
            <w:vAlign w:val="center"/>
          </w:tcPr>
          <w:p w:rsidR="00233B9A" w:rsidRDefault="000C69FE">
            <w:pPr>
              <w:pStyle w:val="7"/>
            </w:pPr>
            <w:r>
              <w:t>27.21</w:t>
            </w:r>
          </w:p>
        </w:tc>
        <w:tc>
          <w:tcPr>
            <w:tcW w:w="964" w:type="dxa"/>
            <w:vAlign w:val="center"/>
          </w:tcPr>
          <w:p w:rsidR="00233B9A" w:rsidRDefault="000C69FE">
            <w:pPr>
              <w:pStyle w:val="7"/>
            </w:pPr>
            <w:r>
              <w:t>1667.94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1141.58</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0.11</w:t>
            </w:r>
          </w:p>
        </w:tc>
        <w:tc>
          <w:tcPr>
            <w:tcW w:w="964" w:type="dxa"/>
            <w:vAlign w:val="center"/>
          </w:tcPr>
          <w:p w:rsidR="00233B9A" w:rsidRDefault="000C69FE">
            <w:pPr>
              <w:pStyle w:val="4"/>
            </w:pPr>
            <w:r>
              <w:t>0.22</w:t>
            </w:r>
          </w:p>
        </w:tc>
        <w:tc>
          <w:tcPr>
            <w:tcW w:w="964" w:type="dxa"/>
            <w:vAlign w:val="center"/>
          </w:tcPr>
          <w:p w:rsidR="00233B9A" w:rsidRDefault="000C69FE">
            <w:pPr>
              <w:pStyle w:val="4"/>
            </w:pPr>
            <w:r>
              <w:t>0.22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0.22</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套</w:t>
            </w:r>
          </w:p>
        </w:tc>
        <w:tc>
          <w:tcPr>
            <w:tcW w:w="850" w:type="dxa"/>
            <w:vAlign w:val="center"/>
          </w:tcPr>
          <w:p w:rsidR="00233B9A" w:rsidRDefault="000C69FE">
            <w:pPr>
              <w:pStyle w:val="4"/>
            </w:pPr>
            <w:r>
              <w:t>4</w:t>
            </w:r>
          </w:p>
        </w:tc>
        <w:tc>
          <w:tcPr>
            <w:tcW w:w="850" w:type="dxa"/>
            <w:vAlign w:val="center"/>
          </w:tcPr>
          <w:p w:rsidR="00233B9A" w:rsidRDefault="000C69FE">
            <w:pPr>
              <w:pStyle w:val="4"/>
            </w:pPr>
            <w:r>
              <w:t>0.23</w:t>
            </w:r>
          </w:p>
        </w:tc>
        <w:tc>
          <w:tcPr>
            <w:tcW w:w="964" w:type="dxa"/>
            <w:vAlign w:val="center"/>
          </w:tcPr>
          <w:p w:rsidR="00233B9A" w:rsidRDefault="000C69FE">
            <w:pPr>
              <w:pStyle w:val="4"/>
            </w:pPr>
            <w:r>
              <w:t>0.92</w:t>
            </w:r>
          </w:p>
        </w:tc>
        <w:tc>
          <w:tcPr>
            <w:tcW w:w="964" w:type="dxa"/>
            <w:vAlign w:val="center"/>
          </w:tcPr>
          <w:p w:rsidR="00233B9A" w:rsidRDefault="000C69FE">
            <w:pPr>
              <w:pStyle w:val="4"/>
            </w:pPr>
            <w:r>
              <w:t>0.92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0.92</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4.57</w:t>
            </w:r>
          </w:p>
        </w:tc>
        <w:tc>
          <w:tcPr>
            <w:tcW w:w="964" w:type="dxa"/>
            <w:vAlign w:val="center"/>
          </w:tcPr>
          <w:p w:rsidR="00233B9A" w:rsidRDefault="000C69FE">
            <w:pPr>
              <w:pStyle w:val="4"/>
            </w:pPr>
            <w:r>
              <w:t>4.57</w:t>
            </w:r>
          </w:p>
        </w:tc>
        <w:tc>
          <w:tcPr>
            <w:tcW w:w="964" w:type="dxa"/>
            <w:vAlign w:val="center"/>
          </w:tcPr>
          <w:p w:rsidR="00233B9A" w:rsidRDefault="000C69FE">
            <w:pPr>
              <w:pStyle w:val="4"/>
            </w:pPr>
            <w:r>
              <w:t>4.57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161.98</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2022年省级中职综合补助经费</w:t>
            </w:r>
          </w:p>
        </w:tc>
        <w:tc>
          <w:tcPr>
            <w:tcW w:w="964" w:type="dxa"/>
            <w:vAlign w:val="center"/>
          </w:tcPr>
          <w:p w:rsidR="00233B9A" w:rsidRDefault="000C69FE">
            <w:pPr>
              <w:pStyle w:val="4"/>
            </w:pPr>
            <w:r>
              <w:t>14.00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14.00</w:t>
            </w:r>
          </w:p>
        </w:tc>
        <w:tc>
          <w:tcPr>
            <w:tcW w:w="964" w:type="dxa"/>
            <w:vAlign w:val="center"/>
          </w:tcPr>
          <w:p w:rsidR="00233B9A" w:rsidRDefault="000C69FE">
            <w:pPr>
              <w:pStyle w:val="4"/>
            </w:pPr>
            <w:r>
              <w:t>14.00</w:t>
            </w:r>
          </w:p>
        </w:tc>
        <w:tc>
          <w:tcPr>
            <w:tcW w:w="964" w:type="dxa"/>
            <w:vAlign w:val="center"/>
          </w:tcPr>
          <w:p w:rsidR="00233B9A" w:rsidRDefault="000C69FE">
            <w:pPr>
              <w:pStyle w:val="4"/>
            </w:pPr>
            <w:r>
              <w:t>14.00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0.80</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0.56</w:t>
            </w:r>
          </w:p>
        </w:tc>
        <w:tc>
          <w:tcPr>
            <w:tcW w:w="964" w:type="dxa"/>
            <w:vAlign w:val="center"/>
          </w:tcPr>
          <w:p w:rsidR="00233B9A" w:rsidRDefault="000C69FE">
            <w:pPr>
              <w:pStyle w:val="4"/>
            </w:pPr>
            <w:r>
              <w:t>1.12</w:t>
            </w:r>
          </w:p>
        </w:tc>
        <w:tc>
          <w:tcPr>
            <w:tcW w:w="964" w:type="dxa"/>
            <w:vAlign w:val="center"/>
          </w:tcPr>
          <w:p w:rsidR="00233B9A" w:rsidRDefault="00233B9A">
            <w:pPr>
              <w:pStyle w:val="4"/>
            </w:pPr>
          </w:p>
        </w:tc>
        <w:tc>
          <w:tcPr>
            <w:tcW w:w="964" w:type="dxa"/>
            <w:vAlign w:val="center"/>
          </w:tcPr>
          <w:p w:rsidR="00233B9A" w:rsidRDefault="000C69FE">
            <w:pPr>
              <w:pStyle w:val="4"/>
            </w:pPr>
            <w:r>
              <w:t>1.12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1.12</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101</w:t>
            </w:r>
          </w:p>
        </w:tc>
        <w:tc>
          <w:tcPr>
            <w:tcW w:w="850" w:type="dxa"/>
            <w:vAlign w:val="center"/>
          </w:tcPr>
          <w:p w:rsidR="00233B9A" w:rsidRDefault="000C69FE">
            <w:pPr>
              <w:pStyle w:val="4"/>
            </w:pPr>
            <w:r>
              <w:t>0.28</w:t>
            </w:r>
          </w:p>
        </w:tc>
        <w:tc>
          <w:tcPr>
            <w:tcW w:w="964" w:type="dxa"/>
            <w:vAlign w:val="center"/>
          </w:tcPr>
          <w:p w:rsidR="00233B9A" w:rsidRDefault="000C69FE">
            <w:pPr>
              <w:pStyle w:val="4"/>
            </w:pPr>
            <w:r>
              <w:t>28.28</w:t>
            </w:r>
          </w:p>
        </w:tc>
        <w:tc>
          <w:tcPr>
            <w:tcW w:w="964" w:type="dxa"/>
            <w:vAlign w:val="center"/>
          </w:tcPr>
          <w:p w:rsidR="00233B9A" w:rsidRDefault="00233B9A">
            <w:pPr>
              <w:pStyle w:val="4"/>
            </w:pPr>
          </w:p>
        </w:tc>
        <w:tc>
          <w:tcPr>
            <w:tcW w:w="964" w:type="dxa"/>
            <w:vAlign w:val="center"/>
          </w:tcPr>
          <w:p w:rsidR="00233B9A" w:rsidRDefault="000C69FE">
            <w:pPr>
              <w:pStyle w:val="4"/>
            </w:pPr>
            <w:r>
              <w:t>28.28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28.28</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书籍、课本</w:t>
            </w:r>
          </w:p>
        </w:tc>
        <w:tc>
          <w:tcPr>
            <w:tcW w:w="1134" w:type="dxa"/>
            <w:vAlign w:val="center"/>
          </w:tcPr>
          <w:p w:rsidR="00233B9A" w:rsidRDefault="000C69FE">
            <w:pPr>
              <w:pStyle w:val="2"/>
            </w:pPr>
            <w:r>
              <w:t>A05010101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1.90</w:t>
            </w:r>
          </w:p>
        </w:tc>
        <w:tc>
          <w:tcPr>
            <w:tcW w:w="964" w:type="dxa"/>
            <w:vAlign w:val="center"/>
          </w:tcPr>
          <w:p w:rsidR="00233B9A" w:rsidRDefault="000C69FE">
            <w:pPr>
              <w:pStyle w:val="4"/>
            </w:pPr>
            <w:r>
              <w:t>1.90</w:t>
            </w:r>
          </w:p>
        </w:tc>
        <w:tc>
          <w:tcPr>
            <w:tcW w:w="964" w:type="dxa"/>
            <w:vAlign w:val="center"/>
          </w:tcPr>
          <w:p w:rsidR="00233B9A" w:rsidRDefault="00233B9A">
            <w:pPr>
              <w:pStyle w:val="4"/>
            </w:pPr>
          </w:p>
        </w:tc>
        <w:tc>
          <w:tcPr>
            <w:tcW w:w="964" w:type="dxa"/>
            <w:vAlign w:val="center"/>
          </w:tcPr>
          <w:p w:rsidR="00233B9A" w:rsidRDefault="000C69FE">
            <w:pPr>
              <w:pStyle w:val="4"/>
            </w:pPr>
            <w:r>
              <w:t>1.90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7.50</w:t>
            </w:r>
          </w:p>
        </w:tc>
        <w:tc>
          <w:tcPr>
            <w:tcW w:w="964" w:type="dxa"/>
            <w:vAlign w:val="center"/>
          </w:tcPr>
          <w:p w:rsidR="00233B9A" w:rsidRDefault="000C69FE">
            <w:pPr>
              <w:pStyle w:val="4"/>
            </w:pPr>
            <w:r>
              <w:t>7.50</w:t>
            </w:r>
          </w:p>
        </w:tc>
        <w:tc>
          <w:tcPr>
            <w:tcW w:w="964" w:type="dxa"/>
            <w:vAlign w:val="center"/>
          </w:tcPr>
          <w:p w:rsidR="00233B9A" w:rsidRDefault="00233B9A">
            <w:pPr>
              <w:pStyle w:val="4"/>
            </w:pPr>
          </w:p>
        </w:tc>
        <w:tc>
          <w:tcPr>
            <w:tcW w:w="964" w:type="dxa"/>
            <w:vAlign w:val="center"/>
          </w:tcPr>
          <w:p w:rsidR="00233B9A" w:rsidRDefault="000C69FE">
            <w:pPr>
              <w:pStyle w:val="4"/>
            </w:pPr>
            <w:r>
              <w:t>7.50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7.50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12</w:t>
            </w:r>
          </w:p>
        </w:tc>
        <w:tc>
          <w:tcPr>
            <w:tcW w:w="850" w:type="dxa"/>
            <w:vAlign w:val="center"/>
          </w:tcPr>
          <w:p w:rsidR="00233B9A" w:rsidRDefault="000C69FE">
            <w:pPr>
              <w:pStyle w:val="4"/>
            </w:pPr>
            <w:r>
              <w:t>0.13</w:t>
            </w:r>
          </w:p>
        </w:tc>
        <w:tc>
          <w:tcPr>
            <w:tcW w:w="964" w:type="dxa"/>
            <w:vAlign w:val="center"/>
          </w:tcPr>
          <w:p w:rsidR="00233B9A" w:rsidRDefault="000C69FE">
            <w:pPr>
              <w:pStyle w:val="4"/>
            </w:pPr>
            <w:r>
              <w:t>1.56</w:t>
            </w:r>
          </w:p>
        </w:tc>
        <w:tc>
          <w:tcPr>
            <w:tcW w:w="964" w:type="dxa"/>
            <w:vAlign w:val="center"/>
          </w:tcPr>
          <w:p w:rsidR="00233B9A" w:rsidRDefault="00233B9A">
            <w:pPr>
              <w:pStyle w:val="4"/>
            </w:pPr>
          </w:p>
        </w:tc>
        <w:tc>
          <w:tcPr>
            <w:tcW w:w="964" w:type="dxa"/>
            <w:vAlign w:val="center"/>
          </w:tcPr>
          <w:p w:rsidR="00233B9A" w:rsidRDefault="000C69FE">
            <w:pPr>
              <w:pStyle w:val="4"/>
            </w:pPr>
            <w:r>
              <w:t>1.56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1.56</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2.16</w:t>
            </w:r>
          </w:p>
        </w:tc>
        <w:tc>
          <w:tcPr>
            <w:tcW w:w="964" w:type="dxa"/>
            <w:vAlign w:val="center"/>
          </w:tcPr>
          <w:p w:rsidR="00233B9A" w:rsidRDefault="000C69FE">
            <w:pPr>
              <w:pStyle w:val="4"/>
            </w:pPr>
            <w:r>
              <w:t>2.16</w:t>
            </w:r>
          </w:p>
        </w:tc>
        <w:tc>
          <w:tcPr>
            <w:tcW w:w="964" w:type="dxa"/>
            <w:vAlign w:val="center"/>
          </w:tcPr>
          <w:p w:rsidR="00233B9A" w:rsidRDefault="00233B9A">
            <w:pPr>
              <w:pStyle w:val="4"/>
            </w:pPr>
          </w:p>
        </w:tc>
        <w:tc>
          <w:tcPr>
            <w:tcW w:w="964" w:type="dxa"/>
            <w:vAlign w:val="center"/>
          </w:tcPr>
          <w:p w:rsidR="00233B9A" w:rsidRDefault="000C69FE">
            <w:pPr>
              <w:pStyle w:val="4"/>
            </w:pPr>
            <w:r>
              <w:t>2.16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2.16</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其他鞋或靴</w:t>
            </w:r>
          </w:p>
        </w:tc>
        <w:tc>
          <w:tcPr>
            <w:tcW w:w="1134" w:type="dxa"/>
            <w:vAlign w:val="center"/>
          </w:tcPr>
          <w:p w:rsidR="00233B9A" w:rsidRDefault="000C69FE">
            <w:pPr>
              <w:pStyle w:val="2"/>
            </w:pPr>
            <w:r>
              <w:t>A0703010499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3.84</w:t>
            </w:r>
          </w:p>
        </w:tc>
        <w:tc>
          <w:tcPr>
            <w:tcW w:w="964" w:type="dxa"/>
            <w:vAlign w:val="center"/>
          </w:tcPr>
          <w:p w:rsidR="00233B9A" w:rsidRDefault="000C69FE">
            <w:pPr>
              <w:pStyle w:val="4"/>
            </w:pPr>
            <w:r>
              <w:t>3.84</w:t>
            </w:r>
          </w:p>
        </w:tc>
        <w:tc>
          <w:tcPr>
            <w:tcW w:w="964" w:type="dxa"/>
            <w:vAlign w:val="center"/>
          </w:tcPr>
          <w:p w:rsidR="00233B9A" w:rsidRDefault="00233B9A">
            <w:pPr>
              <w:pStyle w:val="4"/>
            </w:pPr>
          </w:p>
        </w:tc>
        <w:tc>
          <w:tcPr>
            <w:tcW w:w="964" w:type="dxa"/>
            <w:vAlign w:val="center"/>
          </w:tcPr>
          <w:p w:rsidR="00233B9A" w:rsidRDefault="000C69FE">
            <w:pPr>
              <w:pStyle w:val="4"/>
            </w:pPr>
            <w:r>
              <w:t>3.84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3.84</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文体和艺术团体用房施工</w:t>
            </w:r>
          </w:p>
        </w:tc>
        <w:tc>
          <w:tcPr>
            <w:tcW w:w="1134" w:type="dxa"/>
            <w:vAlign w:val="center"/>
          </w:tcPr>
          <w:p w:rsidR="00233B9A" w:rsidRDefault="000C69FE">
            <w:pPr>
              <w:pStyle w:val="2"/>
            </w:pPr>
            <w:r>
              <w:t>B010606</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169.70</w:t>
            </w:r>
          </w:p>
        </w:tc>
        <w:tc>
          <w:tcPr>
            <w:tcW w:w="964" w:type="dxa"/>
            <w:vAlign w:val="center"/>
          </w:tcPr>
          <w:p w:rsidR="00233B9A" w:rsidRDefault="000C69FE">
            <w:pPr>
              <w:pStyle w:val="4"/>
            </w:pPr>
            <w:r>
              <w:t>169.70</w:t>
            </w:r>
          </w:p>
        </w:tc>
        <w:tc>
          <w:tcPr>
            <w:tcW w:w="964" w:type="dxa"/>
            <w:vAlign w:val="center"/>
          </w:tcPr>
          <w:p w:rsidR="00233B9A" w:rsidRDefault="00233B9A">
            <w:pPr>
              <w:pStyle w:val="4"/>
            </w:pPr>
          </w:p>
        </w:tc>
        <w:tc>
          <w:tcPr>
            <w:tcW w:w="964" w:type="dxa"/>
            <w:vAlign w:val="center"/>
          </w:tcPr>
          <w:p w:rsidR="00233B9A" w:rsidRDefault="000C69FE">
            <w:pPr>
              <w:pStyle w:val="4"/>
            </w:pPr>
            <w:r>
              <w:t>169.70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169.70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其他专业施工</w:t>
            </w:r>
          </w:p>
        </w:tc>
        <w:tc>
          <w:tcPr>
            <w:tcW w:w="1134" w:type="dxa"/>
            <w:vAlign w:val="center"/>
          </w:tcPr>
          <w:p w:rsidR="00233B9A" w:rsidRDefault="000C69FE">
            <w:pPr>
              <w:pStyle w:val="2"/>
            </w:pPr>
            <w:r>
              <w:t>B0599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348.60</w:t>
            </w:r>
          </w:p>
        </w:tc>
        <w:tc>
          <w:tcPr>
            <w:tcW w:w="964" w:type="dxa"/>
            <w:vAlign w:val="center"/>
          </w:tcPr>
          <w:p w:rsidR="00233B9A" w:rsidRDefault="000C69FE">
            <w:pPr>
              <w:pStyle w:val="4"/>
            </w:pPr>
            <w:r>
              <w:t>348.60</w:t>
            </w:r>
          </w:p>
        </w:tc>
        <w:tc>
          <w:tcPr>
            <w:tcW w:w="964" w:type="dxa"/>
            <w:vAlign w:val="center"/>
          </w:tcPr>
          <w:p w:rsidR="00233B9A" w:rsidRDefault="00233B9A">
            <w:pPr>
              <w:pStyle w:val="4"/>
            </w:pPr>
          </w:p>
        </w:tc>
        <w:tc>
          <w:tcPr>
            <w:tcW w:w="964" w:type="dxa"/>
            <w:vAlign w:val="center"/>
          </w:tcPr>
          <w:p w:rsidR="00233B9A" w:rsidRDefault="000C69FE">
            <w:pPr>
              <w:pStyle w:val="4"/>
            </w:pPr>
            <w:r>
              <w:t>348.60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348.60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楼宇设备自控系统工程</w:t>
            </w:r>
          </w:p>
        </w:tc>
        <w:tc>
          <w:tcPr>
            <w:tcW w:w="1134" w:type="dxa"/>
            <w:vAlign w:val="center"/>
          </w:tcPr>
          <w:p w:rsidR="00233B9A" w:rsidRDefault="000C69FE">
            <w:pPr>
              <w:pStyle w:val="2"/>
            </w:pPr>
            <w:r>
              <w:t>B060201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251.18</w:t>
            </w:r>
          </w:p>
        </w:tc>
        <w:tc>
          <w:tcPr>
            <w:tcW w:w="964" w:type="dxa"/>
            <w:vAlign w:val="center"/>
          </w:tcPr>
          <w:p w:rsidR="00233B9A" w:rsidRDefault="000C69FE">
            <w:pPr>
              <w:pStyle w:val="4"/>
            </w:pPr>
            <w:r>
              <w:t>251.18</w:t>
            </w:r>
          </w:p>
        </w:tc>
        <w:tc>
          <w:tcPr>
            <w:tcW w:w="964" w:type="dxa"/>
            <w:vAlign w:val="center"/>
          </w:tcPr>
          <w:p w:rsidR="00233B9A" w:rsidRDefault="00233B9A">
            <w:pPr>
              <w:pStyle w:val="4"/>
            </w:pPr>
          </w:p>
        </w:tc>
        <w:tc>
          <w:tcPr>
            <w:tcW w:w="964" w:type="dxa"/>
            <w:vAlign w:val="center"/>
          </w:tcPr>
          <w:p w:rsidR="00233B9A" w:rsidRDefault="000C69FE">
            <w:pPr>
              <w:pStyle w:val="4"/>
            </w:pPr>
            <w:r>
              <w:t>251.18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251.18</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安全服务</w:t>
            </w:r>
          </w:p>
        </w:tc>
        <w:tc>
          <w:tcPr>
            <w:tcW w:w="1134" w:type="dxa"/>
            <w:vAlign w:val="center"/>
          </w:tcPr>
          <w:p w:rsidR="00233B9A" w:rsidRDefault="000C69FE">
            <w:pPr>
              <w:pStyle w:val="2"/>
            </w:pPr>
            <w:r>
              <w:t>C0810</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108.00</w:t>
            </w:r>
          </w:p>
        </w:tc>
        <w:tc>
          <w:tcPr>
            <w:tcW w:w="964" w:type="dxa"/>
            <w:vAlign w:val="center"/>
          </w:tcPr>
          <w:p w:rsidR="00233B9A" w:rsidRDefault="000C69FE">
            <w:pPr>
              <w:pStyle w:val="4"/>
            </w:pPr>
            <w:r>
              <w:t>108.00</w:t>
            </w:r>
          </w:p>
        </w:tc>
        <w:tc>
          <w:tcPr>
            <w:tcW w:w="964" w:type="dxa"/>
            <w:vAlign w:val="center"/>
          </w:tcPr>
          <w:p w:rsidR="00233B9A" w:rsidRDefault="00233B9A">
            <w:pPr>
              <w:pStyle w:val="4"/>
            </w:pPr>
          </w:p>
        </w:tc>
        <w:tc>
          <w:tcPr>
            <w:tcW w:w="964" w:type="dxa"/>
            <w:vAlign w:val="center"/>
          </w:tcPr>
          <w:p w:rsidR="00233B9A" w:rsidRDefault="000C69FE">
            <w:pPr>
              <w:pStyle w:val="4"/>
            </w:pPr>
            <w:r>
              <w:t>108.00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108.00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200.00</w:t>
            </w: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火力发电生产服务</w:t>
            </w:r>
          </w:p>
        </w:tc>
        <w:tc>
          <w:tcPr>
            <w:tcW w:w="1134" w:type="dxa"/>
            <w:vAlign w:val="center"/>
          </w:tcPr>
          <w:p w:rsidR="00233B9A" w:rsidRDefault="000C69FE">
            <w:pPr>
              <w:pStyle w:val="2"/>
            </w:pPr>
            <w:r>
              <w:t>C14010101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140.00</w:t>
            </w:r>
          </w:p>
        </w:tc>
        <w:tc>
          <w:tcPr>
            <w:tcW w:w="964" w:type="dxa"/>
            <w:vAlign w:val="center"/>
          </w:tcPr>
          <w:p w:rsidR="00233B9A" w:rsidRDefault="000C69FE">
            <w:pPr>
              <w:pStyle w:val="4"/>
            </w:pPr>
            <w:r>
              <w:t>140.00</w:t>
            </w:r>
          </w:p>
        </w:tc>
        <w:tc>
          <w:tcPr>
            <w:tcW w:w="964" w:type="dxa"/>
            <w:vAlign w:val="center"/>
          </w:tcPr>
          <w:p w:rsidR="00233B9A" w:rsidRDefault="00233B9A">
            <w:pPr>
              <w:pStyle w:val="4"/>
            </w:pPr>
          </w:p>
        </w:tc>
        <w:tc>
          <w:tcPr>
            <w:tcW w:w="964" w:type="dxa"/>
            <w:vAlign w:val="center"/>
          </w:tcPr>
          <w:p w:rsidR="00233B9A" w:rsidRDefault="000C69FE">
            <w:pPr>
              <w:pStyle w:val="4"/>
            </w:pPr>
            <w:r>
              <w:t>140.00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暖气生产和分配服务</w:t>
            </w:r>
          </w:p>
        </w:tc>
        <w:tc>
          <w:tcPr>
            <w:tcW w:w="1134" w:type="dxa"/>
            <w:vAlign w:val="center"/>
          </w:tcPr>
          <w:p w:rsidR="00233B9A" w:rsidRDefault="000C69FE">
            <w:pPr>
              <w:pStyle w:val="2"/>
            </w:pPr>
            <w:r>
              <w:t>C140201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247.50</w:t>
            </w:r>
          </w:p>
        </w:tc>
        <w:tc>
          <w:tcPr>
            <w:tcW w:w="964" w:type="dxa"/>
            <w:vAlign w:val="center"/>
          </w:tcPr>
          <w:p w:rsidR="00233B9A" w:rsidRDefault="000C69FE">
            <w:pPr>
              <w:pStyle w:val="4"/>
            </w:pPr>
            <w:r>
              <w:t>247.50</w:t>
            </w:r>
          </w:p>
        </w:tc>
        <w:tc>
          <w:tcPr>
            <w:tcW w:w="964" w:type="dxa"/>
            <w:vAlign w:val="center"/>
          </w:tcPr>
          <w:p w:rsidR="00233B9A" w:rsidRDefault="00233B9A">
            <w:pPr>
              <w:pStyle w:val="4"/>
            </w:pPr>
          </w:p>
        </w:tc>
        <w:tc>
          <w:tcPr>
            <w:tcW w:w="964" w:type="dxa"/>
            <w:vAlign w:val="center"/>
          </w:tcPr>
          <w:p w:rsidR="00233B9A" w:rsidRDefault="000C69FE">
            <w:pPr>
              <w:pStyle w:val="4"/>
            </w:pPr>
            <w:r>
              <w:t>247.50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燃气生产和分配</w:t>
            </w:r>
          </w:p>
        </w:tc>
        <w:tc>
          <w:tcPr>
            <w:tcW w:w="1134" w:type="dxa"/>
            <w:vAlign w:val="center"/>
          </w:tcPr>
          <w:p w:rsidR="00233B9A" w:rsidRDefault="000C69FE">
            <w:pPr>
              <w:pStyle w:val="2"/>
            </w:pPr>
            <w:r>
              <w:t>C1403</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60.00</w:t>
            </w: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2558.34</w:t>
            </w:r>
          </w:p>
        </w:tc>
        <w:tc>
          <w:tcPr>
            <w:tcW w:w="1134" w:type="dxa"/>
            <w:vAlign w:val="center"/>
          </w:tcPr>
          <w:p w:rsidR="00233B9A" w:rsidRDefault="000C69FE">
            <w:pPr>
              <w:pStyle w:val="2"/>
            </w:pPr>
            <w:r>
              <w:t>水的生产和分配</w:t>
            </w:r>
          </w:p>
        </w:tc>
        <w:tc>
          <w:tcPr>
            <w:tcW w:w="1134" w:type="dxa"/>
            <w:vAlign w:val="center"/>
          </w:tcPr>
          <w:p w:rsidR="00233B9A" w:rsidRDefault="000C69FE">
            <w:pPr>
              <w:pStyle w:val="2"/>
            </w:pPr>
            <w:r>
              <w:t>C1404</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95.00</w:t>
            </w:r>
          </w:p>
        </w:tc>
        <w:tc>
          <w:tcPr>
            <w:tcW w:w="964" w:type="dxa"/>
            <w:vAlign w:val="center"/>
          </w:tcPr>
          <w:p w:rsidR="00233B9A" w:rsidRDefault="000C69FE">
            <w:pPr>
              <w:pStyle w:val="4"/>
            </w:pPr>
            <w:r>
              <w:t>95.00</w:t>
            </w:r>
          </w:p>
        </w:tc>
        <w:tc>
          <w:tcPr>
            <w:tcW w:w="964" w:type="dxa"/>
            <w:vAlign w:val="center"/>
          </w:tcPr>
          <w:p w:rsidR="00233B9A" w:rsidRDefault="00233B9A">
            <w:pPr>
              <w:pStyle w:val="4"/>
            </w:pPr>
          </w:p>
        </w:tc>
        <w:tc>
          <w:tcPr>
            <w:tcW w:w="964" w:type="dxa"/>
            <w:vAlign w:val="center"/>
          </w:tcPr>
          <w:p w:rsidR="00233B9A" w:rsidRDefault="000C69FE">
            <w:pPr>
              <w:pStyle w:val="4"/>
            </w:pPr>
            <w:r>
              <w:t>95.00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河北省体育局运动技术学校上年末固定资产金额为</w:t>
      </w:r>
      <w:r>
        <w:rPr>
          <w:rFonts w:eastAsia="方正仿宋_GBK"/>
          <w:color w:val="000000"/>
          <w:sz w:val="28"/>
        </w:rPr>
        <w:t>25143.49</w:t>
      </w:r>
      <w:r>
        <w:rPr>
          <w:rFonts w:eastAsia="方正仿宋_GBK"/>
          <w:color w:val="000000"/>
          <w:sz w:val="28"/>
        </w:rPr>
        <w:t>万元（详见下表）。本年度拟购置固定资产总额为</w:t>
      </w:r>
      <w:r>
        <w:rPr>
          <w:rFonts w:eastAsia="方正仿宋_GBK"/>
          <w:color w:val="000000"/>
          <w:sz w:val="28"/>
        </w:rPr>
        <w:t>422.88</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362003河北省体育局运动技术学校</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25143.49</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79009.32</w:t>
            </w:r>
          </w:p>
        </w:tc>
        <w:tc>
          <w:tcPr>
            <w:tcW w:w="2835" w:type="dxa"/>
            <w:vAlign w:val="center"/>
          </w:tcPr>
          <w:p w:rsidR="00233B9A" w:rsidRDefault="000C69FE">
            <w:pPr>
              <w:pStyle w:val="4"/>
            </w:pPr>
            <w:r>
              <w:t>20326.40</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617.13</w:t>
            </w:r>
          </w:p>
        </w:tc>
        <w:tc>
          <w:tcPr>
            <w:tcW w:w="2835" w:type="dxa"/>
            <w:vAlign w:val="center"/>
          </w:tcPr>
          <w:p w:rsidR="00233B9A" w:rsidRDefault="000C69FE">
            <w:pPr>
              <w:pStyle w:val="4"/>
            </w:pPr>
            <w:r>
              <w:t>216.35</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3</w:t>
            </w:r>
          </w:p>
        </w:tc>
        <w:tc>
          <w:tcPr>
            <w:tcW w:w="2835" w:type="dxa"/>
            <w:vAlign w:val="center"/>
          </w:tcPr>
          <w:p w:rsidR="00233B9A" w:rsidRDefault="000C69FE">
            <w:pPr>
              <w:pStyle w:val="4"/>
            </w:pPr>
            <w:r>
              <w:t>153.67</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27</w:t>
            </w:r>
          </w:p>
        </w:tc>
        <w:tc>
          <w:tcPr>
            <w:tcW w:w="2835" w:type="dxa"/>
            <w:vAlign w:val="center"/>
          </w:tcPr>
          <w:p w:rsidR="00233B9A" w:rsidRDefault="000C69FE">
            <w:pPr>
              <w:pStyle w:val="4"/>
            </w:pPr>
            <w:r>
              <w:t>2989.32</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3623</w:t>
            </w:r>
          </w:p>
        </w:tc>
        <w:tc>
          <w:tcPr>
            <w:tcW w:w="2835" w:type="dxa"/>
            <w:vAlign w:val="center"/>
          </w:tcPr>
          <w:p w:rsidR="00233B9A" w:rsidRDefault="000C69FE">
            <w:pPr>
              <w:pStyle w:val="4"/>
            </w:pPr>
            <w:r>
              <w:t>1674.10</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lastRenderedPageBreak/>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lastRenderedPageBreak/>
        <w:t>我单位无其他需要说明的事项。</w:t>
      </w:r>
    </w:p>
    <w:p w:rsidR="00233B9A" w:rsidRDefault="000C69FE">
      <w:pPr>
        <w:jc w:val="center"/>
        <w:outlineLvl w:val="3"/>
      </w:pPr>
      <w:bookmarkStart w:id="3" w:name="_Toc_4_4_0000000021"/>
      <w:r>
        <w:rPr>
          <w:rFonts w:ascii="方正小标宋_GBK" w:eastAsia="方正小标宋_GBK" w:hAnsi="方正小标宋_GBK" w:cs="方正小标宋_GBK"/>
          <w:color w:val="000000"/>
          <w:sz w:val="44"/>
        </w:rPr>
        <w:lastRenderedPageBreak/>
        <w:t>三、河北省体育局田径运动中心收支预算</w:t>
      </w:r>
      <w:bookmarkEnd w:id="3"/>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3654.26</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1771.00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3654.26</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1771.00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5425.26</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5425.26</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5425.26</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5425.26</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5425.26</w:t>
            </w:r>
          </w:p>
        </w:tc>
        <w:tc>
          <w:tcPr>
            <w:tcW w:w="1134" w:type="dxa"/>
            <w:vAlign w:val="center"/>
          </w:tcPr>
          <w:p w:rsidR="00233B9A" w:rsidRDefault="000C69FE">
            <w:pPr>
              <w:pStyle w:val="7"/>
            </w:pPr>
            <w:r>
              <w:t>5425.26</w:t>
            </w:r>
          </w:p>
        </w:tc>
        <w:tc>
          <w:tcPr>
            <w:tcW w:w="1134" w:type="dxa"/>
            <w:vAlign w:val="center"/>
          </w:tcPr>
          <w:p w:rsidR="00233B9A" w:rsidRDefault="000C69FE">
            <w:pPr>
              <w:pStyle w:val="7"/>
            </w:pPr>
            <w:r>
              <w:t>5425.26</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0C69FE">
            <w:pPr>
              <w:pStyle w:val="4"/>
            </w:pPr>
            <w:r>
              <w:t>3654.26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0C69FE">
            <w:pPr>
              <w:pStyle w:val="4"/>
            </w:pPr>
            <w:r>
              <w:t>1771.00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5425.26</w:t>
            </w:r>
          </w:p>
        </w:tc>
        <w:tc>
          <w:tcPr>
            <w:tcW w:w="1361" w:type="dxa"/>
            <w:vAlign w:val="center"/>
          </w:tcPr>
          <w:p w:rsidR="00233B9A" w:rsidRDefault="000C69FE">
            <w:pPr>
              <w:pStyle w:val="7"/>
            </w:pPr>
            <w:r>
              <w:t>3654.26</w:t>
            </w:r>
          </w:p>
        </w:tc>
        <w:tc>
          <w:tcPr>
            <w:tcW w:w="1361" w:type="dxa"/>
            <w:vAlign w:val="center"/>
          </w:tcPr>
          <w:p w:rsidR="00233B9A" w:rsidRDefault="000C69FE">
            <w:pPr>
              <w:pStyle w:val="7"/>
            </w:pPr>
            <w:r>
              <w:t>1771.00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3654.26</w:t>
            </w:r>
          </w:p>
        </w:tc>
        <w:tc>
          <w:tcPr>
            <w:tcW w:w="1361" w:type="dxa"/>
            <w:vAlign w:val="center"/>
          </w:tcPr>
          <w:p w:rsidR="00233B9A" w:rsidRDefault="000C69FE">
            <w:pPr>
              <w:pStyle w:val="4"/>
            </w:pPr>
            <w:r>
              <w:t>3654.26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3654.26</w:t>
            </w:r>
          </w:p>
        </w:tc>
        <w:tc>
          <w:tcPr>
            <w:tcW w:w="1361" w:type="dxa"/>
            <w:vAlign w:val="center"/>
          </w:tcPr>
          <w:p w:rsidR="00233B9A" w:rsidRDefault="000C69FE">
            <w:pPr>
              <w:pStyle w:val="4"/>
            </w:pPr>
            <w:r>
              <w:t>3654.26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3654.26</w:t>
            </w:r>
          </w:p>
        </w:tc>
        <w:tc>
          <w:tcPr>
            <w:tcW w:w="1361" w:type="dxa"/>
            <w:vAlign w:val="center"/>
          </w:tcPr>
          <w:p w:rsidR="00233B9A" w:rsidRDefault="000C69FE">
            <w:pPr>
              <w:pStyle w:val="4"/>
            </w:pPr>
            <w:r>
              <w:t>3654.26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0C69FE">
            <w:pPr>
              <w:pStyle w:val="4"/>
            </w:pPr>
            <w:r>
              <w:t>1771.00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3654.26</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1771.00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3654.26</w:t>
            </w:r>
          </w:p>
        </w:tc>
        <w:tc>
          <w:tcPr>
            <w:tcW w:w="1474" w:type="dxa"/>
            <w:vAlign w:val="center"/>
          </w:tcPr>
          <w:p w:rsidR="00233B9A" w:rsidRDefault="000C69FE">
            <w:pPr>
              <w:pStyle w:val="4"/>
            </w:pPr>
            <w:r>
              <w:t>3654.26</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1771.00</w:t>
            </w:r>
          </w:p>
        </w:tc>
        <w:tc>
          <w:tcPr>
            <w:tcW w:w="1474" w:type="dxa"/>
            <w:vAlign w:val="center"/>
          </w:tcPr>
          <w:p w:rsidR="00233B9A" w:rsidRDefault="00233B9A">
            <w:pPr>
              <w:pStyle w:val="4"/>
            </w:pPr>
          </w:p>
        </w:tc>
        <w:tc>
          <w:tcPr>
            <w:tcW w:w="1474" w:type="dxa"/>
            <w:vAlign w:val="center"/>
          </w:tcPr>
          <w:p w:rsidR="00233B9A" w:rsidRDefault="000C69FE">
            <w:pPr>
              <w:pStyle w:val="4"/>
            </w:pPr>
            <w:r>
              <w:t>1771.00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5425.26</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5425.26</w:t>
            </w:r>
          </w:p>
        </w:tc>
        <w:tc>
          <w:tcPr>
            <w:tcW w:w="1474" w:type="dxa"/>
            <w:vAlign w:val="center"/>
          </w:tcPr>
          <w:p w:rsidR="00233B9A" w:rsidRDefault="000C69FE">
            <w:pPr>
              <w:pStyle w:val="7"/>
            </w:pPr>
            <w:r>
              <w:t>3654.26</w:t>
            </w:r>
          </w:p>
        </w:tc>
        <w:tc>
          <w:tcPr>
            <w:tcW w:w="1474" w:type="dxa"/>
            <w:vAlign w:val="center"/>
          </w:tcPr>
          <w:p w:rsidR="00233B9A" w:rsidRDefault="000C69FE">
            <w:pPr>
              <w:pStyle w:val="7"/>
            </w:pPr>
            <w:r>
              <w:t>1771.00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5425.26</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5425.26</w:t>
            </w:r>
          </w:p>
        </w:tc>
        <w:tc>
          <w:tcPr>
            <w:tcW w:w="1474" w:type="dxa"/>
            <w:vAlign w:val="center"/>
          </w:tcPr>
          <w:p w:rsidR="00233B9A" w:rsidRDefault="000C69FE">
            <w:pPr>
              <w:pStyle w:val="7"/>
            </w:pPr>
            <w:r>
              <w:t>3654.26</w:t>
            </w:r>
          </w:p>
        </w:tc>
        <w:tc>
          <w:tcPr>
            <w:tcW w:w="1474" w:type="dxa"/>
            <w:vAlign w:val="center"/>
          </w:tcPr>
          <w:p w:rsidR="00233B9A" w:rsidRDefault="000C69FE">
            <w:pPr>
              <w:pStyle w:val="7"/>
            </w:pPr>
            <w:r>
              <w:t>1771.00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3654.26</w:t>
            </w:r>
          </w:p>
        </w:tc>
        <w:tc>
          <w:tcPr>
            <w:tcW w:w="2551" w:type="dxa"/>
            <w:vAlign w:val="center"/>
          </w:tcPr>
          <w:p w:rsidR="00233B9A" w:rsidRDefault="000C69FE">
            <w:pPr>
              <w:pStyle w:val="7"/>
            </w:pPr>
            <w:r>
              <w:t>3654.26</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3654.26</w:t>
            </w:r>
          </w:p>
        </w:tc>
        <w:tc>
          <w:tcPr>
            <w:tcW w:w="2551" w:type="dxa"/>
            <w:vAlign w:val="center"/>
          </w:tcPr>
          <w:p w:rsidR="00233B9A" w:rsidRDefault="000C69FE">
            <w:pPr>
              <w:pStyle w:val="4"/>
            </w:pPr>
            <w:r>
              <w:t>3654.26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3654.26</w:t>
            </w:r>
          </w:p>
        </w:tc>
        <w:tc>
          <w:tcPr>
            <w:tcW w:w="2551" w:type="dxa"/>
            <w:vAlign w:val="center"/>
          </w:tcPr>
          <w:p w:rsidR="00233B9A" w:rsidRDefault="000C69FE">
            <w:pPr>
              <w:pStyle w:val="4"/>
            </w:pPr>
            <w:r>
              <w:t>3654.26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3654.26</w:t>
            </w:r>
          </w:p>
        </w:tc>
        <w:tc>
          <w:tcPr>
            <w:tcW w:w="2551" w:type="dxa"/>
            <w:vAlign w:val="center"/>
          </w:tcPr>
          <w:p w:rsidR="00233B9A" w:rsidRDefault="000C69FE">
            <w:pPr>
              <w:pStyle w:val="4"/>
            </w:pPr>
            <w:r>
              <w:t>3654.26</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3654.26</w:t>
            </w:r>
          </w:p>
        </w:tc>
        <w:tc>
          <w:tcPr>
            <w:tcW w:w="2551" w:type="dxa"/>
            <w:vAlign w:val="center"/>
          </w:tcPr>
          <w:p w:rsidR="00233B9A" w:rsidRDefault="000C69FE">
            <w:pPr>
              <w:pStyle w:val="7"/>
            </w:pPr>
            <w:r>
              <w:t>3552.42</w:t>
            </w:r>
          </w:p>
        </w:tc>
        <w:tc>
          <w:tcPr>
            <w:tcW w:w="2551" w:type="dxa"/>
            <w:vAlign w:val="center"/>
          </w:tcPr>
          <w:p w:rsidR="00233B9A" w:rsidRDefault="000C69FE">
            <w:pPr>
              <w:pStyle w:val="7"/>
            </w:pPr>
            <w:r>
              <w:t>101.84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3480.57</w:t>
            </w:r>
          </w:p>
        </w:tc>
        <w:tc>
          <w:tcPr>
            <w:tcW w:w="2551" w:type="dxa"/>
            <w:vAlign w:val="center"/>
          </w:tcPr>
          <w:p w:rsidR="00233B9A" w:rsidRDefault="000C69FE">
            <w:pPr>
              <w:pStyle w:val="4"/>
            </w:pPr>
            <w:r>
              <w:t>3480.57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854.46</w:t>
            </w:r>
          </w:p>
        </w:tc>
        <w:tc>
          <w:tcPr>
            <w:tcW w:w="2551" w:type="dxa"/>
            <w:vAlign w:val="center"/>
          </w:tcPr>
          <w:p w:rsidR="00233B9A" w:rsidRDefault="000C69FE">
            <w:pPr>
              <w:pStyle w:val="4"/>
            </w:pPr>
            <w:r>
              <w:t>854.46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740.86</w:t>
            </w:r>
          </w:p>
        </w:tc>
        <w:tc>
          <w:tcPr>
            <w:tcW w:w="2551" w:type="dxa"/>
            <w:vAlign w:val="center"/>
          </w:tcPr>
          <w:p w:rsidR="00233B9A" w:rsidRDefault="000C69FE">
            <w:pPr>
              <w:pStyle w:val="4"/>
            </w:pPr>
            <w:r>
              <w:t>740.86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285.50</w:t>
            </w:r>
          </w:p>
        </w:tc>
        <w:tc>
          <w:tcPr>
            <w:tcW w:w="2551" w:type="dxa"/>
            <w:vAlign w:val="center"/>
          </w:tcPr>
          <w:p w:rsidR="00233B9A" w:rsidRDefault="000C69FE">
            <w:pPr>
              <w:pStyle w:val="4"/>
            </w:pPr>
            <w:r>
              <w:t>285.50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582.40</w:t>
            </w:r>
          </w:p>
        </w:tc>
        <w:tc>
          <w:tcPr>
            <w:tcW w:w="2551" w:type="dxa"/>
            <w:vAlign w:val="center"/>
          </w:tcPr>
          <w:p w:rsidR="00233B9A" w:rsidRDefault="000C69FE">
            <w:pPr>
              <w:pStyle w:val="4"/>
            </w:pPr>
            <w:r>
              <w:t>582.40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371.70</w:t>
            </w:r>
          </w:p>
        </w:tc>
        <w:tc>
          <w:tcPr>
            <w:tcW w:w="2551" w:type="dxa"/>
            <w:vAlign w:val="center"/>
          </w:tcPr>
          <w:p w:rsidR="00233B9A" w:rsidRDefault="000C69FE">
            <w:pPr>
              <w:pStyle w:val="4"/>
            </w:pPr>
            <w:r>
              <w:t>371.70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131.55</w:t>
            </w:r>
          </w:p>
        </w:tc>
        <w:tc>
          <w:tcPr>
            <w:tcW w:w="2551" w:type="dxa"/>
            <w:vAlign w:val="center"/>
          </w:tcPr>
          <w:p w:rsidR="00233B9A" w:rsidRDefault="000C69FE">
            <w:pPr>
              <w:pStyle w:val="4"/>
            </w:pPr>
            <w:r>
              <w:t>131.55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92.00</w:t>
            </w:r>
          </w:p>
        </w:tc>
        <w:tc>
          <w:tcPr>
            <w:tcW w:w="2551" w:type="dxa"/>
            <w:vAlign w:val="center"/>
          </w:tcPr>
          <w:p w:rsidR="00233B9A" w:rsidRDefault="000C69FE">
            <w:pPr>
              <w:pStyle w:val="4"/>
            </w:pPr>
            <w:r>
              <w:t>92.00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145.40</w:t>
            </w:r>
          </w:p>
        </w:tc>
        <w:tc>
          <w:tcPr>
            <w:tcW w:w="2551" w:type="dxa"/>
            <w:vAlign w:val="center"/>
          </w:tcPr>
          <w:p w:rsidR="00233B9A" w:rsidRDefault="000C69FE">
            <w:pPr>
              <w:pStyle w:val="4"/>
            </w:pPr>
            <w:r>
              <w:t>145.40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184.30</w:t>
            </w:r>
          </w:p>
        </w:tc>
        <w:tc>
          <w:tcPr>
            <w:tcW w:w="2551" w:type="dxa"/>
            <w:vAlign w:val="center"/>
          </w:tcPr>
          <w:p w:rsidR="00233B9A" w:rsidRDefault="000C69FE">
            <w:pPr>
              <w:pStyle w:val="4"/>
            </w:pPr>
            <w:r>
              <w:t>184.30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92.40</w:t>
            </w:r>
          </w:p>
        </w:tc>
        <w:tc>
          <w:tcPr>
            <w:tcW w:w="2551" w:type="dxa"/>
            <w:vAlign w:val="center"/>
          </w:tcPr>
          <w:p w:rsidR="00233B9A" w:rsidRDefault="000C69FE">
            <w:pPr>
              <w:pStyle w:val="4"/>
            </w:pPr>
            <w:r>
              <w:t>92.40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100.64</w:t>
            </w:r>
          </w:p>
        </w:tc>
        <w:tc>
          <w:tcPr>
            <w:tcW w:w="2551" w:type="dxa"/>
            <w:vAlign w:val="center"/>
          </w:tcPr>
          <w:p w:rsidR="00233B9A" w:rsidRDefault="00233B9A">
            <w:pPr>
              <w:pStyle w:val="4"/>
            </w:pPr>
          </w:p>
        </w:tc>
        <w:tc>
          <w:tcPr>
            <w:tcW w:w="2551" w:type="dxa"/>
            <w:vAlign w:val="center"/>
          </w:tcPr>
          <w:p w:rsidR="00233B9A" w:rsidRDefault="000C69FE">
            <w:pPr>
              <w:pStyle w:val="4"/>
            </w:pPr>
            <w:r>
              <w:t>100.64</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13.50</w:t>
            </w:r>
          </w:p>
        </w:tc>
        <w:tc>
          <w:tcPr>
            <w:tcW w:w="2551" w:type="dxa"/>
            <w:vAlign w:val="center"/>
          </w:tcPr>
          <w:p w:rsidR="00233B9A" w:rsidRDefault="00233B9A">
            <w:pPr>
              <w:pStyle w:val="4"/>
            </w:pPr>
          </w:p>
        </w:tc>
        <w:tc>
          <w:tcPr>
            <w:tcW w:w="2551" w:type="dxa"/>
            <w:vAlign w:val="center"/>
          </w:tcPr>
          <w:p w:rsidR="00233B9A" w:rsidRDefault="000C69FE">
            <w:pPr>
              <w:pStyle w:val="4"/>
            </w:pPr>
            <w:r>
              <w:t>13.50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15.00</w:t>
            </w:r>
          </w:p>
        </w:tc>
        <w:tc>
          <w:tcPr>
            <w:tcW w:w="2551" w:type="dxa"/>
            <w:vAlign w:val="center"/>
          </w:tcPr>
          <w:p w:rsidR="00233B9A" w:rsidRDefault="00233B9A">
            <w:pPr>
              <w:pStyle w:val="4"/>
            </w:pPr>
          </w:p>
        </w:tc>
        <w:tc>
          <w:tcPr>
            <w:tcW w:w="2551" w:type="dxa"/>
            <w:vAlign w:val="center"/>
          </w:tcPr>
          <w:p w:rsidR="00233B9A" w:rsidRDefault="000C69FE">
            <w:pPr>
              <w:pStyle w:val="4"/>
            </w:pPr>
            <w:r>
              <w:t>15.00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20.40</w:t>
            </w:r>
          </w:p>
        </w:tc>
        <w:tc>
          <w:tcPr>
            <w:tcW w:w="2551" w:type="dxa"/>
            <w:vAlign w:val="center"/>
          </w:tcPr>
          <w:p w:rsidR="00233B9A" w:rsidRDefault="00233B9A">
            <w:pPr>
              <w:pStyle w:val="4"/>
            </w:pPr>
          </w:p>
        </w:tc>
        <w:tc>
          <w:tcPr>
            <w:tcW w:w="2551" w:type="dxa"/>
            <w:vAlign w:val="center"/>
          </w:tcPr>
          <w:p w:rsidR="00233B9A" w:rsidRDefault="000C69FE">
            <w:pPr>
              <w:pStyle w:val="4"/>
            </w:pPr>
            <w:r>
              <w:t>20.40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30.00</w:t>
            </w:r>
          </w:p>
        </w:tc>
        <w:tc>
          <w:tcPr>
            <w:tcW w:w="2551" w:type="dxa"/>
            <w:vAlign w:val="center"/>
          </w:tcPr>
          <w:p w:rsidR="00233B9A" w:rsidRDefault="00233B9A">
            <w:pPr>
              <w:pStyle w:val="4"/>
            </w:pPr>
          </w:p>
        </w:tc>
        <w:tc>
          <w:tcPr>
            <w:tcW w:w="2551" w:type="dxa"/>
            <w:vAlign w:val="center"/>
          </w:tcPr>
          <w:p w:rsidR="00233B9A" w:rsidRDefault="000C69FE">
            <w:pPr>
              <w:pStyle w:val="4"/>
            </w:pPr>
            <w:r>
              <w:t>30.00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9.00</w:t>
            </w:r>
          </w:p>
        </w:tc>
        <w:tc>
          <w:tcPr>
            <w:tcW w:w="2551" w:type="dxa"/>
            <w:vAlign w:val="center"/>
          </w:tcPr>
          <w:p w:rsidR="00233B9A" w:rsidRDefault="00233B9A">
            <w:pPr>
              <w:pStyle w:val="4"/>
            </w:pPr>
          </w:p>
        </w:tc>
        <w:tc>
          <w:tcPr>
            <w:tcW w:w="2551" w:type="dxa"/>
            <w:vAlign w:val="center"/>
          </w:tcPr>
          <w:p w:rsidR="00233B9A" w:rsidRDefault="000C69FE">
            <w:pPr>
              <w:pStyle w:val="4"/>
            </w:pPr>
            <w:r>
              <w:t>9.00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2.74</w:t>
            </w:r>
          </w:p>
        </w:tc>
        <w:tc>
          <w:tcPr>
            <w:tcW w:w="2551" w:type="dxa"/>
            <w:vAlign w:val="center"/>
          </w:tcPr>
          <w:p w:rsidR="00233B9A" w:rsidRDefault="00233B9A">
            <w:pPr>
              <w:pStyle w:val="4"/>
            </w:pPr>
          </w:p>
        </w:tc>
        <w:tc>
          <w:tcPr>
            <w:tcW w:w="2551" w:type="dxa"/>
            <w:vAlign w:val="center"/>
          </w:tcPr>
          <w:p w:rsidR="00233B9A" w:rsidRDefault="000C69FE">
            <w:pPr>
              <w:pStyle w:val="4"/>
            </w:pPr>
            <w:r>
              <w:t>2.74</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71.85</w:t>
            </w:r>
          </w:p>
        </w:tc>
        <w:tc>
          <w:tcPr>
            <w:tcW w:w="2551" w:type="dxa"/>
            <w:vAlign w:val="center"/>
          </w:tcPr>
          <w:p w:rsidR="00233B9A" w:rsidRDefault="000C69FE">
            <w:pPr>
              <w:pStyle w:val="4"/>
            </w:pPr>
            <w:r>
              <w:t>71.85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71.55</w:t>
            </w:r>
          </w:p>
        </w:tc>
        <w:tc>
          <w:tcPr>
            <w:tcW w:w="2551" w:type="dxa"/>
            <w:vAlign w:val="center"/>
          </w:tcPr>
          <w:p w:rsidR="00233B9A" w:rsidRDefault="000C69FE">
            <w:pPr>
              <w:pStyle w:val="4"/>
            </w:pPr>
            <w:r>
              <w:t>71.55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0.30</w:t>
            </w:r>
          </w:p>
        </w:tc>
        <w:tc>
          <w:tcPr>
            <w:tcW w:w="2551" w:type="dxa"/>
            <w:vAlign w:val="center"/>
          </w:tcPr>
          <w:p w:rsidR="00233B9A" w:rsidRDefault="000C69FE">
            <w:pPr>
              <w:pStyle w:val="4"/>
            </w:pPr>
            <w:r>
              <w:t>0.30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1.20</w:t>
            </w:r>
          </w:p>
        </w:tc>
        <w:tc>
          <w:tcPr>
            <w:tcW w:w="2551" w:type="dxa"/>
            <w:vAlign w:val="center"/>
          </w:tcPr>
          <w:p w:rsidR="00233B9A" w:rsidRDefault="00233B9A">
            <w:pPr>
              <w:pStyle w:val="4"/>
            </w:pPr>
          </w:p>
        </w:tc>
        <w:tc>
          <w:tcPr>
            <w:tcW w:w="2551" w:type="dxa"/>
            <w:vAlign w:val="center"/>
          </w:tcPr>
          <w:p w:rsidR="00233B9A" w:rsidRDefault="000C69FE">
            <w:pPr>
              <w:pStyle w:val="4"/>
            </w:pPr>
            <w:r>
              <w:t>1.20</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1.20</w:t>
            </w:r>
          </w:p>
        </w:tc>
        <w:tc>
          <w:tcPr>
            <w:tcW w:w="2551" w:type="dxa"/>
            <w:vAlign w:val="center"/>
          </w:tcPr>
          <w:p w:rsidR="00233B9A" w:rsidRDefault="00233B9A">
            <w:pPr>
              <w:pStyle w:val="4"/>
            </w:pPr>
          </w:p>
        </w:tc>
        <w:tc>
          <w:tcPr>
            <w:tcW w:w="2551" w:type="dxa"/>
            <w:vAlign w:val="center"/>
          </w:tcPr>
          <w:p w:rsidR="00233B9A" w:rsidRDefault="000C69FE">
            <w:pPr>
              <w:pStyle w:val="4"/>
            </w:pPr>
            <w:r>
              <w:t>1.20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1771.00</w:t>
            </w:r>
          </w:p>
        </w:tc>
        <w:tc>
          <w:tcPr>
            <w:tcW w:w="2551" w:type="dxa"/>
            <w:vAlign w:val="center"/>
          </w:tcPr>
          <w:p w:rsidR="00233B9A" w:rsidRDefault="00233B9A">
            <w:pPr>
              <w:pStyle w:val="7"/>
            </w:pPr>
          </w:p>
        </w:tc>
        <w:tc>
          <w:tcPr>
            <w:tcW w:w="2551" w:type="dxa"/>
            <w:vAlign w:val="center"/>
          </w:tcPr>
          <w:p w:rsidR="00233B9A" w:rsidRDefault="000C69FE">
            <w:pPr>
              <w:pStyle w:val="7"/>
            </w:pPr>
            <w:r>
              <w:t>1771.00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1771.00</w:t>
            </w:r>
          </w:p>
        </w:tc>
        <w:tc>
          <w:tcPr>
            <w:tcW w:w="2551" w:type="dxa"/>
            <w:vAlign w:val="center"/>
          </w:tcPr>
          <w:p w:rsidR="00233B9A" w:rsidRDefault="00233B9A">
            <w:pPr>
              <w:pStyle w:val="4"/>
            </w:pPr>
          </w:p>
        </w:tc>
        <w:tc>
          <w:tcPr>
            <w:tcW w:w="2551" w:type="dxa"/>
            <w:vAlign w:val="center"/>
          </w:tcPr>
          <w:p w:rsidR="00233B9A" w:rsidRDefault="000C69FE">
            <w:pPr>
              <w:pStyle w:val="4"/>
            </w:pPr>
            <w:r>
              <w:t>1771.00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1771.00</w:t>
            </w:r>
          </w:p>
        </w:tc>
        <w:tc>
          <w:tcPr>
            <w:tcW w:w="2551" w:type="dxa"/>
            <w:vAlign w:val="center"/>
          </w:tcPr>
          <w:p w:rsidR="00233B9A" w:rsidRDefault="00233B9A">
            <w:pPr>
              <w:pStyle w:val="4"/>
            </w:pPr>
          </w:p>
        </w:tc>
        <w:tc>
          <w:tcPr>
            <w:tcW w:w="2551" w:type="dxa"/>
            <w:vAlign w:val="center"/>
          </w:tcPr>
          <w:p w:rsidR="00233B9A" w:rsidRDefault="000C69FE">
            <w:pPr>
              <w:pStyle w:val="4"/>
            </w:pPr>
            <w:r>
              <w:t>1771.00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1771.00</w:t>
            </w:r>
          </w:p>
        </w:tc>
        <w:tc>
          <w:tcPr>
            <w:tcW w:w="2551" w:type="dxa"/>
            <w:vAlign w:val="center"/>
          </w:tcPr>
          <w:p w:rsidR="00233B9A" w:rsidRDefault="00233B9A">
            <w:pPr>
              <w:pStyle w:val="4"/>
            </w:pPr>
          </w:p>
        </w:tc>
        <w:tc>
          <w:tcPr>
            <w:tcW w:w="2551" w:type="dxa"/>
            <w:vAlign w:val="center"/>
          </w:tcPr>
          <w:p w:rsidR="00233B9A" w:rsidRDefault="000C69FE">
            <w:pPr>
              <w:pStyle w:val="4"/>
            </w:pPr>
            <w:r>
              <w:t>1771.00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9.00</w:t>
            </w:r>
          </w:p>
        </w:tc>
        <w:tc>
          <w:tcPr>
            <w:tcW w:w="2381" w:type="dxa"/>
            <w:vAlign w:val="center"/>
          </w:tcPr>
          <w:p w:rsidR="00233B9A" w:rsidRDefault="000C69FE">
            <w:pPr>
              <w:pStyle w:val="7"/>
            </w:pPr>
            <w:r>
              <w:t>9.00</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9.00</w:t>
            </w:r>
          </w:p>
        </w:tc>
        <w:tc>
          <w:tcPr>
            <w:tcW w:w="2381" w:type="dxa"/>
            <w:vAlign w:val="center"/>
          </w:tcPr>
          <w:p w:rsidR="00233B9A" w:rsidRDefault="000C69FE">
            <w:pPr>
              <w:pStyle w:val="4"/>
            </w:pPr>
            <w:r>
              <w:t>9.00</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9.00</w:t>
            </w:r>
          </w:p>
        </w:tc>
        <w:tc>
          <w:tcPr>
            <w:tcW w:w="2381" w:type="dxa"/>
            <w:vAlign w:val="center"/>
          </w:tcPr>
          <w:p w:rsidR="00233B9A" w:rsidRDefault="000C69FE">
            <w:pPr>
              <w:pStyle w:val="4"/>
            </w:pPr>
            <w:r>
              <w:t>9.00</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河北省体育局田径运动中心2022年单位预算信息公开情况说明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按照《预算法》、《地方预决算公开操作规程》和《关于进一步推进预算公开工作的实施意见》规定，现将河北省体育局田径运动中心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（一）承担主办和委托举办国际性、全国和全省田径比赛的工作；</w:t>
      </w:r>
    </w:p>
    <w:p w:rsidR="00233B9A" w:rsidRDefault="000C69FE">
      <w:pPr>
        <w:pStyle w:val="-6"/>
      </w:pPr>
      <w:r>
        <w:t>（二）承担全省田径项目优秀运动队队伍建设以及后备人才培养等工作；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（四）承担全省田径教练员、运动员、裁判员的业务培训及技术等级申报和全省田径运动员的注册、转会、运动成绩申报等工作；</w:t>
      </w:r>
    </w:p>
    <w:p w:rsidR="00233B9A" w:rsidRDefault="000C69FE">
      <w:pPr>
        <w:pStyle w:val="-6"/>
      </w:pPr>
      <w:r>
        <w:t>（五）承担为田径运动发展筹措资金的服务保障工作；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河北省体育局田径运动中心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5425.26</w:t>
      </w:r>
      <w:r>
        <w:t>万元，其中：一般公共预算收入</w:t>
      </w:r>
      <w:r>
        <w:t>3654.26</w:t>
      </w:r>
      <w:r>
        <w:t>万元，基金预算收入</w:t>
      </w:r>
      <w:r>
        <w:t>1771.00</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收支预算总表支出栏、基本支出表、项目支出表按经济分类和支出功能分类科目编制，反映河北省体育局田径运动中心年度单位预算中支出预算的总体情况。</w:t>
      </w:r>
      <w:r>
        <w:t>2022</w:t>
      </w:r>
      <w:r>
        <w:t>年支出预算</w:t>
      </w:r>
      <w:r>
        <w:t>5425.26</w:t>
      </w:r>
      <w:r>
        <w:t>万元，其中基本支出</w:t>
      </w:r>
      <w:r>
        <w:t>3654.26</w:t>
      </w:r>
      <w:r>
        <w:t>万元，包括人员经费</w:t>
      </w:r>
      <w:r>
        <w:t>3552.42</w:t>
      </w:r>
      <w:r>
        <w:t>万元和日常公用经费</w:t>
      </w:r>
      <w:r>
        <w:t>101.84</w:t>
      </w:r>
      <w:r>
        <w:t>万元；项目支出</w:t>
      </w:r>
      <w:r>
        <w:t>1771.00</w:t>
      </w:r>
      <w:r>
        <w:t>万元主要为体育发展经费等。</w:t>
      </w:r>
    </w:p>
    <w:p w:rsidR="00233B9A" w:rsidRDefault="000C69FE">
      <w:pPr>
        <w:pStyle w:val="-7"/>
      </w:pPr>
      <w:r>
        <w:t>3</w:t>
      </w:r>
      <w:r>
        <w:t>、比上年增减情况</w:t>
      </w:r>
    </w:p>
    <w:p w:rsidR="00233B9A" w:rsidRDefault="000C69FE">
      <w:pPr>
        <w:pStyle w:val="-7"/>
      </w:pPr>
      <w:r>
        <w:t>2022</w:t>
      </w:r>
      <w:r>
        <w:t>年预算收支安排</w:t>
      </w:r>
      <w:r>
        <w:t>5425.26</w:t>
      </w:r>
      <w:r>
        <w:t>万元，较</w:t>
      </w:r>
      <w:r>
        <w:t>2021</w:t>
      </w:r>
      <w:r>
        <w:t>年预算增加</w:t>
      </w:r>
      <w:r>
        <w:t>510.83</w:t>
      </w:r>
      <w:r>
        <w:t>万元，其中：基本支出增加</w:t>
      </w:r>
      <w:r>
        <w:t>659.83</w:t>
      </w:r>
      <w:r>
        <w:t>万元，主要为增加人员经费支出；项目支出减少</w:t>
      </w:r>
      <w:r>
        <w:t>149</w:t>
      </w:r>
      <w:r>
        <w:t>万元，主要为体育发展经费减少等。</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101.84</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9</w:t>
      </w:r>
      <w:r>
        <w:t>万元，其中因公出国（境）费</w:t>
      </w:r>
      <w:r>
        <w:t>0</w:t>
      </w:r>
      <w:r>
        <w:t>万元；公务用车购置及运维费</w:t>
      </w:r>
      <w:r>
        <w:t>9</w:t>
      </w:r>
      <w:r>
        <w:t>万元（其中：公务用车购置费为</w:t>
      </w:r>
      <w:r>
        <w:t>0</w:t>
      </w:r>
      <w:r>
        <w:t>万元，公务用车运维费</w:t>
      </w:r>
      <w:r>
        <w:t>9</w:t>
      </w:r>
      <w:r>
        <w:t>万元</w:t>
      </w:r>
      <w:r>
        <w:t>)</w:t>
      </w:r>
      <w:r>
        <w:t>；公务接待费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1.年度资金执行率达到95%。</w:t>
            </w:r>
          </w:p>
          <w:p w:rsidR="00233B9A" w:rsidRDefault="000C69FE">
            <w:pPr>
              <w:pStyle w:val="24a5815bc-afc2-4ba5-9c49-c138840dba85"/>
            </w:pPr>
            <w:r>
              <w:t>2.举办年度青少年比赛达到8次以上。</w:t>
            </w:r>
          </w:p>
          <w:p w:rsidR="00233B9A" w:rsidRDefault="000C69FE">
            <w:pPr>
              <w:pStyle w:val="24a5815bc-afc2-4ba5-9c49-c138840dba85"/>
            </w:pPr>
            <w:r>
              <w:t>3.在举办的全省青少年比赛中，选拔优秀后备运动人才进行苗子集训。</w:t>
            </w:r>
          </w:p>
          <w:p w:rsidR="00233B9A" w:rsidRDefault="000C69FE">
            <w:pPr>
              <w:pStyle w:val="24a5815bc-afc2-4ba5-9c49-c138840dba85"/>
            </w:pPr>
            <w:r>
              <w:lastRenderedPageBreak/>
              <w:t>4.组织开展反兴奋剂培训、不出现赛风赛纪和兴奋剂事件。</w:t>
            </w:r>
          </w:p>
          <w:p w:rsidR="00233B9A" w:rsidRDefault="000C69FE">
            <w:pPr>
              <w:pStyle w:val="24a5815bc-afc2-4ba5-9c49-c138840dba85"/>
            </w:pPr>
            <w:r>
              <w:t>5.参加全国年度体育赛事不少于10次，并在比赛中取得前八名。</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举办河北省年度青少年比赛次数</w:t>
            </w:r>
          </w:p>
        </w:tc>
        <w:tc>
          <w:tcPr>
            <w:tcW w:w="2835" w:type="dxa"/>
            <w:vAlign w:val="center"/>
          </w:tcPr>
          <w:p w:rsidR="00233B9A" w:rsidRDefault="000C69FE">
            <w:pPr>
              <w:pStyle w:val="24a5815bc-afc2-4ba5-9c49-c138840dba85"/>
            </w:pPr>
            <w:r>
              <w:t>举办河北省年度青少年比赛次数</w:t>
            </w:r>
          </w:p>
        </w:tc>
        <w:tc>
          <w:tcPr>
            <w:tcW w:w="2551" w:type="dxa"/>
            <w:vAlign w:val="center"/>
          </w:tcPr>
          <w:p w:rsidR="00233B9A" w:rsidRDefault="000C69FE">
            <w:pPr>
              <w:pStyle w:val="24a5815bc-afc2-4ba5-9c49-c138840dba85"/>
            </w:pPr>
            <w:r>
              <w:t>≥8次</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苗子集训人数</w:t>
            </w:r>
          </w:p>
        </w:tc>
        <w:tc>
          <w:tcPr>
            <w:tcW w:w="2835" w:type="dxa"/>
            <w:vAlign w:val="center"/>
          </w:tcPr>
          <w:p w:rsidR="00233B9A" w:rsidRDefault="000C69FE">
            <w:pPr>
              <w:pStyle w:val="24a5815bc-afc2-4ba5-9c49-c138840dba85"/>
            </w:pPr>
            <w:r>
              <w:t>在组织的全省青少年比赛中，选拔优秀后备运动人才进行苗子集训</w:t>
            </w:r>
          </w:p>
        </w:tc>
        <w:tc>
          <w:tcPr>
            <w:tcW w:w="2551" w:type="dxa"/>
            <w:vAlign w:val="center"/>
          </w:tcPr>
          <w:p w:rsidR="00233B9A" w:rsidRDefault="000C69FE">
            <w:pPr>
              <w:pStyle w:val="24a5815bc-afc2-4ba5-9c49-c138840dba85"/>
            </w:pPr>
            <w:r>
              <w:t>≥50人</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参加全国年度比赛次数</w:t>
            </w:r>
          </w:p>
        </w:tc>
        <w:tc>
          <w:tcPr>
            <w:tcW w:w="2835" w:type="dxa"/>
            <w:vAlign w:val="center"/>
          </w:tcPr>
          <w:p w:rsidR="00233B9A" w:rsidRDefault="000C69FE">
            <w:pPr>
              <w:pStyle w:val="24a5815bc-afc2-4ba5-9c49-c138840dba85"/>
            </w:pPr>
            <w:r>
              <w:t>参加全国年度体育赛事次数</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全国比赛竞赛计划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各项目预算资金执行率</w:t>
            </w:r>
          </w:p>
        </w:tc>
        <w:tc>
          <w:tcPr>
            <w:tcW w:w="2835" w:type="dxa"/>
            <w:vAlign w:val="center"/>
          </w:tcPr>
          <w:p w:rsidR="00233B9A" w:rsidRDefault="000C69FE">
            <w:pPr>
              <w:pStyle w:val="24a5815bc-afc2-4ba5-9c49-c138840dba85"/>
            </w:pPr>
            <w:r>
              <w:t>各项目预算资金执行率，3月底10%，，6月底60%，10月底90%，12月底100%</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组织省内年度比赛完成率</w:t>
            </w:r>
          </w:p>
        </w:tc>
        <w:tc>
          <w:tcPr>
            <w:tcW w:w="2835" w:type="dxa"/>
            <w:vAlign w:val="center"/>
          </w:tcPr>
          <w:p w:rsidR="00233B9A" w:rsidRDefault="000C69FE">
            <w:pPr>
              <w:pStyle w:val="24a5815bc-afc2-4ba5-9c49-c138840dba85"/>
            </w:pPr>
            <w:r>
              <w:t>完成的省年度比赛占总比赛计划的比率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中心各项目及时开展程度和效率情况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不超过财政支持预算经费规模</w:t>
            </w:r>
          </w:p>
        </w:tc>
        <w:tc>
          <w:tcPr>
            <w:tcW w:w="2551" w:type="dxa"/>
            <w:vAlign w:val="center"/>
          </w:tcPr>
          <w:p w:rsidR="00233B9A" w:rsidRDefault="000C69FE">
            <w:pPr>
              <w:pStyle w:val="24a5815bc-afc2-4ba5-9c49-c138840dba85"/>
            </w:pPr>
            <w:r>
              <w:t>等于全年预算</w:t>
            </w:r>
          </w:p>
        </w:tc>
        <w:tc>
          <w:tcPr>
            <w:tcW w:w="2268" w:type="dxa"/>
            <w:vAlign w:val="center"/>
          </w:tcPr>
          <w:p w:rsidR="00233B9A" w:rsidRDefault="000C69FE">
            <w:pPr>
              <w:pStyle w:val="24a5815bc-afc2-4ba5-9c49-c138840dba85"/>
            </w:pPr>
            <w:r>
              <w:t>年度预算</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不出现出现赛风赛纪和兴奋剂事件</w:t>
            </w:r>
          </w:p>
        </w:tc>
        <w:tc>
          <w:tcPr>
            <w:tcW w:w="2835" w:type="dxa"/>
            <w:vAlign w:val="center"/>
          </w:tcPr>
          <w:p w:rsidR="00233B9A" w:rsidRDefault="000C69FE">
            <w:pPr>
              <w:pStyle w:val="24a5815bc-afc2-4ba5-9c49-c138840dba85"/>
            </w:pPr>
            <w:r>
              <w:t>不出现出现赛风赛纪和兴奋剂事件</w:t>
            </w:r>
          </w:p>
        </w:tc>
        <w:tc>
          <w:tcPr>
            <w:tcW w:w="2551" w:type="dxa"/>
            <w:vAlign w:val="center"/>
          </w:tcPr>
          <w:p w:rsidR="00233B9A" w:rsidRDefault="000C69FE">
            <w:pPr>
              <w:pStyle w:val="24a5815bc-afc2-4ba5-9c49-c138840dba85"/>
            </w:pPr>
            <w:r>
              <w:t>出现次数为0</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参加全国年度体育赛事取得前八名</w:t>
            </w:r>
          </w:p>
        </w:tc>
        <w:tc>
          <w:tcPr>
            <w:tcW w:w="2835" w:type="dxa"/>
            <w:vAlign w:val="center"/>
          </w:tcPr>
          <w:p w:rsidR="00233B9A" w:rsidRDefault="000C69FE">
            <w:pPr>
              <w:pStyle w:val="24a5815bc-afc2-4ba5-9c49-c138840dba85"/>
            </w:pPr>
            <w:r>
              <w:t>参加全国年度体育赛事取得前八名</w:t>
            </w:r>
          </w:p>
        </w:tc>
        <w:tc>
          <w:tcPr>
            <w:tcW w:w="2551" w:type="dxa"/>
            <w:vAlign w:val="center"/>
          </w:tcPr>
          <w:p w:rsidR="00233B9A" w:rsidRDefault="000C69FE">
            <w:pPr>
              <w:pStyle w:val="24a5815bc-afc2-4ba5-9c49-c138840dba85"/>
            </w:pPr>
            <w:r>
              <w:t>≥2次</w:t>
            </w:r>
          </w:p>
        </w:tc>
        <w:tc>
          <w:tcPr>
            <w:tcW w:w="2268" w:type="dxa"/>
            <w:vAlign w:val="center"/>
          </w:tcPr>
          <w:p w:rsidR="00233B9A" w:rsidRDefault="000C69FE">
            <w:pPr>
              <w:pStyle w:val="24a5815bc-afc2-4ba5-9c49-c138840dba85"/>
            </w:pPr>
            <w:r>
              <w:t>工作安排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提高田径项目影响力</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河北省竞技体育十三五规划、全民健身条例</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系列体育赛事活动参与者满意度情况</w:t>
            </w:r>
          </w:p>
        </w:tc>
        <w:tc>
          <w:tcPr>
            <w:tcW w:w="2835" w:type="dxa"/>
            <w:vAlign w:val="center"/>
          </w:tcPr>
          <w:p w:rsidR="00233B9A" w:rsidRDefault="000C69FE">
            <w:pPr>
              <w:pStyle w:val="24a5815bc-afc2-4ba5-9c49-c138840dba85"/>
            </w:pPr>
            <w:r>
              <w:t>系列体育赛事活动参与者满意人数占参与人数的比例</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年，河北省体育局田径运动中心安排政府采购预算</w:t>
      </w:r>
      <w:r>
        <w:rPr>
          <w:rFonts w:eastAsia="方正仿宋_GBK"/>
          <w:color w:val="000000"/>
          <w:sz w:val="28"/>
        </w:rPr>
        <w:t>204.20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204.20</w:t>
            </w:r>
          </w:p>
        </w:tc>
        <w:tc>
          <w:tcPr>
            <w:tcW w:w="964" w:type="dxa"/>
            <w:vAlign w:val="center"/>
          </w:tcPr>
          <w:p w:rsidR="00233B9A" w:rsidRDefault="000C69FE">
            <w:pPr>
              <w:pStyle w:val="7"/>
            </w:pPr>
            <w:r>
              <w:t>11.20</w:t>
            </w:r>
          </w:p>
        </w:tc>
        <w:tc>
          <w:tcPr>
            <w:tcW w:w="964" w:type="dxa"/>
            <w:vAlign w:val="center"/>
          </w:tcPr>
          <w:p w:rsidR="00233B9A" w:rsidRDefault="000C69FE">
            <w:pPr>
              <w:pStyle w:val="7"/>
            </w:pPr>
            <w:r>
              <w:t>193.00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195.20</w:t>
            </w:r>
          </w:p>
        </w:tc>
      </w:tr>
      <w:tr w:rsidR="00233B9A">
        <w:trPr>
          <w:cantSplit/>
          <w:jc w:val="center"/>
        </w:trPr>
        <w:tc>
          <w:tcPr>
            <w:tcW w:w="1701" w:type="dxa"/>
            <w:vAlign w:val="center"/>
          </w:tcPr>
          <w:p w:rsidR="00233B9A" w:rsidRDefault="000C69FE">
            <w:pPr>
              <w:pStyle w:val="6"/>
            </w:pPr>
            <w:r>
              <w:t>河北省体育局田径运动中心小计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204.20</w:t>
            </w:r>
          </w:p>
        </w:tc>
        <w:tc>
          <w:tcPr>
            <w:tcW w:w="964" w:type="dxa"/>
            <w:vAlign w:val="center"/>
          </w:tcPr>
          <w:p w:rsidR="00233B9A" w:rsidRDefault="000C69FE">
            <w:pPr>
              <w:pStyle w:val="7"/>
            </w:pPr>
            <w:r>
              <w:t>11.20</w:t>
            </w:r>
          </w:p>
        </w:tc>
        <w:tc>
          <w:tcPr>
            <w:tcW w:w="964" w:type="dxa"/>
            <w:vAlign w:val="center"/>
          </w:tcPr>
          <w:p w:rsidR="00233B9A" w:rsidRDefault="000C69FE">
            <w:pPr>
              <w:pStyle w:val="7"/>
            </w:pPr>
            <w:r>
              <w:t>193.00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195.20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101.84</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组</w:t>
            </w:r>
          </w:p>
        </w:tc>
        <w:tc>
          <w:tcPr>
            <w:tcW w:w="850" w:type="dxa"/>
            <w:vAlign w:val="center"/>
          </w:tcPr>
          <w:p w:rsidR="00233B9A" w:rsidRDefault="000C69FE">
            <w:pPr>
              <w:pStyle w:val="4"/>
            </w:pPr>
            <w:r>
              <w:t>8</w:t>
            </w:r>
          </w:p>
        </w:tc>
        <w:tc>
          <w:tcPr>
            <w:tcW w:w="850" w:type="dxa"/>
            <w:vAlign w:val="center"/>
          </w:tcPr>
          <w:p w:rsidR="00233B9A" w:rsidRDefault="000C69FE">
            <w:pPr>
              <w:pStyle w:val="4"/>
            </w:pPr>
            <w:r>
              <w:t>0.15</w:t>
            </w:r>
          </w:p>
        </w:tc>
        <w:tc>
          <w:tcPr>
            <w:tcW w:w="964" w:type="dxa"/>
            <w:vAlign w:val="center"/>
          </w:tcPr>
          <w:p w:rsidR="00233B9A" w:rsidRDefault="000C69FE">
            <w:pPr>
              <w:pStyle w:val="4"/>
            </w:pPr>
            <w:r>
              <w:t>1.20</w:t>
            </w:r>
          </w:p>
        </w:tc>
        <w:tc>
          <w:tcPr>
            <w:tcW w:w="964" w:type="dxa"/>
            <w:vAlign w:val="center"/>
          </w:tcPr>
          <w:p w:rsidR="00233B9A" w:rsidRDefault="000C69FE">
            <w:pPr>
              <w:pStyle w:val="4"/>
            </w:pPr>
            <w:r>
              <w:t>1.20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101.84</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101.84</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101.84</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101.84</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1771.00</w:t>
            </w:r>
          </w:p>
        </w:tc>
        <w:tc>
          <w:tcPr>
            <w:tcW w:w="1134" w:type="dxa"/>
            <w:vAlign w:val="center"/>
          </w:tcPr>
          <w:p w:rsidR="00233B9A" w:rsidRDefault="000C69FE">
            <w:pPr>
              <w:pStyle w:val="2"/>
            </w:pPr>
            <w:r>
              <w:t>田赛设备</w:t>
            </w:r>
          </w:p>
        </w:tc>
        <w:tc>
          <w:tcPr>
            <w:tcW w:w="1134" w:type="dxa"/>
            <w:vAlign w:val="center"/>
          </w:tcPr>
          <w:p w:rsidR="00233B9A" w:rsidRDefault="000C69FE">
            <w:pPr>
              <w:pStyle w:val="2"/>
            </w:pPr>
            <w:r>
              <w:t>A033601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1771.00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30.00</w:t>
            </w: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1771.00</w:t>
            </w:r>
          </w:p>
        </w:tc>
        <w:tc>
          <w:tcPr>
            <w:tcW w:w="1134" w:type="dxa"/>
            <w:vAlign w:val="center"/>
          </w:tcPr>
          <w:p w:rsidR="00233B9A" w:rsidRDefault="000C69FE">
            <w:pPr>
              <w:pStyle w:val="2"/>
            </w:pPr>
            <w:r>
              <w:t>运动鞋或靴</w:t>
            </w:r>
          </w:p>
        </w:tc>
        <w:tc>
          <w:tcPr>
            <w:tcW w:w="1134" w:type="dxa"/>
            <w:vAlign w:val="center"/>
          </w:tcPr>
          <w:p w:rsidR="00233B9A" w:rsidRDefault="000C69FE">
            <w:pPr>
              <w:pStyle w:val="2"/>
            </w:pPr>
            <w:r>
              <w:t>A0703010402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63.00</w:t>
            </w:r>
          </w:p>
        </w:tc>
        <w:tc>
          <w:tcPr>
            <w:tcW w:w="964" w:type="dxa"/>
            <w:vAlign w:val="center"/>
          </w:tcPr>
          <w:p w:rsidR="00233B9A" w:rsidRDefault="000C69FE">
            <w:pPr>
              <w:pStyle w:val="4"/>
            </w:pPr>
            <w:r>
              <w:t>63.00</w:t>
            </w:r>
          </w:p>
        </w:tc>
        <w:tc>
          <w:tcPr>
            <w:tcW w:w="964" w:type="dxa"/>
            <w:vAlign w:val="center"/>
          </w:tcPr>
          <w:p w:rsidR="00233B9A" w:rsidRDefault="00233B9A">
            <w:pPr>
              <w:pStyle w:val="4"/>
            </w:pPr>
          </w:p>
        </w:tc>
        <w:tc>
          <w:tcPr>
            <w:tcW w:w="964" w:type="dxa"/>
            <w:vAlign w:val="center"/>
          </w:tcPr>
          <w:p w:rsidR="00233B9A" w:rsidRDefault="000C69FE">
            <w:pPr>
              <w:pStyle w:val="4"/>
            </w:pPr>
            <w:r>
              <w:t>63.00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63.00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lastRenderedPageBreak/>
        <w:t>河北省体育局田径运动中心上年末固定资产金额为</w:t>
      </w:r>
      <w:r>
        <w:rPr>
          <w:rFonts w:eastAsia="方正仿宋_GBK"/>
          <w:color w:val="000000"/>
          <w:sz w:val="28"/>
        </w:rPr>
        <w:t>1733.78</w:t>
      </w:r>
      <w:r>
        <w:rPr>
          <w:rFonts w:eastAsia="方正仿宋_GBK"/>
          <w:color w:val="000000"/>
          <w:sz w:val="28"/>
        </w:rPr>
        <w:t>万元（详见下表）。本年度拟购置固定资产总额为</w:t>
      </w:r>
      <w:r>
        <w:rPr>
          <w:rFonts w:eastAsia="方正仿宋_GBK"/>
          <w:color w:val="000000"/>
          <w:sz w:val="28"/>
        </w:rPr>
        <w:t>459.91</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362004河北省体育局田径运动中心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1733.78</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2</w:t>
            </w:r>
          </w:p>
        </w:tc>
        <w:tc>
          <w:tcPr>
            <w:tcW w:w="2835" w:type="dxa"/>
            <w:vAlign w:val="center"/>
          </w:tcPr>
          <w:p w:rsidR="00233B9A" w:rsidRDefault="000C69FE">
            <w:pPr>
              <w:pStyle w:val="4"/>
            </w:pPr>
            <w:r>
              <w:t>45.92</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16</w:t>
            </w:r>
          </w:p>
        </w:tc>
        <w:tc>
          <w:tcPr>
            <w:tcW w:w="2835" w:type="dxa"/>
            <w:vAlign w:val="center"/>
          </w:tcPr>
          <w:p w:rsidR="00233B9A" w:rsidRDefault="000C69FE">
            <w:pPr>
              <w:pStyle w:val="4"/>
            </w:pPr>
            <w:r>
              <w:t>429.37</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683</w:t>
            </w:r>
          </w:p>
        </w:tc>
        <w:tc>
          <w:tcPr>
            <w:tcW w:w="2835" w:type="dxa"/>
            <w:vAlign w:val="center"/>
          </w:tcPr>
          <w:p w:rsidR="00233B9A" w:rsidRDefault="000C69FE">
            <w:pPr>
              <w:pStyle w:val="4"/>
            </w:pPr>
            <w:r>
              <w:t>1258.49</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w:t>
      </w:r>
      <w:r>
        <w:rPr>
          <w:rFonts w:eastAsia="方正仿宋_GBK"/>
          <w:color w:val="000000"/>
          <w:sz w:val="28"/>
        </w:rPr>
        <w:lastRenderedPageBreak/>
        <w:t>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4" w:name="_Toc_4_4_0000000022"/>
      <w:r>
        <w:rPr>
          <w:rFonts w:ascii="方正小标宋_GBK" w:eastAsia="方正小标宋_GBK" w:hAnsi="方正小标宋_GBK" w:cs="方正小标宋_GBK"/>
          <w:color w:val="000000"/>
          <w:sz w:val="44"/>
        </w:rPr>
        <w:lastRenderedPageBreak/>
        <w:t>四、河北省体育局大球运动中心收支预算</w:t>
      </w:r>
      <w:bookmarkEnd w:id="4"/>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3609.62</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1452.00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3609.62</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1452.00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5061.62</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5061.62</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5061.62</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5061.62</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5061.62</w:t>
            </w:r>
          </w:p>
        </w:tc>
        <w:tc>
          <w:tcPr>
            <w:tcW w:w="1134" w:type="dxa"/>
            <w:vAlign w:val="center"/>
          </w:tcPr>
          <w:p w:rsidR="00233B9A" w:rsidRDefault="000C69FE">
            <w:pPr>
              <w:pStyle w:val="7"/>
            </w:pPr>
            <w:r>
              <w:t>5061.62</w:t>
            </w:r>
          </w:p>
        </w:tc>
        <w:tc>
          <w:tcPr>
            <w:tcW w:w="1134" w:type="dxa"/>
            <w:vAlign w:val="center"/>
          </w:tcPr>
          <w:p w:rsidR="00233B9A" w:rsidRDefault="000C69FE">
            <w:pPr>
              <w:pStyle w:val="7"/>
            </w:pPr>
            <w:r>
              <w:t>5061.62</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0C69FE">
            <w:pPr>
              <w:pStyle w:val="4"/>
            </w:pPr>
            <w:r>
              <w:t>3609.62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0C69FE">
            <w:pPr>
              <w:pStyle w:val="4"/>
            </w:pPr>
            <w:r>
              <w:t>1452.00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5061.62</w:t>
            </w:r>
          </w:p>
        </w:tc>
        <w:tc>
          <w:tcPr>
            <w:tcW w:w="1361" w:type="dxa"/>
            <w:vAlign w:val="center"/>
          </w:tcPr>
          <w:p w:rsidR="00233B9A" w:rsidRDefault="000C69FE">
            <w:pPr>
              <w:pStyle w:val="7"/>
            </w:pPr>
            <w:r>
              <w:t>3609.62</w:t>
            </w:r>
          </w:p>
        </w:tc>
        <w:tc>
          <w:tcPr>
            <w:tcW w:w="1361" w:type="dxa"/>
            <w:vAlign w:val="center"/>
          </w:tcPr>
          <w:p w:rsidR="00233B9A" w:rsidRDefault="000C69FE">
            <w:pPr>
              <w:pStyle w:val="7"/>
            </w:pPr>
            <w:r>
              <w:t>1452.00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3609.62</w:t>
            </w:r>
          </w:p>
        </w:tc>
        <w:tc>
          <w:tcPr>
            <w:tcW w:w="1361" w:type="dxa"/>
            <w:vAlign w:val="center"/>
          </w:tcPr>
          <w:p w:rsidR="00233B9A" w:rsidRDefault="000C69FE">
            <w:pPr>
              <w:pStyle w:val="4"/>
            </w:pPr>
            <w:r>
              <w:t>3609.62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3609.62</w:t>
            </w:r>
          </w:p>
        </w:tc>
        <w:tc>
          <w:tcPr>
            <w:tcW w:w="1361" w:type="dxa"/>
            <w:vAlign w:val="center"/>
          </w:tcPr>
          <w:p w:rsidR="00233B9A" w:rsidRDefault="000C69FE">
            <w:pPr>
              <w:pStyle w:val="4"/>
            </w:pPr>
            <w:r>
              <w:t>3609.62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3609.62</w:t>
            </w:r>
          </w:p>
        </w:tc>
        <w:tc>
          <w:tcPr>
            <w:tcW w:w="1361" w:type="dxa"/>
            <w:vAlign w:val="center"/>
          </w:tcPr>
          <w:p w:rsidR="00233B9A" w:rsidRDefault="000C69FE">
            <w:pPr>
              <w:pStyle w:val="4"/>
            </w:pPr>
            <w:r>
              <w:t>3609.62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0C69FE">
            <w:pPr>
              <w:pStyle w:val="4"/>
            </w:pPr>
            <w:r>
              <w:t>1452.00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3609.62</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1452.00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3609.62</w:t>
            </w:r>
          </w:p>
        </w:tc>
        <w:tc>
          <w:tcPr>
            <w:tcW w:w="1474" w:type="dxa"/>
            <w:vAlign w:val="center"/>
          </w:tcPr>
          <w:p w:rsidR="00233B9A" w:rsidRDefault="000C69FE">
            <w:pPr>
              <w:pStyle w:val="4"/>
            </w:pPr>
            <w:r>
              <w:t>3609.62</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1452.00</w:t>
            </w:r>
          </w:p>
        </w:tc>
        <w:tc>
          <w:tcPr>
            <w:tcW w:w="1474" w:type="dxa"/>
            <w:vAlign w:val="center"/>
          </w:tcPr>
          <w:p w:rsidR="00233B9A" w:rsidRDefault="00233B9A">
            <w:pPr>
              <w:pStyle w:val="4"/>
            </w:pPr>
          </w:p>
        </w:tc>
        <w:tc>
          <w:tcPr>
            <w:tcW w:w="1474" w:type="dxa"/>
            <w:vAlign w:val="center"/>
          </w:tcPr>
          <w:p w:rsidR="00233B9A" w:rsidRDefault="000C69FE">
            <w:pPr>
              <w:pStyle w:val="4"/>
            </w:pPr>
            <w:r>
              <w:t>1452.00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5061.62</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5061.62</w:t>
            </w:r>
          </w:p>
        </w:tc>
        <w:tc>
          <w:tcPr>
            <w:tcW w:w="1474" w:type="dxa"/>
            <w:vAlign w:val="center"/>
          </w:tcPr>
          <w:p w:rsidR="00233B9A" w:rsidRDefault="000C69FE">
            <w:pPr>
              <w:pStyle w:val="7"/>
            </w:pPr>
            <w:r>
              <w:t>3609.62</w:t>
            </w:r>
          </w:p>
        </w:tc>
        <w:tc>
          <w:tcPr>
            <w:tcW w:w="1474" w:type="dxa"/>
            <w:vAlign w:val="center"/>
          </w:tcPr>
          <w:p w:rsidR="00233B9A" w:rsidRDefault="000C69FE">
            <w:pPr>
              <w:pStyle w:val="7"/>
            </w:pPr>
            <w:r>
              <w:t>1452.00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5061.62</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5061.62</w:t>
            </w:r>
          </w:p>
        </w:tc>
        <w:tc>
          <w:tcPr>
            <w:tcW w:w="1474" w:type="dxa"/>
            <w:vAlign w:val="center"/>
          </w:tcPr>
          <w:p w:rsidR="00233B9A" w:rsidRDefault="000C69FE">
            <w:pPr>
              <w:pStyle w:val="7"/>
            </w:pPr>
            <w:r>
              <w:t>3609.62</w:t>
            </w:r>
          </w:p>
        </w:tc>
        <w:tc>
          <w:tcPr>
            <w:tcW w:w="1474" w:type="dxa"/>
            <w:vAlign w:val="center"/>
          </w:tcPr>
          <w:p w:rsidR="00233B9A" w:rsidRDefault="000C69FE">
            <w:pPr>
              <w:pStyle w:val="7"/>
            </w:pPr>
            <w:r>
              <w:t>1452.00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3609.62</w:t>
            </w:r>
          </w:p>
        </w:tc>
        <w:tc>
          <w:tcPr>
            <w:tcW w:w="2551" w:type="dxa"/>
            <w:vAlign w:val="center"/>
          </w:tcPr>
          <w:p w:rsidR="00233B9A" w:rsidRDefault="000C69FE">
            <w:pPr>
              <w:pStyle w:val="7"/>
            </w:pPr>
            <w:r>
              <w:t>3609.62</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3609.62</w:t>
            </w:r>
          </w:p>
        </w:tc>
        <w:tc>
          <w:tcPr>
            <w:tcW w:w="2551" w:type="dxa"/>
            <w:vAlign w:val="center"/>
          </w:tcPr>
          <w:p w:rsidR="00233B9A" w:rsidRDefault="000C69FE">
            <w:pPr>
              <w:pStyle w:val="4"/>
            </w:pPr>
            <w:r>
              <w:t>3609.62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3609.62</w:t>
            </w:r>
          </w:p>
        </w:tc>
        <w:tc>
          <w:tcPr>
            <w:tcW w:w="2551" w:type="dxa"/>
            <w:vAlign w:val="center"/>
          </w:tcPr>
          <w:p w:rsidR="00233B9A" w:rsidRDefault="000C69FE">
            <w:pPr>
              <w:pStyle w:val="4"/>
            </w:pPr>
            <w:r>
              <w:t>3609.62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3609.62</w:t>
            </w:r>
          </w:p>
        </w:tc>
        <w:tc>
          <w:tcPr>
            <w:tcW w:w="2551" w:type="dxa"/>
            <w:vAlign w:val="center"/>
          </w:tcPr>
          <w:p w:rsidR="00233B9A" w:rsidRDefault="000C69FE">
            <w:pPr>
              <w:pStyle w:val="4"/>
            </w:pPr>
            <w:r>
              <w:t>3609.62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3609.62</w:t>
            </w:r>
          </w:p>
        </w:tc>
        <w:tc>
          <w:tcPr>
            <w:tcW w:w="2551" w:type="dxa"/>
            <w:vAlign w:val="center"/>
          </w:tcPr>
          <w:p w:rsidR="00233B9A" w:rsidRDefault="000C69FE">
            <w:pPr>
              <w:pStyle w:val="7"/>
            </w:pPr>
            <w:r>
              <w:t>3419.06</w:t>
            </w:r>
          </w:p>
        </w:tc>
        <w:tc>
          <w:tcPr>
            <w:tcW w:w="2551" w:type="dxa"/>
            <w:vAlign w:val="center"/>
          </w:tcPr>
          <w:p w:rsidR="00233B9A" w:rsidRDefault="000C69FE">
            <w:pPr>
              <w:pStyle w:val="7"/>
            </w:pPr>
            <w:r>
              <w:t>190.56</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3277.42</w:t>
            </w:r>
          </w:p>
        </w:tc>
        <w:tc>
          <w:tcPr>
            <w:tcW w:w="2551" w:type="dxa"/>
            <w:vAlign w:val="center"/>
          </w:tcPr>
          <w:p w:rsidR="00233B9A" w:rsidRDefault="000C69FE">
            <w:pPr>
              <w:pStyle w:val="4"/>
            </w:pPr>
            <w:r>
              <w:t>3277.42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806.42</w:t>
            </w:r>
          </w:p>
        </w:tc>
        <w:tc>
          <w:tcPr>
            <w:tcW w:w="2551" w:type="dxa"/>
            <w:vAlign w:val="center"/>
          </w:tcPr>
          <w:p w:rsidR="00233B9A" w:rsidRDefault="000C69FE">
            <w:pPr>
              <w:pStyle w:val="4"/>
            </w:pPr>
            <w:r>
              <w:t>806.42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731.22</w:t>
            </w:r>
          </w:p>
        </w:tc>
        <w:tc>
          <w:tcPr>
            <w:tcW w:w="2551" w:type="dxa"/>
            <w:vAlign w:val="center"/>
          </w:tcPr>
          <w:p w:rsidR="00233B9A" w:rsidRDefault="000C69FE">
            <w:pPr>
              <w:pStyle w:val="4"/>
            </w:pPr>
            <w:r>
              <w:t>731.22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329.78</w:t>
            </w:r>
          </w:p>
        </w:tc>
        <w:tc>
          <w:tcPr>
            <w:tcW w:w="2551" w:type="dxa"/>
            <w:vAlign w:val="center"/>
          </w:tcPr>
          <w:p w:rsidR="00233B9A" w:rsidRDefault="000C69FE">
            <w:pPr>
              <w:pStyle w:val="4"/>
            </w:pPr>
            <w:r>
              <w:t>329.78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492.90</w:t>
            </w:r>
          </w:p>
        </w:tc>
        <w:tc>
          <w:tcPr>
            <w:tcW w:w="2551" w:type="dxa"/>
            <w:vAlign w:val="center"/>
          </w:tcPr>
          <w:p w:rsidR="00233B9A" w:rsidRDefault="000C69FE">
            <w:pPr>
              <w:pStyle w:val="4"/>
            </w:pPr>
            <w:r>
              <w:t>492.90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263.93</w:t>
            </w:r>
          </w:p>
        </w:tc>
        <w:tc>
          <w:tcPr>
            <w:tcW w:w="2551" w:type="dxa"/>
            <w:vAlign w:val="center"/>
          </w:tcPr>
          <w:p w:rsidR="00233B9A" w:rsidRDefault="000C69FE">
            <w:pPr>
              <w:pStyle w:val="4"/>
            </w:pPr>
            <w:r>
              <w:t>263.93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131.96</w:t>
            </w:r>
          </w:p>
        </w:tc>
        <w:tc>
          <w:tcPr>
            <w:tcW w:w="2551" w:type="dxa"/>
            <w:vAlign w:val="center"/>
          </w:tcPr>
          <w:p w:rsidR="00233B9A" w:rsidRDefault="000C69FE">
            <w:pPr>
              <w:pStyle w:val="4"/>
            </w:pPr>
            <w:r>
              <w:t>131.96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93.71</w:t>
            </w:r>
          </w:p>
        </w:tc>
        <w:tc>
          <w:tcPr>
            <w:tcW w:w="2551" w:type="dxa"/>
            <w:vAlign w:val="center"/>
          </w:tcPr>
          <w:p w:rsidR="00233B9A" w:rsidRDefault="000C69FE">
            <w:pPr>
              <w:pStyle w:val="4"/>
            </w:pPr>
            <w:r>
              <w:t>93.71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150.18</w:t>
            </w:r>
          </w:p>
        </w:tc>
        <w:tc>
          <w:tcPr>
            <w:tcW w:w="2551" w:type="dxa"/>
            <w:vAlign w:val="center"/>
          </w:tcPr>
          <w:p w:rsidR="00233B9A" w:rsidRDefault="000C69FE">
            <w:pPr>
              <w:pStyle w:val="4"/>
            </w:pPr>
            <w:r>
              <w:t>150.18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184.92</w:t>
            </w:r>
          </w:p>
        </w:tc>
        <w:tc>
          <w:tcPr>
            <w:tcW w:w="2551" w:type="dxa"/>
            <w:vAlign w:val="center"/>
          </w:tcPr>
          <w:p w:rsidR="00233B9A" w:rsidRDefault="000C69FE">
            <w:pPr>
              <w:pStyle w:val="4"/>
            </w:pPr>
            <w:r>
              <w:t>184.92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92.40</w:t>
            </w:r>
          </w:p>
        </w:tc>
        <w:tc>
          <w:tcPr>
            <w:tcW w:w="2551" w:type="dxa"/>
            <w:vAlign w:val="center"/>
          </w:tcPr>
          <w:p w:rsidR="00233B9A" w:rsidRDefault="000C69FE">
            <w:pPr>
              <w:pStyle w:val="4"/>
            </w:pPr>
            <w:r>
              <w:t>92.40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179.06</w:t>
            </w:r>
          </w:p>
        </w:tc>
        <w:tc>
          <w:tcPr>
            <w:tcW w:w="2551" w:type="dxa"/>
            <w:vAlign w:val="center"/>
          </w:tcPr>
          <w:p w:rsidR="00233B9A" w:rsidRDefault="00233B9A">
            <w:pPr>
              <w:pStyle w:val="4"/>
            </w:pPr>
          </w:p>
        </w:tc>
        <w:tc>
          <w:tcPr>
            <w:tcW w:w="2551" w:type="dxa"/>
            <w:vAlign w:val="center"/>
          </w:tcPr>
          <w:p w:rsidR="00233B9A" w:rsidRDefault="000C69FE">
            <w:pPr>
              <w:pStyle w:val="4"/>
            </w:pPr>
            <w:r>
              <w:t>179.06</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6.00</w:t>
            </w:r>
          </w:p>
        </w:tc>
        <w:tc>
          <w:tcPr>
            <w:tcW w:w="2551" w:type="dxa"/>
            <w:vAlign w:val="center"/>
          </w:tcPr>
          <w:p w:rsidR="00233B9A" w:rsidRDefault="00233B9A">
            <w:pPr>
              <w:pStyle w:val="4"/>
            </w:pPr>
          </w:p>
        </w:tc>
        <w:tc>
          <w:tcPr>
            <w:tcW w:w="2551" w:type="dxa"/>
            <w:vAlign w:val="center"/>
          </w:tcPr>
          <w:p w:rsidR="00233B9A" w:rsidRDefault="000C69FE">
            <w:pPr>
              <w:pStyle w:val="4"/>
            </w:pPr>
            <w:r>
              <w:t>6.00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21.61</w:t>
            </w:r>
          </w:p>
        </w:tc>
        <w:tc>
          <w:tcPr>
            <w:tcW w:w="2551" w:type="dxa"/>
            <w:vAlign w:val="center"/>
          </w:tcPr>
          <w:p w:rsidR="00233B9A" w:rsidRDefault="00233B9A">
            <w:pPr>
              <w:pStyle w:val="4"/>
            </w:pPr>
          </w:p>
        </w:tc>
        <w:tc>
          <w:tcPr>
            <w:tcW w:w="2551" w:type="dxa"/>
            <w:vAlign w:val="center"/>
          </w:tcPr>
          <w:p w:rsidR="00233B9A" w:rsidRDefault="000C69FE">
            <w:pPr>
              <w:pStyle w:val="4"/>
            </w:pPr>
            <w:r>
              <w:t>21.61</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31.50</w:t>
            </w:r>
          </w:p>
        </w:tc>
        <w:tc>
          <w:tcPr>
            <w:tcW w:w="2551" w:type="dxa"/>
            <w:vAlign w:val="center"/>
          </w:tcPr>
          <w:p w:rsidR="00233B9A" w:rsidRDefault="00233B9A">
            <w:pPr>
              <w:pStyle w:val="4"/>
            </w:pPr>
          </w:p>
        </w:tc>
        <w:tc>
          <w:tcPr>
            <w:tcW w:w="2551" w:type="dxa"/>
            <w:vAlign w:val="center"/>
          </w:tcPr>
          <w:p w:rsidR="00233B9A" w:rsidRDefault="000C69FE">
            <w:pPr>
              <w:pStyle w:val="4"/>
            </w:pPr>
            <w:r>
              <w:t>31.50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0.17</w:t>
            </w:r>
          </w:p>
        </w:tc>
        <w:tc>
          <w:tcPr>
            <w:tcW w:w="2551" w:type="dxa"/>
            <w:vAlign w:val="center"/>
          </w:tcPr>
          <w:p w:rsidR="00233B9A" w:rsidRDefault="00233B9A">
            <w:pPr>
              <w:pStyle w:val="4"/>
            </w:pPr>
          </w:p>
        </w:tc>
        <w:tc>
          <w:tcPr>
            <w:tcW w:w="2551" w:type="dxa"/>
            <w:vAlign w:val="center"/>
          </w:tcPr>
          <w:p w:rsidR="00233B9A" w:rsidRDefault="000C69FE">
            <w:pPr>
              <w:pStyle w:val="4"/>
            </w:pPr>
            <w:r>
              <w:t>0.17</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46.67</w:t>
            </w:r>
          </w:p>
        </w:tc>
        <w:tc>
          <w:tcPr>
            <w:tcW w:w="2551" w:type="dxa"/>
            <w:vAlign w:val="center"/>
          </w:tcPr>
          <w:p w:rsidR="00233B9A" w:rsidRDefault="00233B9A">
            <w:pPr>
              <w:pStyle w:val="4"/>
            </w:pPr>
          </w:p>
        </w:tc>
        <w:tc>
          <w:tcPr>
            <w:tcW w:w="2551" w:type="dxa"/>
            <w:vAlign w:val="center"/>
          </w:tcPr>
          <w:p w:rsidR="00233B9A" w:rsidRDefault="000C69FE">
            <w:pPr>
              <w:pStyle w:val="4"/>
            </w:pPr>
            <w:r>
              <w:t>46.67</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24.16</w:t>
            </w:r>
          </w:p>
        </w:tc>
        <w:tc>
          <w:tcPr>
            <w:tcW w:w="2551" w:type="dxa"/>
            <w:vAlign w:val="center"/>
          </w:tcPr>
          <w:p w:rsidR="00233B9A" w:rsidRDefault="00233B9A">
            <w:pPr>
              <w:pStyle w:val="4"/>
            </w:pPr>
          </w:p>
        </w:tc>
        <w:tc>
          <w:tcPr>
            <w:tcW w:w="2551" w:type="dxa"/>
            <w:vAlign w:val="center"/>
          </w:tcPr>
          <w:p w:rsidR="00233B9A" w:rsidRDefault="000C69FE">
            <w:pPr>
              <w:pStyle w:val="4"/>
            </w:pPr>
            <w:r>
              <w:t>24.16</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29.20</w:t>
            </w:r>
          </w:p>
        </w:tc>
        <w:tc>
          <w:tcPr>
            <w:tcW w:w="2551" w:type="dxa"/>
            <w:vAlign w:val="center"/>
          </w:tcPr>
          <w:p w:rsidR="00233B9A" w:rsidRDefault="00233B9A">
            <w:pPr>
              <w:pStyle w:val="4"/>
            </w:pPr>
          </w:p>
        </w:tc>
        <w:tc>
          <w:tcPr>
            <w:tcW w:w="2551" w:type="dxa"/>
            <w:vAlign w:val="center"/>
          </w:tcPr>
          <w:p w:rsidR="00233B9A" w:rsidRDefault="000C69FE">
            <w:pPr>
              <w:pStyle w:val="4"/>
            </w:pPr>
            <w:r>
              <w:t>29.20</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3.87</w:t>
            </w:r>
          </w:p>
        </w:tc>
        <w:tc>
          <w:tcPr>
            <w:tcW w:w="2551" w:type="dxa"/>
            <w:vAlign w:val="center"/>
          </w:tcPr>
          <w:p w:rsidR="00233B9A" w:rsidRDefault="00233B9A">
            <w:pPr>
              <w:pStyle w:val="4"/>
            </w:pPr>
          </w:p>
        </w:tc>
        <w:tc>
          <w:tcPr>
            <w:tcW w:w="2551" w:type="dxa"/>
            <w:vAlign w:val="center"/>
          </w:tcPr>
          <w:p w:rsidR="00233B9A" w:rsidRDefault="000C69FE">
            <w:pPr>
              <w:pStyle w:val="4"/>
            </w:pPr>
            <w:r>
              <w:t>3.87</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6.88</w:t>
            </w:r>
          </w:p>
        </w:tc>
        <w:tc>
          <w:tcPr>
            <w:tcW w:w="2551" w:type="dxa"/>
            <w:vAlign w:val="center"/>
          </w:tcPr>
          <w:p w:rsidR="00233B9A" w:rsidRDefault="00233B9A">
            <w:pPr>
              <w:pStyle w:val="4"/>
            </w:pPr>
          </w:p>
        </w:tc>
        <w:tc>
          <w:tcPr>
            <w:tcW w:w="2551" w:type="dxa"/>
            <w:vAlign w:val="center"/>
          </w:tcPr>
          <w:p w:rsidR="00233B9A" w:rsidRDefault="000C69FE">
            <w:pPr>
              <w:pStyle w:val="4"/>
            </w:pPr>
            <w:r>
              <w:t>6.88</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141.64</w:t>
            </w:r>
          </w:p>
        </w:tc>
        <w:tc>
          <w:tcPr>
            <w:tcW w:w="2551" w:type="dxa"/>
            <w:vAlign w:val="center"/>
          </w:tcPr>
          <w:p w:rsidR="00233B9A" w:rsidRDefault="000C69FE">
            <w:pPr>
              <w:pStyle w:val="4"/>
            </w:pPr>
            <w:r>
              <w:t>141.64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140.76</w:t>
            </w:r>
          </w:p>
        </w:tc>
        <w:tc>
          <w:tcPr>
            <w:tcW w:w="2551" w:type="dxa"/>
            <w:vAlign w:val="center"/>
          </w:tcPr>
          <w:p w:rsidR="00233B9A" w:rsidRDefault="000C69FE">
            <w:pPr>
              <w:pStyle w:val="4"/>
            </w:pPr>
            <w:r>
              <w:t>140.76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0.46</w:t>
            </w:r>
          </w:p>
        </w:tc>
        <w:tc>
          <w:tcPr>
            <w:tcW w:w="2551" w:type="dxa"/>
            <w:vAlign w:val="center"/>
          </w:tcPr>
          <w:p w:rsidR="00233B9A" w:rsidRDefault="000C69FE">
            <w:pPr>
              <w:pStyle w:val="4"/>
            </w:pPr>
            <w:r>
              <w:t>0.46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0.42</w:t>
            </w:r>
          </w:p>
        </w:tc>
        <w:tc>
          <w:tcPr>
            <w:tcW w:w="2551" w:type="dxa"/>
            <w:vAlign w:val="center"/>
          </w:tcPr>
          <w:p w:rsidR="00233B9A" w:rsidRDefault="000C69FE">
            <w:pPr>
              <w:pStyle w:val="4"/>
            </w:pPr>
            <w:r>
              <w:t>0.42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11.50</w:t>
            </w:r>
          </w:p>
        </w:tc>
        <w:tc>
          <w:tcPr>
            <w:tcW w:w="2551" w:type="dxa"/>
            <w:vAlign w:val="center"/>
          </w:tcPr>
          <w:p w:rsidR="00233B9A" w:rsidRDefault="00233B9A">
            <w:pPr>
              <w:pStyle w:val="4"/>
            </w:pPr>
          </w:p>
        </w:tc>
        <w:tc>
          <w:tcPr>
            <w:tcW w:w="2551" w:type="dxa"/>
            <w:vAlign w:val="center"/>
          </w:tcPr>
          <w:p w:rsidR="00233B9A" w:rsidRDefault="000C69FE">
            <w:pPr>
              <w:pStyle w:val="4"/>
            </w:pPr>
            <w:r>
              <w:t>11.50</w:t>
            </w: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11.50</w:t>
            </w:r>
          </w:p>
        </w:tc>
        <w:tc>
          <w:tcPr>
            <w:tcW w:w="2551" w:type="dxa"/>
            <w:vAlign w:val="center"/>
          </w:tcPr>
          <w:p w:rsidR="00233B9A" w:rsidRDefault="00233B9A">
            <w:pPr>
              <w:pStyle w:val="4"/>
            </w:pPr>
          </w:p>
        </w:tc>
        <w:tc>
          <w:tcPr>
            <w:tcW w:w="2551" w:type="dxa"/>
            <w:vAlign w:val="center"/>
          </w:tcPr>
          <w:p w:rsidR="00233B9A" w:rsidRDefault="000C69FE">
            <w:pPr>
              <w:pStyle w:val="4"/>
            </w:pPr>
            <w:r>
              <w:t>11.50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1452.00</w:t>
            </w:r>
          </w:p>
        </w:tc>
        <w:tc>
          <w:tcPr>
            <w:tcW w:w="2551" w:type="dxa"/>
            <w:vAlign w:val="center"/>
          </w:tcPr>
          <w:p w:rsidR="00233B9A" w:rsidRDefault="00233B9A">
            <w:pPr>
              <w:pStyle w:val="7"/>
            </w:pPr>
          </w:p>
        </w:tc>
        <w:tc>
          <w:tcPr>
            <w:tcW w:w="2551" w:type="dxa"/>
            <w:vAlign w:val="center"/>
          </w:tcPr>
          <w:p w:rsidR="00233B9A" w:rsidRDefault="000C69FE">
            <w:pPr>
              <w:pStyle w:val="7"/>
            </w:pPr>
            <w:r>
              <w:t>1452.00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1452.00</w:t>
            </w:r>
          </w:p>
        </w:tc>
        <w:tc>
          <w:tcPr>
            <w:tcW w:w="2551" w:type="dxa"/>
            <w:vAlign w:val="center"/>
          </w:tcPr>
          <w:p w:rsidR="00233B9A" w:rsidRDefault="00233B9A">
            <w:pPr>
              <w:pStyle w:val="4"/>
            </w:pPr>
          </w:p>
        </w:tc>
        <w:tc>
          <w:tcPr>
            <w:tcW w:w="2551" w:type="dxa"/>
            <w:vAlign w:val="center"/>
          </w:tcPr>
          <w:p w:rsidR="00233B9A" w:rsidRDefault="000C69FE">
            <w:pPr>
              <w:pStyle w:val="4"/>
            </w:pPr>
            <w:r>
              <w:t>1452.00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1452.00</w:t>
            </w:r>
          </w:p>
        </w:tc>
        <w:tc>
          <w:tcPr>
            <w:tcW w:w="2551" w:type="dxa"/>
            <w:vAlign w:val="center"/>
          </w:tcPr>
          <w:p w:rsidR="00233B9A" w:rsidRDefault="00233B9A">
            <w:pPr>
              <w:pStyle w:val="4"/>
            </w:pPr>
          </w:p>
        </w:tc>
        <w:tc>
          <w:tcPr>
            <w:tcW w:w="2551" w:type="dxa"/>
            <w:vAlign w:val="center"/>
          </w:tcPr>
          <w:p w:rsidR="00233B9A" w:rsidRDefault="000C69FE">
            <w:pPr>
              <w:pStyle w:val="4"/>
            </w:pPr>
            <w:r>
              <w:t>1452.00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1452.00</w:t>
            </w:r>
          </w:p>
        </w:tc>
        <w:tc>
          <w:tcPr>
            <w:tcW w:w="2551" w:type="dxa"/>
            <w:vAlign w:val="center"/>
          </w:tcPr>
          <w:p w:rsidR="00233B9A" w:rsidRDefault="00233B9A">
            <w:pPr>
              <w:pStyle w:val="4"/>
            </w:pPr>
          </w:p>
        </w:tc>
        <w:tc>
          <w:tcPr>
            <w:tcW w:w="2551" w:type="dxa"/>
            <w:vAlign w:val="center"/>
          </w:tcPr>
          <w:p w:rsidR="00233B9A" w:rsidRDefault="000C69FE">
            <w:pPr>
              <w:pStyle w:val="4"/>
            </w:pPr>
            <w:r>
              <w:t>1452.00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3.87</w:t>
            </w:r>
          </w:p>
        </w:tc>
        <w:tc>
          <w:tcPr>
            <w:tcW w:w="2381" w:type="dxa"/>
            <w:vAlign w:val="center"/>
          </w:tcPr>
          <w:p w:rsidR="00233B9A" w:rsidRDefault="000C69FE">
            <w:pPr>
              <w:pStyle w:val="7"/>
            </w:pPr>
            <w:r>
              <w:t>3.87</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3.87</w:t>
            </w:r>
          </w:p>
        </w:tc>
        <w:tc>
          <w:tcPr>
            <w:tcW w:w="2381" w:type="dxa"/>
            <w:vAlign w:val="center"/>
          </w:tcPr>
          <w:p w:rsidR="00233B9A" w:rsidRDefault="000C69FE">
            <w:pPr>
              <w:pStyle w:val="4"/>
            </w:pPr>
            <w:r>
              <w:t>3.87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3.87</w:t>
            </w:r>
          </w:p>
        </w:tc>
        <w:tc>
          <w:tcPr>
            <w:tcW w:w="2381" w:type="dxa"/>
            <w:vAlign w:val="center"/>
          </w:tcPr>
          <w:p w:rsidR="00233B9A" w:rsidRDefault="000C69FE">
            <w:pPr>
              <w:pStyle w:val="4"/>
            </w:pPr>
            <w:r>
              <w:t>3.87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河北省体育局大球运动中心2022年单位预算信息公开情况说明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按照《预算法》、《地方预决算公开操作规程》和《关于进一步推进预算公开工作的实施意见》规定，现将河北省体育局大球运动中心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（一）承担主办和委托举办国际性、全国和全省篮球、排球、足球比赛的工作。</w:t>
      </w:r>
    </w:p>
    <w:p w:rsidR="00233B9A" w:rsidRDefault="000C69FE">
      <w:pPr>
        <w:pStyle w:val="-6"/>
      </w:pPr>
      <w:r>
        <w:t>（二）承担全省篮球、排球、足球项目优秀运动队队伍建设以及后备人才培养等工作。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（四）承担全省篮球、排球、足球教练员、运动员、裁判员的业务培训及技术等级申报和全省篮球、排球、足球运动员的注册、转会、运动成绩申报等工作。</w:t>
      </w:r>
    </w:p>
    <w:p w:rsidR="00233B9A" w:rsidRDefault="000C69FE">
      <w:pPr>
        <w:pStyle w:val="-6"/>
      </w:pPr>
      <w:r>
        <w:t>（五）承担为篮球、排球、足球运动发展筹措资金的服务保障工作。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河北省体育局大球运动中心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AE53F7">
      <w:pPr>
        <w:pStyle w:val="-7"/>
      </w:pPr>
      <w:r>
        <w:lastRenderedPageBreak/>
        <w:t>反映本单位当年全部收入。</w:t>
      </w:r>
      <w:r w:rsidR="000C69FE">
        <w:t>2022</w:t>
      </w:r>
      <w:r w:rsidR="000C69FE">
        <w:t>年预算收入</w:t>
      </w:r>
      <w:r w:rsidR="000C69FE">
        <w:t>5061.62</w:t>
      </w:r>
      <w:r w:rsidR="000C69FE">
        <w:t>万元，其中：一般公共预算收入</w:t>
      </w:r>
      <w:r w:rsidR="000C69FE">
        <w:t>3609.62</w:t>
      </w:r>
      <w:r w:rsidR="000C69FE">
        <w:t>万元，基金预算收入</w:t>
      </w:r>
      <w:r w:rsidR="000C69FE">
        <w:t>1452</w:t>
      </w:r>
      <w:r w:rsidR="000C69FE">
        <w:t>万元，财政专户核拨收入</w:t>
      </w:r>
      <w:r w:rsidR="000C69FE">
        <w:t>0</w:t>
      </w:r>
      <w:r w:rsidR="000C69FE">
        <w:t>万元，其他来源收入（单位资金）</w:t>
      </w:r>
      <w:r w:rsidR="000C69FE">
        <w:t>0</w:t>
      </w:r>
      <w:r w:rsidR="000C69FE">
        <w:t>万元，上年结转</w:t>
      </w:r>
      <w:r w:rsidR="000C69FE">
        <w:t>0</w:t>
      </w:r>
      <w:r w:rsidR="000C69FE">
        <w:t>万元。</w:t>
      </w:r>
    </w:p>
    <w:p w:rsidR="00233B9A" w:rsidRDefault="000C69FE">
      <w:pPr>
        <w:pStyle w:val="-7"/>
      </w:pPr>
      <w:r>
        <w:t>2</w:t>
      </w:r>
      <w:r>
        <w:t>、支出说明</w:t>
      </w:r>
    </w:p>
    <w:p w:rsidR="00233B9A" w:rsidRDefault="00527D5C">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大球</w:t>
      </w:r>
      <w:r>
        <w:t>运动中心年度单位预算中支出预算的总体情况</w:t>
      </w:r>
      <w:r>
        <w:rPr>
          <w:rFonts w:asciiTheme="minorEastAsia" w:eastAsiaTheme="minorEastAsia" w:hAnsiTheme="minorEastAsia" w:hint="eastAsia"/>
          <w:lang w:eastAsia="zh-CN"/>
        </w:rPr>
        <w:t>。</w:t>
      </w:r>
      <w:r w:rsidR="000C69FE">
        <w:t>2022</w:t>
      </w:r>
      <w:r w:rsidR="000C69FE">
        <w:t>年支出预算</w:t>
      </w:r>
      <w:r w:rsidR="000C69FE">
        <w:t>5061.62</w:t>
      </w:r>
      <w:r w:rsidR="000C69FE">
        <w:t>万元，其中基本支出</w:t>
      </w:r>
      <w:r w:rsidR="000C69FE">
        <w:t>3609.62</w:t>
      </w:r>
      <w:r w:rsidR="000C69FE">
        <w:t>万元，包括人员经费</w:t>
      </w:r>
      <w:r w:rsidR="000C69FE">
        <w:t>3419.06</w:t>
      </w:r>
      <w:r w:rsidR="000C69FE">
        <w:t>万元和日常公用经费</w:t>
      </w:r>
      <w:r w:rsidR="000C69FE">
        <w:t>190.56</w:t>
      </w:r>
      <w:r w:rsidR="000C69FE">
        <w:t>万元；项目支出</w:t>
      </w:r>
      <w:r w:rsidR="000C69FE">
        <w:t>1452</w:t>
      </w:r>
      <w:r w:rsidR="000C69FE">
        <w:t>万元。</w:t>
      </w:r>
    </w:p>
    <w:p w:rsidR="00233B9A" w:rsidRDefault="000C69FE">
      <w:pPr>
        <w:pStyle w:val="-7"/>
      </w:pPr>
      <w:r>
        <w:t>3</w:t>
      </w:r>
      <w:r>
        <w:t>、比上年增减情况</w:t>
      </w:r>
    </w:p>
    <w:p w:rsidR="00233B9A" w:rsidRDefault="000C69FE">
      <w:pPr>
        <w:pStyle w:val="-7"/>
      </w:pPr>
      <w:r>
        <w:t>2022</w:t>
      </w:r>
      <w:r>
        <w:t>年预算收支安排</w:t>
      </w:r>
      <w:r>
        <w:t>5061.62</w:t>
      </w:r>
      <w:r>
        <w:t>万元，较</w:t>
      </w:r>
      <w:r>
        <w:t>2021</w:t>
      </w:r>
      <w:r>
        <w:t>年预算增加</w:t>
      </w:r>
      <w:r>
        <w:t>392.16</w:t>
      </w:r>
      <w:r>
        <w:t>万元，其中：基本支出增加</w:t>
      </w:r>
      <w:r>
        <w:t>518.03</w:t>
      </w:r>
      <w:r>
        <w:t>万元，主要为增加人员经费支出；项目支出减少</w:t>
      </w:r>
      <w:r>
        <w:t>125.87</w:t>
      </w:r>
      <w:r>
        <w:t>万元，主要为没有上年结转经费。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190.56</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3.87</w:t>
      </w:r>
      <w:r>
        <w:t>万元，其中因公出国（境）费</w:t>
      </w:r>
      <w:r>
        <w:t>0</w:t>
      </w:r>
      <w:r>
        <w:t>万元；公务用车购置及运维费</w:t>
      </w:r>
      <w:r>
        <w:t>3.87</w:t>
      </w:r>
      <w:r>
        <w:t>万元（其中：公务用车购置费为</w:t>
      </w:r>
      <w:r>
        <w:t>0</w:t>
      </w:r>
      <w:r>
        <w:t>万元，公务用车运维费</w:t>
      </w:r>
      <w:r>
        <w:t>3.87</w:t>
      </w:r>
      <w:r>
        <w:t>万元</w:t>
      </w:r>
      <w:r>
        <w:t>)</w:t>
      </w:r>
      <w:r>
        <w:t>；公务接待费</w:t>
      </w:r>
      <w:r>
        <w:t>0</w:t>
      </w:r>
      <w:r>
        <w:t>万元。与</w:t>
      </w:r>
      <w:r>
        <w:t>2021</w:t>
      </w:r>
      <w:r>
        <w:t>年相比持平，无增减变化。</w:t>
      </w:r>
    </w:p>
    <w:p w:rsidR="00233B9A" w:rsidRDefault="00233B9A">
      <w:pPr>
        <w:pStyle w:val="-9"/>
      </w:pP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1.年度资金执行率达到95%</w:t>
            </w:r>
          </w:p>
          <w:p w:rsidR="00233B9A" w:rsidRDefault="000C69FE">
            <w:pPr>
              <w:pStyle w:val="24a5815bc-afc2-4ba5-9c49-c138840dba85"/>
            </w:pPr>
            <w:r>
              <w:t>2.举办省级青少年比赛15次以上</w:t>
            </w:r>
          </w:p>
          <w:p w:rsidR="00233B9A" w:rsidRDefault="000C69FE">
            <w:pPr>
              <w:pStyle w:val="24a5815bc-afc2-4ba5-9c49-c138840dba85"/>
            </w:pPr>
            <w:r>
              <w:t>3.承办全国高水平赛事2次以上</w:t>
            </w:r>
          </w:p>
          <w:p w:rsidR="00233B9A" w:rsidRDefault="000C69FE">
            <w:pPr>
              <w:pStyle w:val="24a5815bc-afc2-4ba5-9c49-c138840dba85"/>
            </w:pPr>
            <w:r>
              <w:t>4.各队伍力争全国比赛取得一个前8名</w:t>
            </w:r>
          </w:p>
          <w:p w:rsidR="00233B9A" w:rsidRDefault="000C69FE">
            <w:pPr>
              <w:pStyle w:val="24a5815bc-afc2-4ba5-9c49-c138840dba85"/>
            </w:pPr>
            <w:r>
              <w:t>5.向各级国家队输送高水平运动员2人及以上</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按期完成率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向各级国家队输送高水平运动员人次</w:t>
            </w:r>
          </w:p>
        </w:tc>
        <w:tc>
          <w:tcPr>
            <w:tcW w:w="2835" w:type="dxa"/>
            <w:vAlign w:val="center"/>
          </w:tcPr>
          <w:p w:rsidR="00233B9A" w:rsidRDefault="000C69FE">
            <w:pPr>
              <w:pStyle w:val="24a5815bc-afc2-4ba5-9c49-c138840dba85"/>
            </w:pPr>
            <w:r>
              <w:t>向各级国家队输送高水平运动员2人以上</w:t>
            </w:r>
          </w:p>
        </w:tc>
        <w:tc>
          <w:tcPr>
            <w:tcW w:w="2551" w:type="dxa"/>
            <w:vAlign w:val="center"/>
          </w:tcPr>
          <w:p w:rsidR="00233B9A" w:rsidRDefault="000C69FE">
            <w:pPr>
              <w:pStyle w:val="24a5815bc-afc2-4ba5-9c49-c138840dba85"/>
            </w:pPr>
            <w:r>
              <w:t>≥2人</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举办年度青少年比赛次数</w:t>
            </w:r>
          </w:p>
        </w:tc>
        <w:tc>
          <w:tcPr>
            <w:tcW w:w="2835" w:type="dxa"/>
            <w:vAlign w:val="center"/>
          </w:tcPr>
          <w:p w:rsidR="00233B9A" w:rsidRDefault="000C69FE">
            <w:pPr>
              <w:pStyle w:val="24a5815bc-afc2-4ba5-9c49-c138840dba85"/>
            </w:pPr>
            <w:r>
              <w:t>举办年度青少年比赛次数</w:t>
            </w:r>
          </w:p>
        </w:tc>
        <w:tc>
          <w:tcPr>
            <w:tcW w:w="2551" w:type="dxa"/>
            <w:vAlign w:val="center"/>
          </w:tcPr>
          <w:p w:rsidR="00233B9A" w:rsidRDefault="000C69FE">
            <w:pPr>
              <w:pStyle w:val="24a5815bc-afc2-4ba5-9c49-c138840dba85"/>
            </w:pPr>
            <w:r>
              <w:t>≥15次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社会影响度</w:t>
            </w:r>
          </w:p>
        </w:tc>
        <w:tc>
          <w:tcPr>
            <w:tcW w:w="2835" w:type="dxa"/>
            <w:vAlign w:val="center"/>
          </w:tcPr>
          <w:p w:rsidR="00233B9A" w:rsidRDefault="000C69FE">
            <w:pPr>
              <w:pStyle w:val="24a5815bc-afc2-4ba5-9c49-c138840dba85"/>
            </w:pPr>
            <w:r>
              <w:t>社会影响度</w:t>
            </w:r>
          </w:p>
        </w:tc>
        <w:tc>
          <w:tcPr>
            <w:tcW w:w="2551" w:type="dxa"/>
            <w:vAlign w:val="center"/>
          </w:tcPr>
          <w:p w:rsidR="00233B9A" w:rsidRDefault="000C69FE">
            <w:pPr>
              <w:pStyle w:val="24a5815bc-afc2-4ba5-9c49-c138840dba85"/>
            </w:pPr>
            <w:r>
              <w:t>良</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使用人员满意度（%）</w:t>
            </w:r>
          </w:p>
        </w:tc>
        <w:tc>
          <w:tcPr>
            <w:tcW w:w="2835" w:type="dxa"/>
            <w:vAlign w:val="center"/>
          </w:tcPr>
          <w:p w:rsidR="00233B9A" w:rsidRDefault="000C69FE">
            <w:pPr>
              <w:pStyle w:val="24a5815bc-afc2-4ba5-9c49-c138840dba85"/>
            </w:pPr>
            <w:r>
              <w:t>使用人员满意度（%）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年，河北省体育局大球运动中心安排政府采购预算</w:t>
      </w:r>
      <w:r>
        <w:rPr>
          <w:rFonts w:eastAsia="方正仿宋_GBK"/>
          <w:color w:val="000000"/>
          <w:sz w:val="28"/>
        </w:rPr>
        <w:t>45.77</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45.77</w:t>
            </w:r>
          </w:p>
        </w:tc>
        <w:tc>
          <w:tcPr>
            <w:tcW w:w="964" w:type="dxa"/>
            <w:vAlign w:val="center"/>
          </w:tcPr>
          <w:p w:rsidR="00233B9A" w:rsidRDefault="000C69FE">
            <w:pPr>
              <w:pStyle w:val="7"/>
            </w:pPr>
            <w:r>
              <w:t>16.77</w:t>
            </w:r>
          </w:p>
        </w:tc>
        <w:tc>
          <w:tcPr>
            <w:tcW w:w="964" w:type="dxa"/>
            <w:vAlign w:val="center"/>
          </w:tcPr>
          <w:p w:rsidR="00233B9A" w:rsidRDefault="000C69FE">
            <w:pPr>
              <w:pStyle w:val="7"/>
            </w:pPr>
            <w:r>
              <w:t>29.00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42.10</w:t>
            </w:r>
          </w:p>
        </w:tc>
      </w:tr>
      <w:tr w:rsidR="00233B9A">
        <w:trPr>
          <w:cantSplit/>
          <w:jc w:val="center"/>
        </w:trPr>
        <w:tc>
          <w:tcPr>
            <w:tcW w:w="1701" w:type="dxa"/>
            <w:vAlign w:val="center"/>
          </w:tcPr>
          <w:p w:rsidR="00233B9A" w:rsidRDefault="000C69FE">
            <w:pPr>
              <w:pStyle w:val="6"/>
            </w:pPr>
            <w:r>
              <w:t>河北省体育局大球运动中心小计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45.77</w:t>
            </w:r>
          </w:p>
        </w:tc>
        <w:tc>
          <w:tcPr>
            <w:tcW w:w="964" w:type="dxa"/>
            <w:vAlign w:val="center"/>
          </w:tcPr>
          <w:p w:rsidR="00233B9A" w:rsidRDefault="000C69FE">
            <w:pPr>
              <w:pStyle w:val="7"/>
            </w:pPr>
            <w:r>
              <w:t>16.77</w:t>
            </w:r>
          </w:p>
        </w:tc>
        <w:tc>
          <w:tcPr>
            <w:tcW w:w="964" w:type="dxa"/>
            <w:vAlign w:val="center"/>
          </w:tcPr>
          <w:p w:rsidR="00233B9A" w:rsidRDefault="000C69FE">
            <w:pPr>
              <w:pStyle w:val="7"/>
            </w:pPr>
            <w:r>
              <w:t>29.00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42.10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LED显示屏</w:t>
            </w:r>
          </w:p>
        </w:tc>
        <w:tc>
          <w:tcPr>
            <w:tcW w:w="1134" w:type="dxa"/>
            <w:vAlign w:val="center"/>
          </w:tcPr>
          <w:p w:rsidR="00233B9A" w:rsidRDefault="000C69FE">
            <w:pPr>
              <w:pStyle w:val="2"/>
            </w:pPr>
            <w:r>
              <w:t>A020207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8.50</w:t>
            </w:r>
          </w:p>
        </w:tc>
        <w:tc>
          <w:tcPr>
            <w:tcW w:w="964" w:type="dxa"/>
            <w:vAlign w:val="center"/>
          </w:tcPr>
          <w:p w:rsidR="00233B9A" w:rsidRDefault="000C69FE">
            <w:pPr>
              <w:pStyle w:val="4"/>
            </w:pPr>
            <w:r>
              <w:t>8.50</w:t>
            </w:r>
          </w:p>
        </w:tc>
        <w:tc>
          <w:tcPr>
            <w:tcW w:w="964" w:type="dxa"/>
            <w:vAlign w:val="center"/>
          </w:tcPr>
          <w:p w:rsidR="00233B9A" w:rsidRDefault="000C69FE">
            <w:pPr>
              <w:pStyle w:val="4"/>
            </w:pPr>
            <w:r>
              <w:t>8.50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套</w:t>
            </w:r>
          </w:p>
        </w:tc>
        <w:tc>
          <w:tcPr>
            <w:tcW w:w="850" w:type="dxa"/>
            <w:vAlign w:val="center"/>
          </w:tcPr>
          <w:p w:rsidR="00233B9A" w:rsidRDefault="000C69FE">
            <w:pPr>
              <w:pStyle w:val="4"/>
            </w:pPr>
            <w:r>
              <w:t>5</w:t>
            </w:r>
          </w:p>
        </w:tc>
        <w:tc>
          <w:tcPr>
            <w:tcW w:w="850" w:type="dxa"/>
            <w:vAlign w:val="center"/>
          </w:tcPr>
          <w:p w:rsidR="00233B9A" w:rsidRDefault="000C69FE">
            <w:pPr>
              <w:pStyle w:val="4"/>
            </w:pPr>
            <w:r>
              <w:t>0.20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个</w:t>
            </w:r>
          </w:p>
        </w:tc>
        <w:tc>
          <w:tcPr>
            <w:tcW w:w="850" w:type="dxa"/>
            <w:vAlign w:val="center"/>
          </w:tcPr>
          <w:p w:rsidR="00233B9A" w:rsidRDefault="000C69FE">
            <w:pPr>
              <w:pStyle w:val="4"/>
            </w:pPr>
            <w:r>
              <w:t>20</w:t>
            </w:r>
          </w:p>
        </w:tc>
        <w:tc>
          <w:tcPr>
            <w:tcW w:w="850" w:type="dxa"/>
            <w:vAlign w:val="center"/>
          </w:tcPr>
          <w:p w:rsidR="00233B9A" w:rsidRDefault="000C69FE">
            <w:pPr>
              <w:pStyle w:val="4"/>
            </w:pPr>
            <w:r>
              <w:t>0.05</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10</w:t>
            </w:r>
          </w:p>
        </w:tc>
        <w:tc>
          <w:tcPr>
            <w:tcW w:w="850" w:type="dxa"/>
            <w:vAlign w:val="center"/>
          </w:tcPr>
          <w:p w:rsidR="00233B9A" w:rsidRDefault="000C69FE">
            <w:pPr>
              <w:pStyle w:val="4"/>
            </w:pPr>
            <w:r>
              <w:t>0.10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1.60</w:t>
            </w:r>
          </w:p>
        </w:tc>
        <w:tc>
          <w:tcPr>
            <w:tcW w:w="964" w:type="dxa"/>
            <w:vAlign w:val="center"/>
          </w:tcPr>
          <w:p w:rsidR="00233B9A" w:rsidRDefault="000C69FE">
            <w:pPr>
              <w:pStyle w:val="4"/>
            </w:pPr>
            <w:r>
              <w:t>1.60</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1.07</w:t>
            </w:r>
          </w:p>
        </w:tc>
        <w:tc>
          <w:tcPr>
            <w:tcW w:w="964" w:type="dxa"/>
            <w:vAlign w:val="center"/>
          </w:tcPr>
          <w:p w:rsidR="00233B9A" w:rsidRDefault="000C69FE">
            <w:pPr>
              <w:pStyle w:val="4"/>
            </w:pPr>
            <w:r>
              <w:t>1.07</w:t>
            </w:r>
          </w:p>
        </w:tc>
        <w:tc>
          <w:tcPr>
            <w:tcW w:w="964" w:type="dxa"/>
            <w:vAlign w:val="center"/>
          </w:tcPr>
          <w:p w:rsidR="00233B9A" w:rsidRDefault="000C69FE">
            <w:pPr>
              <w:pStyle w:val="4"/>
            </w:pPr>
            <w:r>
              <w:t>1.07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1.80</w:t>
            </w:r>
          </w:p>
        </w:tc>
        <w:tc>
          <w:tcPr>
            <w:tcW w:w="964" w:type="dxa"/>
            <w:vAlign w:val="center"/>
          </w:tcPr>
          <w:p w:rsidR="00233B9A" w:rsidRDefault="000C69FE">
            <w:pPr>
              <w:pStyle w:val="4"/>
            </w:pPr>
            <w:r>
              <w:t>1.80</w:t>
            </w:r>
          </w:p>
        </w:tc>
        <w:tc>
          <w:tcPr>
            <w:tcW w:w="964" w:type="dxa"/>
            <w:vAlign w:val="center"/>
          </w:tcPr>
          <w:p w:rsidR="00233B9A" w:rsidRDefault="000C69FE">
            <w:pPr>
              <w:pStyle w:val="4"/>
            </w:pPr>
            <w:r>
              <w:t>1.80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190.56</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1452.00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套</w:t>
            </w:r>
          </w:p>
        </w:tc>
        <w:tc>
          <w:tcPr>
            <w:tcW w:w="850" w:type="dxa"/>
            <w:vAlign w:val="center"/>
          </w:tcPr>
          <w:p w:rsidR="00233B9A" w:rsidRDefault="000C69FE">
            <w:pPr>
              <w:pStyle w:val="4"/>
            </w:pPr>
            <w:r>
              <w:t>145</w:t>
            </w:r>
          </w:p>
        </w:tc>
        <w:tc>
          <w:tcPr>
            <w:tcW w:w="850" w:type="dxa"/>
            <w:vAlign w:val="center"/>
          </w:tcPr>
          <w:p w:rsidR="00233B9A" w:rsidRDefault="000C69FE">
            <w:pPr>
              <w:pStyle w:val="4"/>
            </w:pPr>
            <w:r>
              <w:t>0.20</w:t>
            </w:r>
          </w:p>
        </w:tc>
        <w:tc>
          <w:tcPr>
            <w:tcW w:w="964" w:type="dxa"/>
            <w:vAlign w:val="center"/>
          </w:tcPr>
          <w:p w:rsidR="00233B9A" w:rsidRDefault="000C69FE">
            <w:pPr>
              <w:pStyle w:val="4"/>
            </w:pPr>
            <w:r>
              <w:t>29.00</w:t>
            </w:r>
          </w:p>
        </w:tc>
        <w:tc>
          <w:tcPr>
            <w:tcW w:w="964" w:type="dxa"/>
            <w:vAlign w:val="center"/>
          </w:tcPr>
          <w:p w:rsidR="00233B9A" w:rsidRDefault="00233B9A">
            <w:pPr>
              <w:pStyle w:val="4"/>
            </w:pPr>
          </w:p>
        </w:tc>
        <w:tc>
          <w:tcPr>
            <w:tcW w:w="964" w:type="dxa"/>
            <w:vAlign w:val="center"/>
          </w:tcPr>
          <w:p w:rsidR="00233B9A" w:rsidRDefault="000C69FE">
            <w:pPr>
              <w:pStyle w:val="4"/>
            </w:pPr>
            <w:r>
              <w:t>29.00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29.00</w:t>
            </w:r>
          </w:p>
        </w:tc>
      </w:tr>
    </w:tbl>
    <w:p w:rsidR="00233B9A" w:rsidRDefault="000C69FE">
      <w:pPr>
        <w:spacing w:line="500" w:lineRule="exact"/>
        <w:ind w:firstLine="420"/>
      </w:pPr>
      <w:r>
        <w:rPr>
          <w:rFonts w:ascii="方正书宋_GBK" w:eastAsia="方正书宋_GBK" w:hAnsi="方正书宋_GBK" w:cs="方正书宋_GBK"/>
          <w:color w:val="000000"/>
          <w:sz w:val="21"/>
        </w:rPr>
        <w:lastRenderedPageBreak/>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河北省体育局大球运动中心上年末固定资产金额为</w:t>
      </w:r>
      <w:r>
        <w:rPr>
          <w:rFonts w:eastAsia="方正仿宋_GBK"/>
          <w:color w:val="000000"/>
          <w:sz w:val="28"/>
        </w:rPr>
        <w:t>616.24</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362006河北省体育局大球运动中心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616.24</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25.94</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4</w:t>
            </w:r>
          </w:p>
        </w:tc>
        <w:tc>
          <w:tcPr>
            <w:tcW w:w="2835" w:type="dxa"/>
            <w:vAlign w:val="center"/>
          </w:tcPr>
          <w:p w:rsidR="00233B9A" w:rsidRDefault="000C69FE">
            <w:pPr>
              <w:pStyle w:val="4"/>
            </w:pPr>
            <w:r>
              <w:t>119.48</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638</w:t>
            </w:r>
          </w:p>
        </w:tc>
        <w:tc>
          <w:tcPr>
            <w:tcW w:w="2835" w:type="dxa"/>
            <w:vAlign w:val="center"/>
          </w:tcPr>
          <w:p w:rsidR="00233B9A" w:rsidRDefault="000C69FE">
            <w:pPr>
              <w:pStyle w:val="4"/>
            </w:pPr>
            <w:r>
              <w:t>470.82</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lastRenderedPageBreak/>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5" w:name="_Toc_4_4_0000000023"/>
      <w:r>
        <w:rPr>
          <w:rFonts w:ascii="方正小标宋_GBK" w:eastAsia="方正小标宋_GBK" w:hAnsi="方正小标宋_GBK" w:cs="方正小标宋_GBK"/>
          <w:color w:val="000000"/>
          <w:sz w:val="44"/>
        </w:rPr>
        <w:lastRenderedPageBreak/>
        <w:t>五、河北省体育局体操举重柔道运动中心收支预算</w:t>
      </w:r>
      <w:bookmarkEnd w:id="5"/>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3753.66</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1194.00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3753.66</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1194.00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4947.66</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4947.66</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4947.66</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4947.66</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4947.66</w:t>
            </w:r>
          </w:p>
        </w:tc>
        <w:tc>
          <w:tcPr>
            <w:tcW w:w="1134" w:type="dxa"/>
            <w:vAlign w:val="center"/>
          </w:tcPr>
          <w:p w:rsidR="00233B9A" w:rsidRDefault="000C69FE">
            <w:pPr>
              <w:pStyle w:val="7"/>
            </w:pPr>
            <w:r>
              <w:t>4947.66</w:t>
            </w:r>
          </w:p>
        </w:tc>
        <w:tc>
          <w:tcPr>
            <w:tcW w:w="1134" w:type="dxa"/>
            <w:vAlign w:val="center"/>
          </w:tcPr>
          <w:p w:rsidR="00233B9A" w:rsidRDefault="000C69FE">
            <w:pPr>
              <w:pStyle w:val="7"/>
            </w:pPr>
            <w:r>
              <w:t>4947.66</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0C69FE">
            <w:pPr>
              <w:pStyle w:val="4"/>
            </w:pPr>
            <w:r>
              <w:t>3753.66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0C69FE">
            <w:pPr>
              <w:pStyle w:val="4"/>
            </w:pPr>
            <w:r>
              <w:t>1194.00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4947.66</w:t>
            </w:r>
          </w:p>
        </w:tc>
        <w:tc>
          <w:tcPr>
            <w:tcW w:w="1361" w:type="dxa"/>
            <w:vAlign w:val="center"/>
          </w:tcPr>
          <w:p w:rsidR="00233B9A" w:rsidRDefault="000C69FE">
            <w:pPr>
              <w:pStyle w:val="7"/>
            </w:pPr>
            <w:r>
              <w:t>3753.66</w:t>
            </w:r>
          </w:p>
        </w:tc>
        <w:tc>
          <w:tcPr>
            <w:tcW w:w="1361" w:type="dxa"/>
            <w:vAlign w:val="center"/>
          </w:tcPr>
          <w:p w:rsidR="00233B9A" w:rsidRDefault="000C69FE">
            <w:pPr>
              <w:pStyle w:val="7"/>
            </w:pPr>
            <w:r>
              <w:t>1194.00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3753.66</w:t>
            </w:r>
          </w:p>
        </w:tc>
        <w:tc>
          <w:tcPr>
            <w:tcW w:w="1361" w:type="dxa"/>
            <w:vAlign w:val="center"/>
          </w:tcPr>
          <w:p w:rsidR="00233B9A" w:rsidRDefault="000C69FE">
            <w:pPr>
              <w:pStyle w:val="4"/>
            </w:pPr>
            <w:r>
              <w:t>3753.66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3753.66</w:t>
            </w:r>
          </w:p>
        </w:tc>
        <w:tc>
          <w:tcPr>
            <w:tcW w:w="1361" w:type="dxa"/>
            <w:vAlign w:val="center"/>
          </w:tcPr>
          <w:p w:rsidR="00233B9A" w:rsidRDefault="000C69FE">
            <w:pPr>
              <w:pStyle w:val="4"/>
            </w:pPr>
            <w:r>
              <w:t>3753.66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3753.66</w:t>
            </w:r>
          </w:p>
        </w:tc>
        <w:tc>
          <w:tcPr>
            <w:tcW w:w="1361" w:type="dxa"/>
            <w:vAlign w:val="center"/>
          </w:tcPr>
          <w:p w:rsidR="00233B9A" w:rsidRDefault="000C69FE">
            <w:pPr>
              <w:pStyle w:val="4"/>
            </w:pPr>
            <w:r>
              <w:t>3753.66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0C69FE">
            <w:pPr>
              <w:pStyle w:val="4"/>
            </w:pPr>
            <w:r>
              <w:t>1194.00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3753.66</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1194.00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3753.66</w:t>
            </w:r>
          </w:p>
        </w:tc>
        <w:tc>
          <w:tcPr>
            <w:tcW w:w="1474" w:type="dxa"/>
            <w:vAlign w:val="center"/>
          </w:tcPr>
          <w:p w:rsidR="00233B9A" w:rsidRDefault="000C69FE">
            <w:pPr>
              <w:pStyle w:val="4"/>
            </w:pPr>
            <w:r>
              <w:t>3753.66</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1194.00</w:t>
            </w:r>
          </w:p>
        </w:tc>
        <w:tc>
          <w:tcPr>
            <w:tcW w:w="1474" w:type="dxa"/>
            <w:vAlign w:val="center"/>
          </w:tcPr>
          <w:p w:rsidR="00233B9A" w:rsidRDefault="00233B9A">
            <w:pPr>
              <w:pStyle w:val="4"/>
            </w:pPr>
          </w:p>
        </w:tc>
        <w:tc>
          <w:tcPr>
            <w:tcW w:w="1474" w:type="dxa"/>
            <w:vAlign w:val="center"/>
          </w:tcPr>
          <w:p w:rsidR="00233B9A" w:rsidRDefault="000C69FE">
            <w:pPr>
              <w:pStyle w:val="4"/>
            </w:pPr>
            <w:r>
              <w:t>1194.00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4947.66</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4947.66</w:t>
            </w:r>
          </w:p>
        </w:tc>
        <w:tc>
          <w:tcPr>
            <w:tcW w:w="1474" w:type="dxa"/>
            <w:vAlign w:val="center"/>
          </w:tcPr>
          <w:p w:rsidR="00233B9A" w:rsidRDefault="000C69FE">
            <w:pPr>
              <w:pStyle w:val="7"/>
            </w:pPr>
            <w:r>
              <w:t>3753.66</w:t>
            </w:r>
          </w:p>
        </w:tc>
        <w:tc>
          <w:tcPr>
            <w:tcW w:w="1474" w:type="dxa"/>
            <w:vAlign w:val="center"/>
          </w:tcPr>
          <w:p w:rsidR="00233B9A" w:rsidRDefault="000C69FE">
            <w:pPr>
              <w:pStyle w:val="7"/>
            </w:pPr>
            <w:r>
              <w:t>1194.00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4947.66</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4947.66</w:t>
            </w:r>
          </w:p>
        </w:tc>
        <w:tc>
          <w:tcPr>
            <w:tcW w:w="1474" w:type="dxa"/>
            <w:vAlign w:val="center"/>
          </w:tcPr>
          <w:p w:rsidR="00233B9A" w:rsidRDefault="000C69FE">
            <w:pPr>
              <w:pStyle w:val="7"/>
            </w:pPr>
            <w:r>
              <w:t>3753.66</w:t>
            </w:r>
          </w:p>
        </w:tc>
        <w:tc>
          <w:tcPr>
            <w:tcW w:w="1474" w:type="dxa"/>
            <w:vAlign w:val="center"/>
          </w:tcPr>
          <w:p w:rsidR="00233B9A" w:rsidRDefault="000C69FE">
            <w:pPr>
              <w:pStyle w:val="7"/>
            </w:pPr>
            <w:r>
              <w:t>1194.00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3753.66</w:t>
            </w:r>
          </w:p>
        </w:tc>
        <w:tc>
          <w:tcPr>
            <w:tcW w:w="2551" w:type="dxa"/>
            <w:vAlign w:val="center"/>
          </w:tcPr>
          <w:p w:rsidR="00233B9A" w:rsidRDefault="000C69FE">
            <w:pPr>
              <w:pStyle w:val="7"/>
            </w:pPr>
            <w:r>
              <w:t>3753.66</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3753.66</w:t>
            </w:r>
          </w:p>
        </w:tc>
        <w:tc>
          <w:tcPr>
            <w:tcW w:w="2551" w:type="dxa"/>
            <w:vAlign w:val="center"/>
          </w:tcPr>
          <w:p w:rsidR="00233B9A" w:rsidRDefault="000C69FE">
            <w:pPr>
              <w:pStyle w:val="4"/>
            </w:pPr>
            <w:r>
              <w:t>3753.66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3753.66</w:t>
            </w:r>
          </w:p>
        </w:tc>
        <w:tc>
          <w:tcPr>
            <w:tcW w:w="2551" w:type="dxa"/>
            <w:vAlign w:val="center"/>
          </w:tcPr>
          <w:p w:rsidR="00233B9A" w:rsidRDefault="000C69FE">
            <w:pPr>
              <w:pStyle w:val="4"/>
            </w:pPr>
            <w:r>
              <w:t>3753.66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3753.66</w:t>
            </w:r>
          </w:p>
        </w:tc>
        <w:tc>
          <w:tcPr>
            <w:tcW w:w="2551" w:type="dxa"/>
            <w:vAlign w:val="center"/>
          </w:tcPr>
          <w:p w:rsidR="00233B9A" w:rsidRDefault="000C69FE">
            <w:pPr>
              <w:pStyle w:val="4"/>
            </w:pPr>
            <w:r>
              <w:t>3753.66</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3753.66</w:t>
            </w:r>
          </w:p>
        </w:tc>
        <w:tc>
          <w:tcPr>
            <w:tcW w:w="2551" w:type="dxa"/>
            <w:vAlign w:val="center"/>
          </w:tcPr>
          <w:p w:rsidR="00233B9A" w:rsidRDefault="000C69FE">
            <w:pPr>
              <w:pStyle w:val="7"/>
            </w:pPr>
            <w:r>
              <w:t>3553.27</w:t>
            </w:r>
          </w:p>
        </w:tc>
        <w:tc>
          <w:tcPr>
            <w:tcW w:w="2551" w:type="dxa"/>
            <w:vAlign w:val="center"/>
          </w:tcPr>
          <w:p w:rsidR="00233B9A" w:rsidRDefault="000C69FE">
            <w:pPr>
              <w:pStyle w:val="7"/>
            </w:pPr>
            <w:r>
              <w:t>200.39</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3458.82</w:t>
            </w:r>
          </w:p>
        </w:tc>
        <w:tc>
          <w:tcPr>
            <w:tcW w:w="2551" w:type="dxa"/>
            <w:vAlign w:val="center"/>
          </w:tcPr>
          <w:p w:rsidR="00233B9A" w:rsidRDefault="000C69FE">
            <w:pPr>
              <w:pStyle w:val="4"/>
            </w:pPr>
            <w:r>
              <w:t>3458.82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889.66</w:t>
            </w:r>
          </w:p>
        </w:tc>
        <w:tc>
          <w:tcPr>
            <w:tcW w:w="2551" w:type="dxa"/>
            <w:vAlign w:val="center"/>
          </w:tcPr>
          <w:p w:rsidR="00233B9A" w:rsidRDefault="000C69FE">
            <w:pPr>
              <w:pStyle w:val="4"/>
            </w:pPr>
            <w:r>
              <w:t>889.66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748.70</w:t>
            </w:r>
          </w:p>
        </w:tc>
        <w:tc>
          <w:tcPr>
            <w:tcW w:w="2551" w:type="dxa"/>
            <w:vAlign w:val="center"/>
          </w:tcPr>
          <w:p w:rsidR="00233B9A" w:rsidRDefault="000C69FE">
            <w:pPr>
              <w:pStyle w:val="4"/>
            </w:pPr>
            <w:r>
              <w:t>748.70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286.80</w:t>
            </w:r>
          </w:p>
        </w:tc>
        <w:tc>
          <w:tcPr>
            <w:tcW w:w="2551" w:type="dxa"/>
            <w:vAlign w:val="center"/>
          </w:tcPr>
          <w:p w:rsidR="00233B9A" w:rsidRDefault="000C69FE">
            <w:pPr>
              <w:pStyle w:val="4"/>
            </w:pPr>
            <w:r>
              <w:t>286.80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557.01</w:t>
            </w:r>
          </w:p>
        </w:tc>
        <w:tc>
          <w:tcPr>
            <w:tcW w:w="2551" w:type="dxa"/>
            <w:vAlign w:val="center"/>
          </w:tcPr>
          <w:p w:rsidR="00233B9A" w:rsidRDefault="000C69FE">
            <w:pPr>
              <w:pStyle w:val="4"/>
            </w:pPr>
            <w:r>
              <w:t>557.01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287.94</w:t>
            </w:r>
          </w:p>
        </w:tc>
        <w:tc>
          <w:tcPr>
            <w:tcW w:w="2551" w:type="dxa"/>
            <w:vAlign w:val="center"/>
          </w:tcPr>
          <w:p w:rsidR="00233B9A" w:rsidRDefault="000C69FE">
            <w:pPr>
              <w:pStyle w:val="4"/>
            </w:pPr>
            <w:r>
              <w:t>287.94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138.85</w:t>
            </w:r>
          </w:p>
        </w:tc>
        <w:tc>
          <w:tcPr>
            <w:tcW w:w="2551" w:type="dxa"/>
            <w:vAlign w:val="center"/>
          </w:tcPr>
          <w:p w:rsidR="00233B9A" w:rsidRDefault="000C69FE">
            <w:pPr>
              <w:pStyle w:val="4"/>
            </w:pPr>
            <w:r>
              <w:t>138.85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99.06</w:t>
            </w:r>
          </w:p>
        </w:tc>
        <w:tc>
          <w:tcPr>
            <w:tcW w:w="2551" w:type="dxa"/>
            <w:vAlign w:val="center"/>
          </w:tcPr>
          <w:p w:rsidR="00233B9A" w:rsidRDefault="000C69FE">
            <w:pPr>
              <w:pStyle w:val="4"/>
            </w:pPr>
            <w:r>
              <w:t>99.06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160.07</w:t>
            </w:r>
          </w:p>
        </w:tc>
        <w:tc>
          <w:tcPr>
            <w:tcW w:w="2551" w:type="dxa"/>
            <w:vAlign w:val="center"/>
          </w:tcPr>
          <w:p w:rsidR="00233B9A" w:rsidRDefault="000C69FE">
            <w:pPr>
              <w:pStyle w:val="4"/>
            </w:pPr>
            <w:r>
              <w:t>160.07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194.73</w:t>
            </w:r>
          </w:p>
        </w:tc>
        <w:tc>
          <w:tcPr>
            <w:tcW w:w="2551" w:type="dxa"/>
            <w:vAlign w:val="center"/>
          </w:tcPr>
          <w:p w:rsidR="00233B9A" w:rsidRDefault="000C69FE">
            <w:pPr>
              <w:pStyle w:val="4"/>
            </w:pPr>
            <w:r>
              <w:t>194.73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96.00</w:t>
            </w:r>
          </w:p>
        </w:tc>
        <w:tc>
          <w:tcPr>
            <w:tcW w:w="2551" w:type="dxa"/>
            <w:vAlign w:val="center"/>
          </w:tcPr>
          <w:p w:rsidR="00233B9A" w:rsidRDefault="000C69FE">
            <w:pPr>
              <w:pStyle w:val="4"/>
            </w:pPr>
            <w:r>
              <w:t>96.00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184.69</w:t>
            </w:r>
          </w:p>
        </w:tc>
        <w:tc>
          <w:tcPr>
            <w:tcW w:w="2551" w:type="dxa"/>
            <w:vAlign w:val="center"/>
          </w:tcPr>
          <w:p w:rsidR="00233B9A" w:rsidRDefault="00233B9A">
            <w:pPr>
              <w:pStyle w:val="4"/>
            </w:pPr>
          </w:p>
        </w:tc>
        <w:tc>
          <w:tcPr>
            <w:tcW w:w="2551" w:type="dxa"/>
            <w:vAlign w:val="center"/>
          </w:tcPr>
          <w:p w:rsidR="00233B9A" w:rsidRDefault="000C69FE">
            <w:pPr>
              <w:pStyle w:val="4"/>
            </w:pPr>
            <w:r>
              <w:t>184.69</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19.01</w:t>
            </w:r>
          </w:p>
        </w:tc>
        <w:tc>
          <w:tcPr>
            <w:tcW w:w="2551" w:type="dxa"/>
            <w:vAlign w:val="center"/>
          </w:tcPr>
          <w:p w:rsidR="00233B9A" w:rsidRDefault="00233B9A">
            <w:pPr>
              <w:pStyle w:val="4"/>
            </w:pPr>
          </w:p>
        </w:tc>
        <w:tc>
          <w:tcPr>
            <w:tcW w:w="2551" w:type="dxa"/>
            <w:vAlign w:val="center"/>
          </w:tcPr>
          <w:p w:rsidR="00233B9A" w:rsidRDefault="000C69FE">
            <w:pPr>
              <w:pStyle w:val="4"/>
            </w:pPr>
            <w:r>
              <w:t>19.01</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13.00</w:t>
            </w:r>
          </w:p>
        </w:tc>
        <w:tc>
          <w:tcPr>
            <w:tcW w:w="2551" w:type="dxa"/>
            <w:vAlign w:val="center"/>
          </w:tcPr>
          <w:p w:rsidR="00233B9A" w:rsidRDefault="00233B9A">
            <w:pPr>
              <w:pStyle w:val="4"/>
            </w:pPr>
          </w:p>
        </w:tc>
        <w:tc>
          <w:tcPr>
            <w:tcW w:w="2551" w:type="dxa"/>
            <w:vAlign w:val="center"/>
          </w:tcPr>
          <w:p w:rsidR="00233B9A" w:rsidRDefault="000C69FE">
            <w:pPr>
              <w:pStyle w:val="4"/>
            </w:pPr>
            <w:r>
              <w:t>13.00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42.20</w:t>
            </w:r>
          </w:p>
        </w:tc>
        <w:tc>
          <w:tcPr>
            <w:tcW w:w="2551" w:type="dxa"/>
            <w:vAlign w:val="center"/>
          </w:tcPr>
          <w:p w:rsidR="00233B9A" w:rsidRDefault="00233B9A">
            <w:pPr>
              <w:pStyle w:val="4"/>
            </w:pPr>
          </w:p>
        </w:tc>
        <w:tc>
          <w:tcPr>
            <w:tcW w:w="2551" w:type="dxa"/>
            <w:vAlign w:val="center"/>
          </w:tcPr>
          <w:p w:rsidR="00233B9A" w:rsidRDefault="000C69FE">
            <w:pPr>
              <w:pStyle w:val="4"/>
            </w:pPr>
            <w:r>
              <w:t>42.20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30.00</w:t>
            </w:r>
          </w:p>
        </w:tc>
        <w:tc>
          <w:tcPr>
            <w:tcW w:w="2551" w:type="dxa"/>
            <w:vAlign w:val="center"/>
          </w:tcPr>
          <w:p w:rsidR="00233B9A" w:rsidRDefault="00233B9A">
            <w:pPr>
              <w:pStyle w:val="4"/>
            </w:pPr>
          </w:p>
        </w:tc>
        <w:tc>
          <w:tcPr>
            <w:tcW w:w="2551" w:type="dxa"/>
            <w:vAlign w:val="center"/>
          </w:tcPr>
          <w:p w:rsidR="00233B9A" w:rsidRDefault="000C69FE">
            <w:pPr>
              <w:pStyle w:val="4"/>
            </w:pPr>
            <w:r>
              <w:t>30.00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8.00</w:t>
            </w:r>
          </w:p>
        </w:tc>
        <w:tc>
          <w:tcPr>
            <w:tcW w:w="2551" w:type="dxa"/>
            <w:vAlign w:val="center"/>
          </w:tcPr>
          <w:p w:rsidR="00233B9A" w:rsidRDefault="00233B9A">
            <w:pPr>
              <w:pStyle w:val="4"/>
            </w:pPr>
          </w:p>
        </w:tc>
        <w:tc>
          <w:tcPr>
            <w:tcW w:w="2551" w:type="dxa"/>
            <w:vAlign w:val="center"/>
          </w:tcPr>
          <w:p w:rsidR="00233B9A" w:rsidRDefault="000C69FE">
            <w:pPr>
              <w:pStyle w:val="4"/>
            </w:pPr>
            <w:r>
              <w:t>8.00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3.92</w:t>
            </w:r>
          </w:p>
        </w:tc>
        <w:tc>
          <w:tcPr>
            <w:tcW w:w="2551" w:type="dxa"/>
            <w:vAlign w:val="center"/>
          </w:tcPr>
          <w:p w:rsidR="00233B9A" w:rsidRDefault="00233B9A">
            <w:pPr>
              <w:pStyle w:val="4"/>
            </w:pPr>
          </w:p>
        </w:tc>
        <w:tc>
          <w:tcPr>
            <w:tcW w:w="2551" w:type="dxa"/>
            <w:vAlign w:val="center"/>
          </w:tcPr>
          <w:p w:rsidR="00233B9A" w:rsidRDefault="000C69FE">
            <w:pPr>
              <w:pStyle w:val="4"/>
            </w:pPr>
            <w:r>
              <w:t>3.92</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30226</w:t>
            </w:r>
          </w:p>
        </w:tc>
        <w:tc>
          <w:tcPr>
            <w:tcW w:w="4535" w:type="dxa"/>
            <w:vAlign w:val="center"/>
          </w:tcPr>
          <w:p w:rsidR="00233B9A" w:rsidRDefault="000C69FE">
            <w:pPr>
              <w:pStyle w:val="2"/>
            </w:pPr>
            <w:r>
              <w:t>劳务费</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25.26</w:t>
            </w:r>
          </w:p>
        </w:tc>
        <w:tc>
          <w:tcPr>
            <w:tcW w:w="2551" w:type="dxa"/>
            <w:vAlign w:val="center"/>
          </w:tcPr>
          <w:p w:rsidR="00233B9A" w:rsidRDefault="00233B9A">
            <w:pPr>
              <w:pStyle w:val="4"/>
            </w:pPr>
          </w:p>
        </w:tc>
        <w:tc>
          <w:tcPr>
            <w:tcW w:w="2551" w:type="dxa"/>
            <w:vAlign w:val="center"/>
          </w:tcPr>
          <w:p w:rsidR="00233B9A" w:rsidRDefault="000C69FE">
            <w:pPr>
              <w:pStyle w:val="4"/>
            </w:pPr>
            <w:r>
              <w:t>25.26</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31.58</w:t>
            </w:r>
          </w:p>
        </w:tc>
        <w:tc>
          <w:tcPr>
            <w:tcW w:w="2551" w:type="dxa"/>
            <w:vAlign w:val="center"/>
          </w:tcPr>
          <w:p w:rsidR="00233B9A" w:rsidRDefault="00233B9A">
            <w:pPr>
              <w:pStyle w:val="4"/>
            </w:pPr>
          </w:p>
        </w:tc>
        <w:tc>
          <w:tcPr>
            <w:tcW w:w="2551" w:type="dxa"/>
            <w:vAlign w:val="center"/>
          </w:tcPr>
          <w:p w:rsidR="00233B9A" w:rsidRDefault="000C69FE">
            <w:pPr>
              <w:pStyle w:val="4"/>
            </w:pPr>
            <w:r>
              <w:t>31.58</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5.72</w:t>
            </w:r>
          </w:p>
        </w:tc>
        <w:tc>
          <w:tcPr>
            <w:tcW w:w="2551" w:type="dxa"/>
            <w:vAlign w:val="center"/>
          </w:tcPr>
          <w:p w:rsidR="00233B9A" w:rsidRDefault="00233B9A">
            <w:pPr>
              <w:pStyle w:val="4"/>
            </w:pPr>
          </w:p>
        </w:tc>
        <w:tc>
          <w:tcPr>
            <w:tcW w:w="2551" w:type="dxa"/>
            <w:vAlign w:val="center"/>
          </w:tcPr>
          <w:p w:rsidR="00233B9A" w:rsidRDefault="000C69FE">
            <w:pPr>
              <w:pStyle w:val="4"/>
            </w:pPr>
            <w:r>
              <w:t>5.72</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94.45</w:t>
            </w:r>
          </w:p>
        </w:tc>
        <w:tc>
          <w:tcPr>
            <w:tcW w:w="2551" w:type="dxa"/>
            <w:vAlign w:val="center"/>
          </w:tcPr>
          <w:p w:rsidR="00233B9A" w:rsidRDefault="000C69FE">
            <w:pPr>
              <w:pStyle w:val="4"/>
            </w:pPr>
            <w:r>
              <w:t>94.45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94.11</w:t>
            </w:r>
          </w:p>
        </w:tc>
        <w:tc>
          <w:tcPr>
            <w:tcW w:w="2551" w:type="dxa"/>
            <w:vAlign w:val="center"/>
          </w:tcPr>
          <w:p w:rsidR="00233B9A" w:rsidRDefault="000C69FE">
            <w:pPr>
              <w:pStyle w:val="4"/>
            </w:pPr>
            <w:r>
              <w:t>94.11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0.34</w:t>
            </w:r>
          </w:p>
        </w:tc>
        <w:tc>
          <w:tcPr>
            <w:tcW w:w="2551" w:type="dxa"/>
            <w:vAlign w:val="center"/>
          </w:tcPr>
          <w:p w:rsidR="00233B9A" w:rsidRDefault="000C69FE">
            <w:pPr>
              <w:pStyle w:val="4"/>
            </w:pPr>
            <w:r>
              <w:t>0.34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15.70</w:t>
            </w:r>
          </w:p>
        </w:tc>
        <w:tc>
          <w:tcPr>
            <w:tcW w:w="2551" w:type="dxa"/>
            <w:vAlign w:val="center"/>
          </w:tcPr>
          <w:p w:rsidR="00233B9A" w:rsidRDefault="00233B9A">
            <w:pPr>
              <w:pStyle w:val="4"/>
            </w:pPr>
          </w:p>
        </w:tc>
        <w:tc>
          <w:tcPr>
            <w:tcW w:w="2551" w:type="dxa"/>
            <w:vAlign w:val="center"/>
          </w:tcPr>
          <w:p w:rsidR="00233B9A" w:rsidRDefault="000C69FE">
            <w:pPr>
              <w:pStyle w:val="4"/>
            </w:pPr>
            <w:r>
              <w:t>15.70</w:t>
            </w: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15.70</w:t>
            </w:r>
          </w:p>
        </w:tc>
        <w:tc>
          <w:tcPr>
            <w:tcW w:w="2551" w:type="dxa"/>
            <w:vAlign w:val="center"/>
          </w:tcPr>
          <w:p w:rsidR="00233B9A" w:rsidRDefault="00233B9A">
            <w:pPr>
              <w:pStyle w:val="4"/>
            </w:pPr>
          </w:p>
        </w:tc>
        <w:tc>
          <w:tcPr>
            <w:tcW w:w="2551" w:type="dxa"/>
            <w:vAlign w:val="center"/>
          </w:tcPr>
          <w:p w:rsidR="00233B9A" w:rsidRDefault="000C69FE">
            <w:pPr>
              <w:pStyle w:val="4"/>
            </w:pPr>
            <w:r>
              <w:t>15.70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1194.00</w:t>
            </w:r>
          </w:p>
        </w:tc>
        <w:tc>
          <w:tcPr>
            <w:tcW w:w="2551" w:type="dxa"/>
            <w:vAlign w:val="center"/>
          </w:tcPr>
          <w:p w:rsidR="00233B9A" w:rsidRDefault="00233B9A">
            <w:pPr>
              <w:pStyle w:val="7"/>
            </w:pPr>
          </w:p>
        </w:tc>
        <w:tc>
          <w:tcPr>
            <w:tcW w:w="2551" w:type="dxa"/>
            <w:vAlign w:val="center"/>
          </w:tcPr>
          <w:p w:rsidR="00233B9A" w:rsidRDefault="000C69FE">
            <w:pPr>
              <w:pStyle w:val="7"/>
            </w:pPr>
            <w:r>
              <w:t>1194.00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1194.00</w:t>
            </w:r>
          </w:p>
        </w:tc>
        <w:tc>
          <w:tcPr>
            <w:tcW w:w="2551" w:type="dxa"/>
            <w:vAlign w:val="center"/>
          </w:tcPr>
          <w:p w:rsidR="00233B9A" w:rsidRDefault="00233B9A">
            <w:pPr>
              <w:pStyle w:val="4"/>
            </w:pPr>
          </w:p>
        </w:tc>
        <w:tc>
          <w:tcPr>
            <w:tcW w:w="2551" w:type="dxa"/>
            <w:vAlign w:val="center"/>
          </w:tcPr>
          <w:p w:rsidR="00233B9A" w:rsidRDefault="000C69FE">
            <w:pPr>
              <w:pStyle w:val="4"/>
            </w:pPr>
            <w:r>
              <w:t>1194.00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1194.00</w:t>
            </w:r>
          </w:p>
        </w:tc>
        <w:tc>
          <w:tcPr>
            <w:tcW w:w="2551" w:type="dxa"/>
            <w:vAlign w:val="center"/>
          </w:tcPr>
          <w:p w:rsidR="00233B9A" w:rsidRDefault="00233B9A">
            <w:pPr>
              <w:pStyle w:val="4"/>
            </w:pPr>
          </w:p>
        </w:tc>
        <w:tc>
          <w:tcPr>
            <w:tcW w:w="2551" w:type="dxa"/>
            <w:vAlign w:val="center"/>
          </w:tcPr>
          <w:p w:rsidR="00233B9A" w:rsidRDefault="000C69FE">
            <w:pPr>
              <w:pStyle w:val="4"/>
            </w:pPr>
            <w:r>
              <w:t>1194.00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1194.00</w:t>
            </w:r>
          </w:p>
        </w:tc>
        <w:tc>
          <w:tcPr>
            <w:tcW w:w="2551" w:type="dxa"/>
            <w:vAlign w:val="center"/>
          </w:tcPr>
          <w:p w:rsidR="00233B9A" w:rsidRDefault="00233B9A">
            <w:pPr>
              <w:pStyle w:val="4"/>
            </w:pPr>
          </w:p>
        </w:tc>
        <w:tc>
          <w:tcPr>
            <w:tcW w:w="2551" w:type="dxa"/>
            <w:vAlign w:val="center"/>
          </w:tcPr>
          <w:p w:rsidR="00233B9A" w:rsidRDefault="000C69FE">
            <w:pPr>
              <w:pStyle w:val="4"/>
            </w:pPr>
            <w:r>
              <w:t>1194.00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河北省体育局体操举重柔道运动中心2022年单位预算信息公开情况说明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按照《预算法》、《地方预决算公开操作规程》和《关于进一步推进预算公开工作的实施意见》规定，现将河北省体育局体操举重柔道运动中心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（一）主办和委托举办国际性、全国和全省体操、举重、柔道比赛；负责省体操、举重、柔道项目优秀运动队的队伍建设以及后备人才培养。</w:t>
      </w:r>
    </w:p>
    <w:p w:rsidR="00233B9A" w:rsidRDefault="000C69FE">
      <w:pPr>
        <w:pStyle w:val="-6"/>
      </w:pPr>
      <w:r>
        <w:t>（二）负责参加全国及以上竞赛队伍的组织、集训和参赛。</w:t>
      </w:r>
    </w:p>
    <w:p w:rsidR="00233B9A" w:rsidRDefault="000C69FE">
      <w:pPr>
        <w:pStyle w:val="-6"/>
      </w:pPr>
      <w:r>
        <w:t>（三）负责省体操、举重、柔道教练员、运动员、裁判员的业务培训及技术等级申报和省体操、举重、柔道运动员的注册、转会、运动成绩申报等工作。</w:t>
      </w:r>
    </w:p>
    <w:p w:rsidR="00233B9A" w:rsidRDefault="000C69FE">
      <w:pPr>
        <w:pStyle w:val="-6"/>
      </w:pPr>
      <w:r>
        <w:t>（四）负责省体操、举重、柔道运动科技研究、医疗监督及反兴奋剂工作。</w:t>
      </w:r>
    </w:p>
    <w:p w:rsidR="00233B9A" w:rsidRDefault="000C69FE">
      <w:pPr>
        <w:pStyle w:val="-6"/>
      </w:pPr>
      <w:r>
        <w:t>（五）为体操、举重、柔道运动的发展筹措资金。</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河北省体育局体操举重柔道运动中心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4947.66</w:t>
      </w:r>
      <w:r>
        <w:t>万元，其中：一般公共预算收入</w:t>
      </w:r>
      <w:r>
        <w:t>3753.66</w:t>
      </w:r>
      <w:r>
        <w:t>万元，基金预算收入</w:t>
      </w:r>
      <w:r>
        <w:t>1194</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527D5C">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体操举重柔道</w:t>
      </w:r>
      <w:r>
        <w:t>运动中心年度单位预算中支出预算的总体情况</w:t>
      </w:r>
      <w:r>
        <w:rPr>
          <w:rFonts w:asciiTheme="minorEastAsia" w:eastAsiaTheme="minorEastAsia" w:hAnsiTheme="minorEastAsia" w:hint="eastAsia"/>
          <w:lang w:eastAsia="zh-CN"/>
        </w:rPr>
        <w:t>。</w:t>
      </w:r>
      <w:r w:rsidR="000C69FE">
        <w:t>2022</w:t>
      </w:r>
      <w:r w:rsidR="000C69FE">
        <w:t>年支出预算</w:t>
      </w:r>
      <w:r w:rsidR="000C69FE">
        <w:t>4947.66</w:t>
      </w:r>
      <w:r w:rsidR="000C69FE">
        <w:t>万元，其中基本支出</w:t>
      </w:r>
      <w:r w:rsidR="000C69FE">
        <w:t>3753.66</w:t>
      </w:r>
      <w:r w:rsidR="000C69FE">
        <w:t>万元，包括人员经费</w:t>
      </w:r>
      <w:r w:rsidR="000C69FE">
        <w:t>3553.27</w:t>
      </w:r>
      <w:r w:rsidR="000C69FE">
        <w:t>万元和日常公用经费</w:t>
      </w:r>
      <w:r w:rsidR="000C69FE">
        <w:t>200.39</w:t>
      </w:r>
      <w:r w:rsidR="000C69FE">
        <w:t>万元；项目支出</w:t>
      </w:r>
      <w:r w:rsidR="000C69FE">
        <w:t>1194</w:t>
      </w:r>
      <w:r w:rsidR="000C69FE">
        <w:t>万元，主要为竞技体育资金共计</w:t>
      </w:r>
      <w:r w:rsidR="000C69FE">
        <w:t>897</w:t>
      </w:r>
      <w:r w:rsidR="000C69FE">
        <w:t>万元，其中运动队外出训练费用</w:t>
      </w:r>
      <w:r w:rsidR="000C69FE">
        <w:t>70.7841</w:t>
      </w:r>
      <w:r w:rsidR="000C69FE">
        <w:t>万元；参加全国比赛费用</w:t>
      </w:r>
      <w:r w:rsidR="000C69FE">
        <w:t>100</w:t>
      </w:r>
      <w:r w:rsidR="000C69FE">
        <w:t>万元；科研医疗费用</w:t>
      </w:r>
      <w:r w:rsidR="000C69FE">
        <w:t>34.5</w:t>
      </w:r>
      <w:r w:rsidR="000C69FE">
        <w:t>万；政府采购经费</w:t>
      </w:r>
      <w:r w:rsidR="000C69FE">
        <w:t>310.9959</w:t>
      </w:r>
      <w:r w:rsidR="000C69FE">
        <w:t>万元（比赛服装费用</w:t>
      </w:r>
      <w:r w:rsidR="000C69FE">
        <w:t>118.8994</w:t>
      </w:r>
      <w:r w:rsidR="000C69FE">
        <w:t>万元；器材、耗材</w:t>
      </w:r>
      <w:r w:rsidR="000C69FE">
        <w:t>116.0965</w:t>
      </w:r>
      <w:r w:rsidR="000C69FE">
        <w:t>万元；医疗、体能、恢复器材</w:t>
      </w:r>
      <w:r w:rsidR="000C69FE">
        <w:t>76</w:t>
      </w:r>
      <w:r w:rsidR="000C69FE">
        <w:t>万元）；非政府采购视频回放系统</w:t>
      </w:r>
      <w:r w:rsidR="000C69FE">
        <w:t>45</w:t>
      </w:r>
      <w:r w:rsidR="000C69FE">
        <w:t>万元；聘用人员费用</w:t>
      </w:r>
      <w:r w:rsidR="000C69FE">
        <w:t>172.2</w:t>
      </w:r>
      <w:r w:rsidR="000C69FE">
        <w:t>万元；试训补贴</w:t>
      </w:r>
      <w:r w:rsidR="000C69FE">
        <w:t>26.52</w:t>
      </w:r>
      <w:r w:rsidR="000C69FE">
        <w:t>万元；营养品和反兴奋剂费用</w:t>
      </w:r>
      <w:r w:rsidR="000C69FE">
        <w:t>37</w:t>
      </w:r>
      <w:r w:rsidR="000C69FE">
        <w:t>万元（营养品</w:t>
      </w:r>
      <w:r w:rsidR="000C69FE">
        <w:t>30</w:t>
      </w:r>
      <w:r w:rsidR="000C69FE">
        <w:t>万元；反兴奋剂费用</w:t>
      </w:r>
      <w:r w:rsidR="000C69FE">
        <w:t>7</w:t>
      </w:r>
      <w:r w:rsidR="000C69FE">
        <w:t>万元）；三大基地训练经费</w:t>
      </w:r>
      <w:r w:rsidR="000C69FE">
        <w:t>100</w:t>
      </w:r>
      <w:r w:rsidR="000C69FE">
        <w:t>万元。</w:t>
      </w:r>
    </w:p>
    <w:p w:rsidR="00233B9A" w:rsidRDefault="000C69FE">
      <w:pPr>
        <w:pStyle w:val="-7"/>
      </w:pPr>
      <w:r>
        <w:t>青少年体育资金共计</w:t>
      </w:r>
      <w:r>
        <w:t>297</w:t>
      </w:r>
      <w:r>
        <w:t>万元，其中举办省级青少年比赛费用</w:t>
      </w:r>
      <w:r>
        <w:t>120</w:t>
      </w:r>
      <w:r>
        <w:t>万；运动员苗子集训、集训费用</w:t>
      </w:r>
      <w:r>
        <w:t>77</w:t>
      </w:r>
      <w:r>
        <w:t>万元；体操举重振兴计划费用</w:t>
      </w:r>
      <w:r>
        <w:t>100</w:t>
      </w:r>
      <w:r>
        <w:t>万元。</w:t>
      </w:r>
    </w:p>
    <w:p w:rsidR="00233B9A" w:rsidRDefault="000C69FE">
      <w:pPr>
        <w:pStyle w:val="-7"/>
      </w:pPr>
      <w:r>
        <w:t>3</w:t>
      </w:r>
      <w:r>
        <w:t>、比上年增减情况</w:t>
      </w:r>
    </w:p>
    <w:p w:rsidR="00233B9A" w:rsidRDefault="000C69FE">
      <w:pPr>
        <w:pStyle w:val="-7"/>
      </w:pPr>
      <w:r>
        <w:t>2022</w:t>
      </w:r>
      <w:r>
        <w:t>年预算收支安排</w:t>
      </w:r>
      <w:r>
        <w:t>4947.66</w:t>
      </w:r>
      <w:r>
        <w:t>万元，较</w:t>
      </w:r>
      <w:r>
        <w:t>2021</w:t>
      </w:r>
      <w:r>
        <w:t>年预算增加</w:t>
      </w:r>
      <w:r>
        <w:t>877.96</w:t>
      </w:r>
      <w:r>
        <w:t>万元，其中：基本支出增加</w:t>
      </w:r>
      <w:r>
        <w:t>576.96</w:t>
      </w:r>
      <w:r>
        <w:t>万元，主要为增加人员经费支出；项目支出增加</w:t>
      </w:r>
      <w:r>
        <w:t>301</w:t>
      </w:r>
      <w:r>
        <w:t>万元，主要为文体活动增加。</w:t>
      </w:r>
    </w:p>
    <w:p w:rsidR="00233B9A" w:rsidRDefault="00233B9A">
      <w:pPr>
        <w:pStyle w:val="-7"/>
      </w:pP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200.39</w:t>
      </w:r>
      <w:r>
        <w:t>万元，主要用于日常维修、办公费、因公出差等日常运行支出。</w:t>
      </w:r>
    </w:p>
    <w:p w:rsidR="00233B9A" w:rsidRDefault="000C69FE">
      <w:pPr>
        <w:spacing w:before="10" w:after="10"/>
        <w:ind w:firstLine="640"/>
        <w:outlineLvl w:val="5"/>
      </w:pPr>
      <w:r>
        <w:rPr>
          <w:rFonts w:ascii="黑体" w:eastAsia="黑体" w:hAnsi="黑体" w:cs="黑体"/>
          <w:color w:val="000000"/>
          <w:sz w:val="32"/>
        </w:rPr>
        <w:lastRenderedPageBreak/>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1.通过参加全国比赛提升锻炼队伍，为更好地备战全运会打好基础。。</w:t>
            </w:r>
            <w:r>
              <w:tab/>
            </w:r>
            <w:r>
              <w:tab/>
            </w:r>
            <w:r>
              <w:tab/>
            </w:r>
            <w:r>
              <w:tab/>
            </w:r>
            <w:r>
              <w:tab/>
            </w:r>
            <w:r>
              <w:tab/>
            </w:r>
          </w:p>
          <w:p w:rsidR="00233B9A" w:rsidRDefault="00233B9A">
            <w:pPr>
              <w:pStyle w:val="24a5815bc-afc2-4ba5-9c49-c138840dba85"/>
            </w:pPr>
          </w:p>
          <w:p w:rsidR="00233B9A" w:rsidRDefault="000C69FE">
            <w:pPr>
              <w:pStyle w:val="24a5815bc-afc2-4ba5-9c49-c138840dba85"/>
            </w:pPr>
            <w:r>
              <w:t>2.取得优秀成绩，促进我省体育事业发展。</w:t>
            </w:r>
          </w:p>
          <w:p w:rsidR="00233B9A" w:rsidRDefault="000C69FE">
            <w:pPr>
              <w:pStyle w:val="24a5815bc-afc2-4ba5-9c49-c138840dba85"/>
            </w:pPr>
            <w:r>
              <w:t>3.通过外出训练交流，锻炼队伍，提高队伍技术技战水平。</w:t>
            </w:r>
          </w:p>
          <w:p w:rsidR="00233B9A" w:rsidRDefault="000C69FE">
            <w:pPr>
              <w:pStyle w:val="24a5815bc-afc2-4ba5-9c49-c138840dba85"/>
            </w:pPr>
            <w:r>
              <w:t>4.为运动队提供更好的训练场所，为更好地备战全运会做好后勤保障工作。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参加全国年度体育赛事情况</w:t>
            </w:r>
          </w:p>
        </w:tc>
        <w:tc>
          <w:tcPr>
            <w:tcW w:w="2835" w:type="dxa"/>
            <w:vAlign w:val="center"/>
          </w:tcPr>
          <w:p w:rsidR="00233B9A" w:rsidRDefault="000C69FE">
            <w:pPr>
              <w:pStyle w:val="24a5815bc-afc2-4ba5-9c49-c138840dba85"/>
            </w:pPr>
            <w:r>
              <w:t>参加全国年度体育赛事的数量</w:t>
            </w:r>
          </w:p>
        </w:tc>
        <w:tc>
          <w:tcPr>
            <w:tcW w:w="2551" w:type="dxa"/>
            <w:vAlign w:val="center"/>
          </w:tcPr>
          <w:p w:rsidR="00233B9A" w:rsidRDefault="000C69FE">
            <w:pPr>
              <w:pStyle w:val="24a5815bc-afc2-4ba5-9c49-c138840dba85"/>
            </w:pPr>
            <w:r>
              <w:t>≥5次</w:t>
            </w:r>
          </w:p>
        </w:tc>
        <w:tc>
          <w:tcPr>
            <w:tcW w:w="2268" w:type="dxa"/>
            <w:vAlign w:val="center"/>
          </w:tcPr>
          <w:p w:rsidR="00233B9A" w:rsidRDefault="000C69FE">
            <w:pPr>
              <w:pStyle w:val="24a5815bc-afc2-4ba5-9c49-c138840dba85"/>
            </w:pPr>
            <w:r>
              <w:t>体育总局下发的年度比赛计划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队伍外出训练次数</w:t>
            </w:r>
          </w:p>
        </w:tc>
        <w:tc>
          <w:tcPr>
            <w:tcW w:w="2835" w:type="dxa"/>
            <w:vAlign w:val="center"/>
          </w:tcPr>
          <w:p w:rsidR="00233B9A" w:rsidRDefault="000C69FE">
            <w:pPr>
              <w:pStyle w:val="24a5815bc-afc2-4ba5-9c49-c138840dba85"/>
            </w:pPr>
            <w:r>
              <w:t>运动队不定期进行外训的数量</w:t>
            </w:r>
          </w:p>
        </w:tc>
        <w:tc>
          <w:tcPr>
            <w:tcW w:w="2551" w:type="dxa"/>
            <w:vAlign w:val="center"/>
          </w:tcPr>
          <w:p w:rsidR="00233B9A" w:rsidRDefault="000C69FE">
            <w:pPr>
              <w:pStyle w:val="24a5815bc-afc2-4ba5-9c49-c138840dba85"/>
            </w:pPr>
            <w:r>
              <w:t>≥4次</w:t>
            </w:r>
          </w:p>
        </w:tc>
        <w:tc>
          <w:tcPr>
            <w:tcW w:w="2268" w:type="dxa"/>
            <w:vAlign w:val="center"/>
          </w:tcPr>
          <w:p w:rsidR="00233B9A" w:rsidRDefault="000C69FE">
            <w:pPr>
              <w:pStyle w:val="24a5815bc-afc2-4ba5-9c49-c138840dba85"/>
            </w:pPr>
            <w:r>
              <w:t>各运动队年度训练安排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全国体育赛事中取得优异成绩</w:t>
            </w:r>
          </w:p>
        </w:tc>
        <w:tc>
          <w:tcPr>
            <w:tcW w:w="2835" w:type="dxa"/>
            <w:vAlign w:val="center"/>
          </w:tcPr>
          <w:p w:rsidR="00233B9A" w:rsidRDefault="000C69FE">
            <w:pPr>
              <w:pStyle w:val="24a5815bc-afc2-4ba5-9c49-c138840dba85"/>
            </w:pPr>
            <w:r>
              <w:t>参加全国年度体育赛事取得优异成绩</w:t>
            </w:r>
          </w:p>
        </w:tc>
        <w:tc>
          <w:tcPr>
            <w:tcW w:w="2551" w:type="dxa"/>
            <w:vAlign w:val="center"/>
          </w:tcPr>
          <w:p w:rsidR="00233B9A" w:rsidRDefault="000C69FE">
            <w:pPr>
              <w:pStyle w:val="24a5815bc-afc2-4ba5-9c49-c138840dba85"/>
            </w:pPr>
            <w:r>
              <w:t>≥1枚</w:t>
            </w:r>
          </w:p>
        </w:tc>
        <w:tc>
          <w:tcPr>
            <w:tcW w:w="2268" w:type="dxa"/>
            <w:vAlign w:val="center"/>
          </w:tcPr>
          <w:p w:rsidR="00233B9A" w:rsidRDefault="000C69FE">
            <w:pPr>
              <w:pStyle w:val="24a5815bc-afc2-4ba5-9c49-c138840dba85"/>
            </w:pPr>
            <w:r>
              <w:t>中心竞赛工作安排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不出现赛风赛纪和兴奋剂事件</w:t>
            </w:r>
          </w:p>
        </w:tc>
        <w:tc>
          <w:tcPr>
            <w:tcW w:w="2835" w:type="dxa"/>
            <w:vAlign w:val="center"/>
          </w:tcPr>
          <w:p w:rsidR="00233B9A" w:rsidRDefault="000C69FE">
            <w:pPr>
              <w:pStyle w:val="24a5815bc-afc2-4ba5-9c49-c138840dba85"/>
            </w:pPr>
            <w:r>
              <w:t>不出现赛风赛纪和兴奋剂事件</w:t>
            </w:r>
          </w:p>
        </w:tc>
        <w:tc>
          <w:tcPr>
            <w:tcW w:w="2551" w:type="dxa"/>
            <w:vAlign w:val="center"/>
          </w:tcPr>
          <w:p w:rsidR="00233B9A" w:rsidRDefault="000C69FE">
            <w:pPr>
              <w:pStyle w:val="24a5815bc-afc2-4ba5-9c49-c138840dba85"/>
            </w:pPr>
            <w:r>
              <w:t>次</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中心各项目年度完成情况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不超过财政支持预算经费规模</w:t>
            </w:r>
          </w:p>
        </w:tc>
        <w:tc>
          <w:tcPr>
            <w:tcW w:w="2551" w:type="dxa"/>
            <w:vAlign w:val="center"/>
          </w:tcPr>
          <w:p w:rsidR="00233B9A" w:rsidRDefault="000C69FE">
            <w:pPr>
              <w:pStyle w:val="24a5815bc-afc2-4ba5-9c49-c138840dba85"/>
            </w:pPr>
            <w:r>
              <w:t>不超过全年预算</w:t>
            </w:r>
          </w:p>
        </w:tc>
        <w:tc>
          <w:tcPr>
            <w:tcW w:w="2268" w:type="dxa"/>
            <w:vAlign w:val="center"/>
          </w:tcPr>
          <w:p w:rsidR="00233B9A" w:rsidRDefault="000C69FE">
            <w:pPr>
              <w:pStyle w:val="24a5815bc-afc2-4ba5-9c49-c138840dba85"/>
            </w:pPr>
            <w:r>
              <w:t>年度预算、历史依据</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举办年度青少年比赛次数</w:t>
            </w:r>
          </w:p>
        </w:tc>
        <w:tc>
          <w:tcPr>
            <w:tcW w:w="2835" w:type="dxa"/>
            <w:vAlign w:val="center"/>
          </w:tcPr>
          <w:p w:rsidR="00233B9A" w:rsidRDefault="000C69FE">
            <w:pPr>
              <w:pStyle w:val="24a5815bc-afc2-4ba5-9c49-c138840dba85"/>
            </w:pPr>
            <w:r>
              <w:t>举办年度青少年比赛5次以上</w:t>
            </w:r>
          </w:p>
        </w:tc>
        <w:tc>
          <w:tcPr>
            <w:tcW w:w="2551" w:type="dxa"/>
            <w:vAlign w:val="center"/>
          </w:tcPr>
          <w:p w:rsidR="00233B9A" w:rsidRDefault="000C69FE">
            <w:pPr>
              <w:pStyle w:val="24a5815bc-afc2-4ba5-9c49-c138840dba85"/>
            </w:pPr>
            <w:r>
              <w:t>≥5次</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苗子集训人数</w:t>
            </w:r>
          </w:p>
        </w:tc>
        <w:tc>
          <w:tcPr>
            <w:tcW w:w="2835" w:type="dxa"/>
            <w:vAlign w:val="center"/>
          </w:tcPr>
          <w:p w:rsidR="00233B9A" w:rsidRDefault="000C69FE">
            <w:pPr>
              <w:pStyle w:val="24a5815bc-afc2-4ba5-9c49-c138840dba85"/>
            </w:pPr>
            <w:r>
              <w:t>在举办的全省青少年比赛中，选拔优秀后备人才进行苗子集训</w:t>
            </w:r>
          </w:p>
        </w:tc>
        <w:tc>
          <w:tcPr>
            <w:tcW w:w="2551" w:type="dxa"/>
            <w:vAlign w:val="center"/>
          </w:tcPr>
          <w:p w:rsidR="00233B9A" w:rsidRDefault="000C69FE">
            <w:pPr>
              <w:pStyle w:val="24a5815bc-afc2-4ba5-9c49-c138840dba85"/>
            </w:pPr>
            <w:r>
              <w:t>≥50人次</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组织省内年度比赛完成率</w:t>
            </w:r>
          </w:p>
        </w:tc>
        <w:tc>
          <w:tcPr>
            <w:tcW w:w="2835" w:type="dxa"/>
            <w:vAlign w:val="center"/>
          </w:tcPr>
          <w:p w:rsidR="00233B9A" w:rsidRDefault="000C69FE">
            <w:pPr>
              <w:pStyle w:val="24a5815bc-afc2-4ba5-9c49-c138840dba85"/>
            </w:pPr>
            <w:r>
              <w:t>完成的省年度比赛占总比赛计划的比率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选拔苗子训练人数</w:t>
            </w:r>
          </w:p>
        </w:tc>
        <w:tc>
          <w:tcPr>
            <w:tcW w:w="2835" w:type="dxa"/>
            <w:vAlign w:val="center"/>
          </w:tcPr>
          <w:p w:rsidR="00233B9A" w:rsidRDefault="000C69FE">
            <w:pPr>
              <w:pStyle w:val="24a5815bc-afc2-4ba5-9c49-c138840dba85"/>
            </w:pPr>
            <w:r>
              <w:t>通过苗子集训活动选拔苗子训练的人数</w:t>
            </w:r>
          </w:p>
        </w:tc>
        <w:tc>
          <w:tcPr>
            <w:tcW w:w="2551" w:type="dxa"/>
            <w:vAlign w:val="center"/>
          </w:tcPr>
          <w:p w:rsidR="00233B9A" w:rsidRDefault="000C69FE">
            <w:pPr>
              <w:pStyle w:val="24a5815bc-afc2-4ba5-9c49-c138840dba85"/>
            </w:pPr>
            <w:r>
              <w:t>大于等于全部集训人数的1/3</w:t>
            </w:r>
          </w:p>
        </w:tc>
        <w:tc>
          <w:tcPr>
            <w:tcW w:w="2268" w:type="dxa"/>
            <w:vAlign w:val="center"/>
          </w:tcPr>
          <w:p w:rsidR="00233B9A" w:rsidRDefault="000C69FE">
            <w:pPr>
              <w:pStyle w:val="24a5815bc-afc2-4ba5-9c49-c138840dba85"/>
            </w:pPr>
            <w:r>
              <w:t>根据运动队实际需求</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通过体操（艺术体操、蹦床、健美操）、举重、柔道比赛，提高人民对以上项目的认识，丰富社会文化生活，</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《河北省竞技体育十三五规划》、《全民健身条例》</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系列体育赛事活动参与者满意度情况</w:t>
            </w:r>
          </w:p>
        </w:tc>
        <w:tc>
          <w:tcPr>
            <w:tcW w:w="2835" w:type="dxa"/>
            <w:vAlign w:val="center"/>
          </w:tcPr>
          <w:p w:rsidR="00233B9A" w:rsidRDefault="000C69FE">
            <w:pPr>
              <w:pStyle w:val="24a5815bc-afc2-4ba5-9c49-c138840dba85"/>
            </w:pPr>
            <w:r>
              <w:t>系列体育赛事活动参与者满意人数占参与人数的比例</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年，河北省体育局体操举重柔道运动中心安排政府采购预算</w:t>
      </w:r>
      <w:r>
        <w:rPr>
          <w:rFonts w:eastAsia="方正仿宋_GBK"/>
          <w:color w:val="000000"/>
          <w:sz w:val="28"/>
        </w:rPr>
        <w:t>324.80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324.80</w:t>
            </w:r>
          </w:p>
        </w:tc>
        <w:tc>
          <w:tcPr>
            <w:tcW w:w="964" w:type="dxa"/>
            <w:vAlign w:val="center"/>
          </w:tcPr>
          <w:p w:rsidR="00233B9A" w:rsidRDefault="000C69FE">
            <w:pPr>
              <w:pStyle w:val="7"/>
            </w:pPr>
            <w:r>
              <w:t>13.80</w:t>
            </w:r>
          </w:p>
        </w:tc>
        <w:tc>
          <w:tcPr>
            <w:tcW w:w="964" w:type="dxa"/>
            <w:vAlign w:val="center"/>
          </w:tcPr>
          <w:p w:rsidR="00233B9A" w:rsidRDefault="000C69FE">
            <w:pPr>
              <w:pStyle w:val="7"/>
            </w:pPr>
            <w:r>
              <w:t>311.00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324.80</w:t>
            </w:r>
          </w:p>
        </w:tc>
      </w:tr>
      <w:tr w:rsidR="00233B9A">
        <w:trPr>
          <w:cantSplit/>
          <w:jc w:val="center"/>
        </w:trPr>
        <w:tc>
          <w:tcPr>
            <w:tcW w:w="1701" w:type="dxa"/>
            <w:vAlign w:val="center"/>
          </w:tcPr>
          <w:p w:rsidR="00233B9A" w:rsidRDefault="000C69FE">
            <w:pPr>
              <w:pStyle w:val="6"/>
            </w:pPr>
            <w:r>
              <w:t>河北省体育局体操举重柔道运动中心小计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324.80</w:t>
            </w:r>
          </w:p>
        </w:tc>
        <w:tc>
          <w:tcPr>
            <w:tcW w:w="964" w:type="dxa"/>
            <w:vAlign w:val="center"/>
          </w:tcPr>
          <w:p w:rsidR="00233B9A" w:rsidRDefault="000C69FE">
            <w:pPr>
              <w:pStyle w:val="7"/>
            </w:pPr>
            <w:r>
              <w:t>13.80</w:t>
            </w:r>
          </w:p>
        </w:tc>
        <w:tc>
          <w:tcPr>
            <w:tcW w:w="964" w:type="dxa"/>
            <w:vAlign w:val="center"/>
          </w:tcPr>
          <w:p w:rsidR="00233B9A" w:rsidRDefault="000C69FE">
            <w:pPr>
              <w:pStyle w:val="7"/>
            </w:pPr>
            <w:r>
              <w:t>311.00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324.80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8</w:t>
            </w:r>
          </w:p>
        </w:tc>
        <w:tc>
          <w:tcPr>
            <w:tcW w:w="850" w:type="dxa"/>
            <w:vAlign w:val="center"/>
          </w:tcPr>
          <w:p w:rsidR="00233B9A" w:rsidRDefault="000C69FE">
            <w:pPr>
              <w:pStyle w:val="4"/>
            </w:pPr>
            <w:r>
              <w:t>0.50</w:t>
            </w:r>
          </w:p>
        </w:tc>
        <w:tc>
          <w:tcPr>
            <w:tcW w:w="964"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0.55</w:t>
            </w:r>
          </w:p>
        </w:tc>
        <w:tc>
          <w:tcPr>
            <w:tcW w:w="964" w:type="dxa"/>
            <w:vAlign w:val="center"/>
          </w:tcPr>
          <w:p w:rsidR="00233B9A" w:rsidRDefault="000C69FE">
            <w:pPr>
              <w:pStyle w:val="4"/>
            </w:pPr>
            <w:r>
              <w:t>2.20</w:t>
            </w:r>
          </w:p>
        </w:tc>
        <w:tc>
          <w:tcPr>
            <w:tcW w:w="964" w:type="dxa"/>
            <w:vAlign w:val="center"/>
          </w:tcPr>
          <w:p w:rsidR="00233B9A" w:rsidRDefault="000C69FE">
            <w:pPr>
              <w:pStyle w:val="4"/>
            </w:pPr>
            <w:r>
              <w:t>2.20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投影仪</w:t>
            </w:r>
          </w:p>
        </w:tc>
        <w:tc>
          <w:tcPr>
            <w:tcW w:w="1134" w:type="dxa"/>
            <w:vAlign w:val="center"/>
          </w:tcPr>
          <w:p w:rsidR="00233B9A" w:rsidRDefault="000C69FE">
            <w:pPr>
              <w:pStyle w:val="2"/>
            </w:pPr>
            <w:r>
              <w:t>A020202</w:t>
            </w:r>
          </w:p>
        </w:tc>
        <w:tc>
          <w:tcPr>
            <w:tcW w:w="709" w:type="dxa"/>
            <w:vAlign w:val="center"/>
          </w:tcPr>
          <w:p w:rsidR="00233B9A" w:rsidRDefault="000C69FE">
            <w:pPr>
              <w:pStyle w:val="3"/>
            </w:pPr>
            <w:r>
              <w:t>个</w:t>
            </w:r>
          </w:p>
        </w:tc>
        <w:tc>
          <w:tcPr>
            <w:tcW w:w="850" w:type="dxa"/>
            <w:vAlign w:val="center"/>
          </w:tcPr>
          <w:p w:rsidR="00233B9A" w:rsidRDefault="000C69FE">
            <w:pPr>
              <w:pStyle w:val="4"/>
            </w:pPr>
            <w:r>
              <w:t>4</w:t>
            </w:r>
          </w:p>
        </w:tc>
        <w:tc>
          <w:tcPr>
            <w:tcW w:w="850" w:type="dxa"/>
            <w:vAlign w:val="center"/>
          </w:tcPr>
          <w:p w:rsidR="00233B9A" w:rsidRDefault="000C69FE">
            <w:pPr>
              <w:pStyle w:val="4"/>
            </w:pPr>
            <w:r>
              <w:t>1.00</w:t>
            </w:r>
          </w:p>
        </w:tc>
        <w:tc>
          <w:tcPr>
            <w:tcW w:w="964"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0.50</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其他台、桌类</w:t>
            </w:r>
          </w:p>
        </w:tc>
        <w:tc>
          <w:tcPr>
            <w:tcW w:w="1134" w:type="dxa"/>
            <w:vAlign w:val="center"/>
          </w:tcPr>
          <w:p w:rsidR="00233B9A" w:rsidRDefault="000C69FE">
            <w:pPr>
              <w:pStyle w:val="2"/>
            </w:pPr>
            <w:r>
              <w:t>A060299</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0.40</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10</w:t>
            </w:r>
          </w:p>
        </w:tc>
        <w:tc>
          <w:tcPr>
            <w:tcW w:w="850" w:type="dxa"/>
            <w:vAlign w:val="center"/>
          </w:tcPr>
          <w:p w:rsidR="00233B9A" w:rsidRDefault="000C69FE">
            <w:pPr>
              <w:pStyle w:val="4"/>
            </w:pPr>
            <w:r>
              <w:t>0.06</w:t>
            </w: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200.39</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1194.00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116.10</w:t>
            </w:r>
          </w:p>
        </w:tc>
        <w:tc>
          <w:tcPr>
            <w:tcW w:w="964" w:type="dxa"/>
            <w:vAlign w:val="center"/>
          </w:tcPr>
          <w:p w:rsidR="00233B9A" w:rsidRDefault="000C69FE">
            <w:pPr>
              <w:pStyle w:val="4"/>
            </w:pPr>
            <w:r>
              <w:t>116.10</w:t>
            </w:r>
          </w:p>
        </w:tc>
        <w:tc>
          <w:tcPr>
            <w:tcW w:w="964" w:type="dxa"/>
            <w:vAlign w:val="center"/>
          </w:tcPr>
          <w:p w:rsidR="00233B9A" w:rsidRDefault="00233B9A">
            <w:pPr>
              <w:pStyle w:val="4"/>
            </w:pPr>
          </w:p>
        </w:tc>
        <w:tc>
          <w:tcPr>
            <w:tcW w:w="964" w:type="dxa"/>
            <w:vAlign w:val="center"/>
          </w:tcPr>
          <w:p w:rsidR="00233B9A" w:rsidRDefault="000C69FE">
            <w:pPr>
              <w:pStyle w:val="4"/>
            </w:pPr>
            <w:r>
              <w:t>116.10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116.10</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1194.00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76.00</w:t>
            </w:r>
          </w:p>
        </w:tc>
        <w:tc>
          <w:tcPr>
            <w:tcW w:w="964" w:type="dxa"/>
            <w:vAlign w:val="center"/>
          </w:tcPr>
          <w:p w:rsidR="00233B9A" w:rsidRDefault="000C69FE">
            <w:pPr>
              <w:pStyle w:val="4"/>
            </w:pPr>
            <w:r>
              <w:t>76.00</w:t>
            </w:r>
          </w:p>
        </w:tc>
        <w:tc>
          <w:tcPr>
            <w:tcW w:w="964" w:type="dxa"/>
            <w:vAlign w:val="center"/>
          </w:tcPr>
          <w:p w:rsidR="00233B9A" w:rsidRDefault="00233B9A">
            <w:pPr>
              <w:pStyle w:val="4"/>
            </w:pPr>
          </w:p>
        </w:tc>
        <w:tc>
          <w:tcPr>
            <w:tcW w:w="964" w:type="dxa"/>
            <w:vAlign w:val="center"/>
          </w:tcPr>
          <w:p w:rsidR="00233B9A" w:rsidRDefault="000C69FE">
            <w:pPr>
              <w:pStyle w:val="4"/>
            </w:pPr>
            <w:r>
              <w:t>76.00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76.00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1194.00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118.90</w:t>
            </w:r>
          </w:p>
        </w:tc>
        <w:tc>
          <w:tcPr>
            <w:tcW w:w="964" w:type="dxa"/>
            <w:vAlign w:val="center"/>
          </w:tcPr>
          <w:p w:rsidR="00233B9A" w:rsidRDefault="000C69FE">
            <w:pPr>
              <w:pStyle w:val="4"/>
            </w:pPr>
            <w:r>
              <w:t>118.90</w:t>
            </w:r>
          </w:p>
        </w:tc>
        <w:tc>
          <w:tcPr>
            <w:tcW w:w="964" w:type="dxa"/>
            <w:vAlign w:val="center"/>
          </w:tcPr>
          <w:p w:rsidR="00233B9A" w:rsidRDefault="00233B9A">
            <w:pPr>
              <w:pStyle w:val="4"/>
            </w:pPr>
          </w:p>
        </w:tc>
        <w:tc>
          <w:tcPr>
            <w:tcW w:w="964" w:type="dxa"/>
            <w:vAlign w:val="center"/>
          </w:tcPr>
          <w:p w:rsidR="00233B9A" w:rsidRDefault="000C69FE">
            <w:pPr>
              <w:pStyle w:val="4"/>
            </w:pPr>
            <w:r>
              <w:t>118.90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118.90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河北省体育局体操举重柔道运动中心上年末固定资产金额为</w:t>
      </w:r>
      <w:r>
        <w:rPr>
          <w:rFonts w:eastAsia="方正仿宋_GBK"/>
          <w:color w:val="000000"/>
          <w:sz w:val="28"/>
        </w:rPr>
        <w:t>1505.03</w:t>
      </w:r>
      <w:r>
        <w:rPr>
          <w:rFonts w:eastAsia="方正仿宋_GBK"/>
          <w:color w:val="000000"/>
          <w:sz w:val="28"/>
        </w:rPr>
        <w:t>万元（详见下表）。本年度拟购置固定资产总额为</w:t>
      </w:r>
      <w:r>
        <w:rPr>
          <w:rFonts w:eastAsia="方正仿宋_GBK"/>
          <w:color w:val="000000"/>
          <w:sz w:val="28"/>
        </w:rPr>
        <w:t>155.56</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362007河北省体育局体操举重柔道运动中心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1505.03</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15</w:t>
            </w:r>
          </w:p>
        </w:tc>
        <w:tc>
          <w:tcPr>
            <w:tcW w:w="2835" w:type="dxa"/>
            <w:vAlign w:val="center"/>
          </w:tcPr>
          <w:p w:rsidR="00233B9A" w:rsidRDefault="000C69FE">
            <w:pPr>
              <w:pStyle w:val="4"/>
            </w:pPr>
            <w:r>
              <w:t>598.56</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762</w:t>
            </w:r>
          </w:p>
        </w:tc>
        <w:tc>
          <w:tcPr>
            <w:tcW w:w="2835" w:type="dxa"/>
            <w:vAlign w:val="center"/>
          </w:tcPr>
          <w:p w:rsidR="00233B9A" w:rsidRDefault="000C69FE">
            <w:pPr>
              <w:pStyle w:val="4"/>
            </w:pPr>
            <w:r>
              <w:t>906.47</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lastRenderedPageBreak/>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6" w:name="_Toc_4_4_0000000024"/>
      <w:r>
        <w:rPr>
          <w:rFonts w:ascii="方正小标宋_GBK" w:eastAsia="方正小标宋_GBK" w:hAnsi="方正小标宋_GBK" w:cs="方正小标宋_GBK"/>
          <w:color w:val="000000"/>
          <w:sz w:val="44"/>
        </w:rPr>
        <w:lastRenderedPageBreak/>
        <w:t>六、河北省体育局乒乓球羽毛球运动中心收支预算</w:t>
      </w:r>
      <w:bookmarkEnd w:id="6"/>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1669.44</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1299.00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1669.44</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1299.00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2968.44</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2968.44</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2968.44</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2968.44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2968.44</w:t>
            </w:r>
          </w:p>
        </w:tc>
        <w:tc>
          <w:tcPr>
            <w:tcW w:w="1134" w:type="dxa"/>
            <w:vAlign w:val="center"/>
          </w:tcPr>
          <w:p w:rsidR="00233B9A" w:rsidRDefault="000C69FE">
            <w:pPr>
              <w:pStyle w:val="7"/>
            </w:pPr>
            <w:r>
              <w:t>2968.44</w:t>
            </w:r>
          </w:p>
        </w:tc>
        <w:tc>
          <w:tcPr>
            <w:tcW w:w="1134" w:type="dxa"/>
            <w:vAlign w:val="center"/>
          </w:tcPr>
          <w:p w:rsidR="00233B9A" w:rsidRDefault="000C69FE">
            <w:pPr>
              <w:pStyle w:val="7"/>
            </w:pPr>
            <w:r>
              <w:t>2968.44</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0C69FE">
            <w:pPr>
              <w:pStyle w:val="4"/>
            </w:pPr>
            <w:r>
              <w:t>1669.44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0C69FE">
            <w:pPr>
              <w:pStyle w:val="4"/>
            </w:pPr>
            <w:r>
              <w:t>1299.00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2968.44</w:t>
            </w:r>
          </w:p>
        </w:tc>
        <w:tc>
          <w:tcPr>
            <w:tcW w:w="1361" w:type="dxa"/>
            <w:vAlign w:val="center"/>
          </w:tcPr>
          <w:p w:rsidR="00233B9A" w:rsidRDefault="000C69FE">
            <w:pPr>
              <w:pStyle w:val="7"/>
            </w:pPr>
            <w:r>
              <w:t>1669.44</w:t>
            </w:r>
          </w:p>
        </w:tc>
        <w:tc>
          <w:tcPr>
            <w:tcW w:w="1361" w:type="dxa"/>
            <w:vAlign w:val="center"/>
          </w:tcPr>
          <w:p w:rsidR="00233B9A" w:rsidRDefault="000C69FE">
            <w:pPr>
              <w:pStyle w:val="7"/>
            </w:pPr>
            <w:r>
              <w:t>1299.00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1669.44</w:t>
            </w:r>
          </w:p>
        </w:tc>
        <w:tc>
          <w:tcPr>
            <w:tcW w:w="1361" w:type="dxa"/>
            <w:vAlign w:val="center"/>
          </w:tcPr>
          <w:p w:rsidR="00233B9A" w:rsidRDefault="000C69FE">
            <w:pPr>
              <w:pStyle w:val="4"/>
            </w:pPr>
            <w:r>
              <w:t>1669.44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1669.44</w:t>
            </w:r>
          </w:p>
        </w:tc>
        <w:tc>
          <w:tcPr>
            <w:tcW w:w="1361" w:type="dxa"/>
            <w:vAlign w:val="center"/>
          </w:tcPr>
          <w:p w:rsidR="00233B9A" w:rsidRDefault="000C69FE">
            <w:pPr>
              <w:pStyle w:val="4"/>
            </w:pPr>
            <w:r>
              <w:t>1669.44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1669.44</w:t>
            </w:r>
          </w:p>
        </w:tc>
        <w:tc>
          <w:tcPr>
            <w:tcW w:w="1361" w:type="dxa"/>
            <w:vAlign w:val="center"/>
          </w:tcPr>
          <w:p w:rsidR="00233B9A" w:rsidRDefault="000C69FE">
            <w:pPr>
              <w:pStyle w:val="4"/>
            </w:pPr>
            <w:r>
              <w:t>1669.44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0C69FE">
            <w:pPr>
              <w:pStyle w:val="4"/>
            </w:pPr>
            <w:r>
              <w:t>1299.00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1669.44</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1299.00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1669.44</w:t>
            </w:r>
          </w:p>
        </w:tc>
        <w:tc>
          <w:tcPr>
            <w:tcW w:w="1474" w:type="dxa"/>
            <w:vAlign w:val="center"/>
          </w:tcPr>
          <w:p w:rsidR="00233B9A" w:rsidRDefault="000C69FE">
            <w:pPr>
              <w:pStyle w:val="4"/>
            </w:pPr>
            <w:r>
              <w:t>1669.44</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1299.00</w:t>
            </w:r>
          </w:p>
        </w:tc>
        <w:tc>
          <w:tcPr>
            <w:tcW w:w="1474" w:type="dxa"/>
            <w:vAlign w:val="center"/>
          </w:tcPr>
          <w:p w:rsidR="00233B9A" w:rsidRDefault="00233B9A">
            <w:pPr>
              <w:pStyle w:val="4"/>
            </w:pPr>
          </w:p>
        </w:tc>
        <w:tc>
          <w:tcPr>
            <w:tcW w:w="1474" w:type="dxa"/>
            <w:vAlign w:val="center"/>
          </w:tcPr>
          <w:p w:rsidR="00233B9A" w:rsidRDefault="000C69FE">
            <w:pPr>
              <w:pStyle w:val="4"/>
            </w:pPr>
            <w:r>
              <w:t>1299.00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2968.44</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2968.44</w:t>
            </w:r>
          </w:p>
        </w:tc>
        <w:tc>
          <w:tcPr>
            <w:tcW w:w="1474" w:type="dxa"/>
            <w:vAlign w:val="center"/>
          </w:tcPr>
          <w:p w:rsidR="00233B9A" w:rsidRDefault="000C69FE">
            <w:pPr>
              <w:pStyle w:val="7"/>
            </w:pPr>
            <w:r>
              <w:t>1669.44</w:t>
            </w:r>
          </w:p>
        </w:tc>
        <w:tc>
          <w:tcPr>
            <w:tcW w:w="1474" w:type="dxa"/>
            <w:vAlign w:val="center"/>
          </w:tcPr>
          <w:p w:rsidR="00233B9A" w:rsidRDefault="000C69FE">
            <w:pPr>
              <w:pStyle w:val="7"/>
            </w:pPr>
            <w:r>
              <w:t>1299.00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2968.44</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2968.44</w:t>
            </w:r>
          </w:p>
        </w:tc>
        <w:tc>
          <w:tcPr>
            <w:tcW w:w="1474" w:type="dxa"/>
            <w:vAlign w:val="center"/>
          </w:tcPr>
          <w:p w:rsidR="00233B9A" w:rsidRDefault="000C69FE">
            <w:pPr>
              <w:pStyle w:val="7"/>
            </w:pPr>
            <w:r>
              <w:t>1669.44</w:t>
            </w:r>
          </w:p>
        </w:tc>
        <w:tc>
          <w:tcPr>
            <w:tcW w:w="1474" w:type="dxa"/>
            <w:vAlign w:val="center"/>
          </w:tcPr>
          <w:p w:rsidR="00233B9A" w:rsidRDefault="000C69FE">
            <w:pPr>
              <w:pStyle w:val="7"/>
            </w:pPr>
            <w:r>
              <w:t>1299.00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1669.44</w:t>
            </w:r>
          </w:p>
        </w:tc>
        <w:tc>
          <w:tcPr>
            <w:tcW w:w="2551" w:type="dxa"/>
            <w:vAlign w:val="center"/>
          </w:tcPr>
          <w:p w:rsidR="00233B9A" w:rsidRDefault="000C69FE">
            <w:pPr>
              <w:pStyle w:val="7"/>
            </w:pPr>
            <w:r>
              <w:t>1669.44</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1669.44</w:t>
            </w:r>
          </w:p>
        </w:tc>
        <w:tc>
          <w:tcPr>
            <w:tcW w:w="2551" w:type="dxa"/>
            <w:vAlign w:val="center"/>
          </w:tcPr>
          <w:p w:rsidR="00233B9A" w:rsidRDefault="000C69FE">
            <w:pPr>
              <w:pStyle w:val="4"/>
            </w:pPr>
            <w:r>
              <w:t>1669.44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1669.44</w:t>
            </w:r>
          </w:p>
        </w:tc>
        <w:tc>
          <w:tcPr>
            <w:tcW w:w="2551" w:type="dxa"/>
            <w:vAlign w:val="center"/>
          </w:tcPr>
          <w:p w:rsidR="00233B9A" w:rsidRDefault="000C69FE">
            <w:pPr>
              <w:pStyle w:val="4"/>
            </w:pPr>
            <w:r>
              <w:t>1669.44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1669.44</w:t>
            </w:r>
          </w:p>
        </w:tc>
        <w:tc>
          <w:tcPr>
            <w:tcW w:w="2551" w:type="dxa"/>
            <w:vAlign w:val="center"/>
          </w:tcPr>
          <w:p w:rsidR="00233B9A" w:rsidRDefault="000C69FE">
            <w:pPr>
              <w:pStyle w:val="4"/>
            </w:pPr>
            <w:r>
              <w:t>1669.44</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1669.44</w:t>
            </w:r>
          </w:p>
        </w:tc>
        <w:tc>
          <w:tcPr>
            <w:tcW w:w="2551" w:type="dxa"/>
            <w:vAlign w:val="center"/>
          </w:tcPr>
          <w:p w:rsidR="00233B9A" w:rsidRDefault="000C69FE">
            <w:pPr>
              <w:pStyle w:val="7"/>
            </w:pPr>
            <w:r>
              <w:t>1652.36</w:t>
            </w:r>
          </w:p>
        </w:tc>
        <w:tc>
          <w:tcPr>
            <w:tcW w:w="2551" w:type="dxa"/>
            <w:vAlign w:val="center"/>
          </w:tcPr>
          <w:p w:rsidR="00233B9A" w:rsidRDefault="000C69FE">
            <w:pPr>
              <w:pStyle w:val="7"/>
            </w:pPr>
            <w:r>
              <w:t>17.08</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1594.09</w:t>
            </w:r>
          </w:p>
        </w:tc>
        <w:tc>
          <w:tcPr>
            <w:tcW w:w="2551" w:type="dxa"/>
            <w:vAlign w:val="center"/>
          </w:tcPr>
          <w:p w:rsidR="00233B9A" w:rsidRDefault="000C69FE">
            <w:pPr>
              <w:pStyle w:val="4"/>
            </w:pPr>
            <w:r>
              <w:t>1594.09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403.61</w:t>
            </w:r>
          </w:p>
        </w:tc>
        <w:tc>
          <w:tcPr>
            <w:tcW w:w="2551" w:type="dxa"/>
            <w:vAlign w:val="center"/>
          </w:tcPr>
          <w:p w:rsidR="00233B9A" w:rsidRDefault="000C69FE">
            <w:pPr>
              <w:pStyle w:val="4"/>
            </w:pPr>
            <w:r>
              <w:t>403.61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347.96</w:t>
            </w:r>
          </w:p>
        </w:tc>
        <w:tc>
          <w:tcPr>
            <w:tcW w:w="2551" w:type="dxa"/>
            <w:vAlign w:val="center"/>
          </w:tcPr>
          <w:p w:rsidR="00233B9A" w:rsidRDefault="000C69FE">
            <w:pPr>
              <w:pStyle w:val="4"/>
            </w:pPr>
            <w:r>
              <w:t>347.96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126.00</w:t>
            </w:r>
          </w:p>
        </w:tc>
        <w:tc>
          <w:tcPr>
            <w:tcW w:w="2551" w:type="dxa"/>
            <w:vAlign w:val="center"/>
          </w:tcPr>
          <w:p w:rsidR="00233B9A" w:rsidRDefault="000C69FE">
            <w:pPr>
              <w:pStyle w:val="4"/>
            </w:pPr>
            <w:r>
              <w:t>126.00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250.71</w:t>
            </w:r>
          </w:p>
        </w:tc>
        <w:tc>
          <w:tcPr>
            <w:tcW w:w="2551" w:type="dxa"/>
            <w:vAlign w:val="center"/>
          </w:tcPr>
          <w:p w:rsidR="00233B9A" w:rsidRDefault="000C69FE">
            <w:pPr>
              <w:pStyle w:val="4"/>
            </w:pPr>
            <w:r>
              <w:t>250.71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155.99</w:t>
            </w:r>
          </w:p>
        </w:tc>
        <w:tc>
          <w:tcPr>
            <w:tcW w:w="2551" w:type="dxa"/>
            <w:vAlign w:val="center"/>
          </w:tcPr>
          <w:p w:rsidR="00233B9A" w:rsidRDefault="000C69FE">
            <w:pPr>
              <w:pStyle w:val="4"/>
            </w:pPr>
            <w:r>
              <w:t>155.99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62.00</w:t>
            </w:r>
          </w:p>
        </w:tc>
        <w:tc>
          <w:tcPr>
            <w:tcW w:w="2551" w:type="dxa"/>
            <w:vAlign w:val="center"/>
          </w:tcPr>
          <w:p w:rsidR="00233B9A" w:rsidRDefault="000C69FE">
            <w:pPr>
              <w:pStyle w:val="4"/>
            </w:pPr>
            <w:r>
              <w:t>62.00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46.58</w:t>
            </w:r>
          </w:p>
        </w:tc>
        <w:tc>
          <w:tcPr>
            <w:tcW w:w="2551" w:type="dxa"/>
            <w:vAlign w:val="center"/>
          </w:tcPr>
          <w:p w:rsidR="00233B9A" w:rsidRDefault="000C69FE">
            <w:pPr>
              <w:pStyle w:val="4"/>
            </w:pPr>
            <w:r>
              <w:t>46.58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70.60</w:t>
            </w:r>
          </w:p>
        </w:tc>
        <w:tc>
          <w:tcPr>
            <w:tcW w:w="2551" w:type="dxa"/>
            <w:vAlign w:val="center"/>
          </w:tcPr>
          <w:p w:rsidR="00233B9A" w:rsidRDefault="000C69FE">
            <w:pPr>
              <w:pStyle w:val="4"/>
            </w:pPr>
            <w:r>
              <w:t>70.60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86.84</w:t>
            </w:r>
          </w:p>
        </w:tc>
        <w:tc>
          <w:tcPr>
            <w:tcW w:w="2551" w:type="dxa"/>
            <w:vAlign w:val="center"/>
          </w:tcPr>
          <w:p w:rsidR="00233B9A" w:rsidRDefault="000C69FE">
            <w:pPr>
              <w:pStyle w:val="4"/>
            </w:pPr>
            <w:r>
              <w:t>86.84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43.80</w:t>
            </w:r>
          </w:p>
        </w:tc>
        <w:tc>
          <w:tcPr>
            <w:tcW w:w="2551" w:type="dxa"/>
            <w:vAlign w:val="center"/>
          </w:tcPr>
          <w:p w:rsidR="00233B9A" w:rsidRDefault="000C69FE">
            <w:pPr>
              <w:pStyle w:val="4"/>
            </w:pPr>
            <w:r>
              <w:t>43.80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13.48</w:t>
            </w:r>
          </w:p>
        </w:tc>
        <w:tc>
          <w:tcPr>
            <w:tcW w:w="2551" w:type="dxa"/>
            <w:vAlign w:val="center"/>
          </w:tcPr>
          <w:p w:rsidR="00233B9A" w:rsidRDefault="00233B9A">
            <w:pPr>
              <w:pStyle w:val="4"/>
            </w:pPr>
          </w:p>
        </w:tc>
        <w:tc>
          <w:tcPr>
            <w:tcW w:w="2551" w:type="dxa"/>
            <w:vAlign w:val="center"/>
          </w:tcPr>
          <w:p w:rsidR="00233B9A" w:rsidRDefault="000C69FE">
            <w:pPr>
              <w:pStyle w:val="4"/>
            </w:pPr>
            <w:r>
              <w:t>13.48</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5.40</w:t>
            </w:r>
          </w:p>
        </w:tc>
        <w:tc>
          <w:tcPr>
            <w:tcW w:w="2551" w:type="dxa"/>
            <w:vAlign w:val="center"/>
          </w:tcPr>
          <w:p w:rsidR="00233B9A" w:rsidRDefault="00233B9A">
            <w:pPr>
              <w:pStyle w:val="4"/>
            </w:pPr>
          </w:p>
        </w:tc>
        <w:tc>
          <w:tcPr>
            <w:tcW w:w="2551" w:type="dxa"/>
            <w:vAlign w:val="center"/>
          </w:tcPr>
          <w:p w:rsidR="00233B9A" w:rsidRDefault="000C69FE">
            <w:pPr>
              <w:pStyle w:val="4"/>
            </w:pPr>
            <w:r>
              <w:t>5.40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2.73</w:t>
            </w:r>
          </w:p>
        </w:tc>
        <w:tc>
          <w:tcPr>
            <w:tcW w:w="2551" w:type="dxa"/>
            <w:vAlign w:val="center"/>
          </w:tcPr>
          <w:p w:rsidR="00233B9A" w:rsidRDefault="00233B9A">
            <w:pPr>
              <w:pStyle w:val="4"/>
            </w:pPr>
          </w:p>
        </w:tc>
        <w:tc>
          <w:tcPr>
            <w:tcW w:w="2551" w:type="dxa"/>
            <w:vAlign w:val="center"/>
          </w:tcPr>
          <w:p w:rsidR="00233B9A" w:rsidRDefault="000C69FE">
            <w:pPr>
              <w:pStyle w:val="4"/>
            </w:pPr>
            <w:r>
              <w:t>2.73</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0.35</w:t>
            </w:r>
          </w:p>
        </w:tc>
        <w:tc>
          <w:tcPr>
            <w:tcW w:w="2551" w:type="dxa"/>
            <w:vAlign w:val="center"/>
          </w:tcPr>
          <w:p w:rsidR="00233B9A" w:rsidRDefault="00233B9A">
            <w:pPr>
              <w:pStyle w:val="4"/>
            </w:pPr>
          </w:p>
        </w:tc>
        <w:tc>
          <w:tcPr>
            <w:tcW w:w="2551" w:type="dxa"/>
            <w:vAlign w:val="center"/>
          </w:tcPr>
          <w:p w:rsidR="00233B9A" w:rsidRDefault="000C69FE">
            <w:pPr>
              <w:pStyle w:val="4"/>
            </w:pPr>
            <w:r>
              <w:t>0.35</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58.27</w:t>
            </w:r>
          </w:p>
        </w:tc>
        <w:tc>
          <w:tcPr>
            <w:tcW w:w="2551" w:type="dxa"/>
            <w:vAlign w:val="center"/>
          </w:tcPr>
          <w:p w:rsidR="00233B9A" w:rsidRDefault="000C69FE">
            <w:pPr>
              <w:pStyle w:val="4"/>
            </w:pPr>
            <w:r>
              <w:t>58.27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54.19</w:t>
            </w:r>
          </w:p>
        </w:tc>
        <w:tc>
          <w:tcPr>
            <w:tcW w:w="2551" w:type="dxa"/>
            <w:vAlign w:val="center"/>
          </w:tcPr>
          <w:p w:rsidR="00233B9A" w:rsidRDefault="000C69FE">
            <w:pPr>
              <w:pStyle w:val="4"/>
            </w:pPr>
            <w:r>
              <w:t>54.19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30303</w:t>
            </w:r>
          </w:p>
        </w:tc>
        <w:tc>
          <w:tcPr>
            <w:tcW w:w="4535" w:type="dxa"/>
            <w:vAlign w:val="center"/>
          </w:tcPr>
          <w:p w:rsidR="00233B9A" w:rsidRDefault="000C69FE">
            <w:pPr>
              <w:pStyle w:val="2"/>
            </w:pPr>
            <w:r>
              <w:t>退职（役）费</w:t>
            </w:r>
          </w:p>
        </w:tc>
        <w:tc>
          <w:tcPr>
            <w:tcW w:w="2551" w:type="dxa"/>
            <w:vAlign w:val="center"/>
          </w:tcPr>
          <w:p w:rsidR="00233B9A" w:rsidRDefault="000C69FE">
            <w:pPr>
              <w:pStyle w:val="4"/>
            </w:pPr>
            <w:r>
              <w:t>4.07</w:t>
            </w:r>
          </w:p>
        </w:tc>
        <w:tc>
          <w:tcPr>
            <w:tcW w:w="2551" w:type="dxa"/>
            <w:vAlign w:val="center"/>
          </w:tcPr>
          <w:p w:rsidR="00233B9A" w:rsidRDefault="000C69FE">
            <w:pPr>
              <w:pStyle w:val="4"/>
            </w:pPr>
            <w:r>
              <w:t>4.07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0.01</w:t>
            </w:r>
          </w:p>
        </w:tc>
        <w:tc>
          <w:tcPr>
            <w:tcW w:w="2551" w:type="dxa"/>
            <w:vAlign w:val="center"/>
          </w:tcPr>
          <w:p w:rsidR="00233B9A" w:rsidRDefault="000C69FE">
            <w:pPr>
              <w:pStyle w:val="4"/>
            </w:pPr>
            <w:r>
              <w:t>0.01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3.60</w:t>
            </w:r>
          </w:p>
        </w:tc>
        <w:tc>
          <w:tcPr>
            <w:tcW w:w="2551" w:type="dxa"/>
            <w:vAlign w:val="center"/>
          </w:tcPr>
          <w:p w:rsidR="00233B9A" w:rsidRDefault="00233B9A">
            <w:pPr>
              <w:pStyle w:val="4"/>
            </w:pPr>
          </w:p>
        </w:tc>
        <w:tc>
          <w:tcPr>
            <w:tcW w:w="2551" w:type="dxa"/>
            <w:vAlign w:val="center"/>
          </w:tcPr>
          <w:p w:rsidR="00233B9A" w:rsidRDefault="000C69FE">
            <w:pPr>
              <w:pStyle w:val="4"/>
            </w:pPr>
            <w:r>
              <w:t>3.60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3.60</w:t>
            </w:r>
          </w:p>
        </w:tc>
        <w:tc>
          <w:tcPr>
            <w:tcW w:w="2551" w:type="dxa"/>
            <w:vAlign w:val="center"/>
          </w:tcPr>
          <w:p w:rsidR="00233B9A" w:rsidRDefault="00233B9A">
            <w:pPr>
              <w:pStyle w:val="4"/>
            </w:pPr>
          </w:p>
        </w:tc>
        <w:tc>
          <w:tcPr>
            <w:tcW w:w="2551" w:type="dxa"/>
            <w:vAlign w:val="center"/>
          </w:tcPr>
          <w:p w:rsidR="00233B9A" w:rsidRDefault="000C69FE">
            <w:pPr>
              <w:pStyle w:val="4"/>
            </w:pPr>
            <w:r>
              <w:t>3.60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1299.00</w:t>
            </w:r>
          </w:p>
        </w:tc>
        <w:tc>
          <w:tcPr>
            <w:tcW w:w="2551" w:type="dxa"/>
            <w:vAlign w:val="center"/>
          </w:tcPr>
          <w:p w:rsidR="00233B9A" w:rsidRDefault="00233B9A">
            <w:pPr>
              <w:pStyle w:val="7"/>
            </w:pPr>
          </w:p>
        </w:tc>
        <w:tc>
          <w:tcPr>
            <w:tcW w:w="2551" w:type="dxa"/>
            <w:vAlign w:val="center"/>
          </w:tcPr>
          <w:p w:rsidR="00233B9A" w:rsidRDefault="000C69FE">
            <w:pPr>
              <w:pStyle w:val="7"/>
            </w:pPr>
            <w:r>
              <w:t>1299.00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1299.00</w:t>
            </w:r>
          </w:p>
        </w:tc>
        <w:tc>
          <w:tcPr>
            <w:tcW w:w="2551" w:type="dxa"/>
            <w:vAlign w:val="center"/>
          </w:tcPr>
          <w:p w:rsidR="00233B9A" w:rsidRDefault="00233B9A">
            <w:pPr>
              <w:pStyle w:val="4"/>
            </w:pPr>
          </w:p>
        </w:tc>
        <w:tc>
          <w:tcPr>
            <w:tcW w:w="2551" w:type="dxa"/>
            <w:vAlign w:val="center"/>
          </w:tcPr>
          <w:p w:rsidR="00233B9A" w:rsidRDefault="000C69FE">
            <w:pPr>
              <w:pStyle w:val="4"/>
            </w:pPr>
            <w:r>
              <w:t>1299.00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1299.00</w:t>
            </w:r>
          </w:p>
        </w:tc>
        <w:tc>
          <w:tcPr>
            <w:tcW w:w="2551" w:type="dxa"/>
            <w:vAlign w:val="center"/>
          </w:tcPr>
          <w:p w:rsidR="00233B9A" w:rsidRDefault="00233B9A">
            <w:pPr>
              <w:pStyle w:val="4"/>
            </w:pPr>
          </w:p>
        </w:tc>
        <w:tc>
          <w:tcPr>
            <w:tcW w:w="2551" w:type="dxa"/>
            <w:vAlign w:val="center"/>
          </w:tcPr>
          <w:p w:rsidR="00233B9A" w:rsidRDefault="000C69FE">
            <w:pPr>
              <w:pStyle w:val="4"/>
            </w:pPr>
            <w:r>
              <w:t>1299.00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1299.00</w:t>
            </w:r>
          </w:p>
        </w:tc>
        <w:tc>
          <w:tcPr>
            <w:tcW w:w="2551" w:type="dxa"/>
            <w:vAlign w:val="center"/>
          </w:tcPr>
          <w:p w:rsidR="00233B9A" w:rsidRDefault="00233B9A">
            <w:pPr>
              <w:pStyle w:val="4"/>
            </w:pPr>
          </w:p>
        </w:tc>
        <w:tc>
          <w:tcPr>
            <w:tcW w:w="2551" w:type="dxa"/>
            <w:vAlign w:val="center"/>
          </w:tcPr>
          <w:p w:rsidR="00233B9A" w:rsidRDefault="000C69FE">
            <w:pPr>
              <w:pStyle w:val="4"/>
            </w:pPr>
            <w:r>
              <w:t>1299.00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河北省体育局乒乓球羽毛球运动中心2022年单位预算信息公开情况说明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按照《预算法》、《地方预决算公开操作规程》和《关于进一步推进预算公开工作的实施意见》规定，现将河北省体育局乒乓球羽毛球运动中心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（一）承担主办和委托举办国际性、全国和全省乒乓球、羽毛球比赛的工作。</w:t>
      </w:r>
    </w:p>
    <w:p w:rsidR="00233B9A" w:rsidRDefault="000C69FE">
      <w:pPr>
        <w:pStyle w:val="-6"/>
      </w:pPr>
      <w:r>
        <w:t>（二）承担全省乒乓球、羽毛球优秀运动队队伍建设以及后备人才培养工作。</w:t>
      </w:r>
    </w:p>
    <w:p w:rsidR="00233B9A" w:rsidRDefault="000C69FE">
      <w:pPr>
        <w:pStyle w:val="-6"/>
      </w:pPr>
      <w:r>
        <w:t>（三）承担参加全国及以上竞赛队伍的组织、集训和参赛等工作。</w:t>
      </w:r>
    </w:p>
    <w:p w:rsidR="00233B9A" w:rsidRDefault="000C69FE">
      <w:pPr>
        <w:pStyle w:val="-6"/>
      </w:pPr>
      <w:r>
        <w:t>（四）承担全省乒乓球、羽毛球教练员、运动员、裁判员的业务培训及技术等级申报和全省乒乓球、羽毛球运动员的注册、转会、运动成绩申报等工作。</w:t>
      </w:r>
    </w:p>
    <w:p w:rsidR="00233B9A" w:rsidRDefault="000C69FE">
      <w:pPr>
        <w:pStyle w:val="-6"/>
      </w:pPr>
      <w:r>
        <w:t>（五）承担为乒乓球、羽毛球运动发展筹措资金的服务保障工作。</w:t>
      </w:r>
    </w:p>
    <w:p w:rsidR="00233B9A" w:rsidRDefault="00233B9A">
      <w:pPr>
        <w:pStyle w:val="-6"/>
      </w:pP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河北省体育局乒乓球羽毛球运动中心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2968.44</w:t>
      </w:r>
      <w:r>
        <w:t>万元，其中：一般公共预算收入</w:t>
      </w:r>
      <w:r>
        <w:t>1669.44</w:t>
      </w:r>
      <w:r>
        <w:t>万元，基金预算收入</w:t>
      </w:r>
      <w:r>
        <w:t>1299</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收支预算总表支出栏、基本支出表、项目支出表按经济分类和支出功能分类科目编制，反映河北省体育局乒乓球羽毛球运动中心年度单位预算中支出预算的总体情况。</w:t>
      </w:r>
      <w:r>
        <w:t>2022</w:t>
      </w:r>
      <w:r>
        <w:t>年支出预算</w:t>
      </w:r>
      <w:r>
        <w:t>2968.44</w:t>
      </w:r>
      <w:r>
        <w:t>万元，其中基本支出</w:t>
      </w:r>
      <w:r>
        <w:t>1669.44</w:t>
      </w:r>
      <w:r>
        <w:t>万元，包括人员经费</w:t>
      </w:r>
      <w:r>
        <w:t>1652.36</w:t>
      </w:r>
      <w:r>
        <w:t>万元和日常公用经费</w:t>
      </w:r>
      <w:r>
        <w:t>17.08</w:t>
      </w:r>
      <w:r>
        <w:t>万元；项目支出</w:t>
      </w:r>
      <w:r>
        <w:t>1299</w:t>
      </w:r>
      <w:r>
        <w:t>万元，主要为参加全国性比赛、集训，组织省级乒乓球羽毛球赛事活动、组织苗子集训，提高运动员技术水平、为运动员提供服务保障等。</w:t>
      </w:r>
    </w:p>
    <w:p w:rsidR="00233B9A" w:rsidRDefault="000C69FE">
      <w:pPr>
        <w:pStyle w:val="-7"/>
      </w:pPr>
      <w:r>
        <w:t>3</w:t>
      </w:r>
      <w:r>
        <w:t>、比上年增减情况</w:t>
      </w:r>
    </w:p>
    <w:p w:rsidR="00233B9A" w:rsidRDefault="000C69FE">
      <w:pPr>
        <w:pStyle w:val="-7"/>
      </w:pPr>
      <w:r>
        <w:t>2022</w:t>
      </w:r>
      <w:r>
        <w:t>年预算收支安排</w:t>
      </w:r>
      <w:r>
        <w:t>2968.44</w:t>
      </w:r>
      <w:r>
        <w:t>万元，较</w:t>
      </w:r>
      <w:r>
        <w:t>2021</w:t>
      </w:r>
      <w:r>
        <w:t>年预算增加</w:t>
      </w:r>
      <w:r>
        <w:t>951.07</w:t>
      </w:r>
      <w:r>
        <w:t>万元，其中：基本支出增加</w:t>
      </w:r>
      <w:r>
        <w:t xml:space="preserve"> 343.07</w:t>
      </w:r>
      <w:r>
        <w:t>万元，主要为增加人员经费支出；项目支出增加</w:t>
      </w:r>
      <w:r>
        <w:t>608</w:t>
      </w:r>
      <w:r>
        <w:t>万元，主要为联办运动队、重点运动员保障、外出训练参赛。</w:t>
      </w:r>
    </w:p>
    <w:p w:rsidR="00233B9A" w:rsidRDefault="00233B9A">
      <w:pPr>
        <w:pStyle w:val="-7"/>
      </w:pP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17.08</w:t>
      </w:r>
      <w:r>
        <w:t>万元，主要用于日常维修、办公用房水电费、办公用房取暖费、办公用房物业管理费等日常运行支出</w:t>
      </w:r>
      <w:r>
        <w:t>.</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年相比持平，无增减变化</w:t>
      </w:r>
      <w:r>
        <w:t>.</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1.顺利完成全年各项参赛任务</w:t>
            </w:r>
          </w:p>
          <w:p w:rsidR="00233B9A" w:rsidRDefault="000C69FE">
            <w:pPr>
              <w:pStyle w:val="24a5815bc-afc2-4ba5-9c49-c138840dba85"/>
            </w:pPr>
            <w:r>
              <w:t>2.在乒乓球项目取得全国前三名；羽毛球项目青少年比赛取得全国前三名；攀岩项目取得全国前三名</w:t>
            </w:r>
          </w:p>
          <w:p w:rsidR="00233B9A" w:rsidRDefault="000C69FE">
            <w:pPr>
              <w:pStyle w:val="24a5815bc-afc2-4ba5-9c49-c138840dba85"/>
            </w:pPr>
            <w:r>
              <w:t>3.提高我省体育在全国影响力</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参加全国比赛次数</w:t>
            </w:r>
          </w:p>
        </w:tc>
        <w:tc>
          <w:tcPr>
            <w:tcW w:w="2835" w:type="dxa"/>
            <w:vAlign w:val="center"/>
          </w:tcPr>
          <w:p w:rsidR="00233B9A" w:rsidRDefault="000C69FE">
            <w:pPr>
              <w:pStyle w:val="24a5815bc-afc2-4ba5-9c49-c138840dba85"/>
            </w:pPr>
            <w:r>
              <w:t>乒乓球、羽毛球、攀岩项目参加全国比赛次数</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比赛通知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取得成绩</w:t>
            </w:r>
          </w:p>
        </w:tc>
        <w:tc>
          <w:tcPr>
            <w:tcW w:w="2835" w:type="dxa"/>
            <w:vAlign w:val="center"/>
          </w:tcPr>
          <w:p w:rsidR="00233B9A" w:rsidRDefault="000C69FE">
            <w:pPr>
              <w:pStyle w:val="24a5815bc-afc2-4ba5-9c49-c138840dba85"/>
            </w:pPr>
            <w:r>
              <w:t>取得全国比赛前三名、前八名</w:t>
            </w:r>
          </w:p>
        </w:tc>
        <w:tc>
          <w:tcPr>
            <w:tcW w:w="2551" w:type="dxa"/>
            <w:vAlign w:val="center"/>
          </w:tcPr>
          <w:p w:rsidR="00233B9A" w:rsidRDefault="000C69FE">
            <w:pPr>
              <w:pStyle w:val="24a5815bc-afc2-4ba5-9c49-c138840dba85"/>
            </w:pPr>
            <w:r>
              <w:t>≥6项</w:t>
            </w:r>
          </w:p>
        </w:tc>
        <w:tc>
          <w:tcPr>
            <w:tcW w:w="2268" w:type="dxa"/>
            <w:vAlign w:val="center"/>
          </w:tcPr>
          <w:p w:rsidR="00233B9A" w:rsidRDefault="000C69FE">
            <w:pPr>
              <w:pStyle w:val="24a5815bc-afc2-4ba5-9c49-c138840dba85"/>
            </w:pPr>
            <w:r>
              <w:t>比赛成绩册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按照全国比赛竞赛计划完成</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比赛计划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预算控制率</w:t>
            </w:r>
          </w:p>
        </w:tc>
        <w:tc>
          <w:tcPr>
            <w:tcW w:w="2835" w:type="dxa"/>
            <w:vAlign w:val="center"/>
          </w:tcPr>
          <w:p w:rsidR="00233B9A" w:rsidRDefault="000C69FE">
            <w:pPr>
              <w:pStyle w:val="24a5815bc-afc2-4ba5-9c49-c138840dba85"/>
            </w:pPr>
            <w:r>
              <w:t>按计划执行预算</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年度预算批复</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举办比赛次数</w:t>
            </w:r>
          </w:p>
        </w:tc>
        <w:tc>
          <w:tcPr>
            <w:tcW w:w="2835" w:type="dxa"/>
            <w:vAlign w:val="center"/>
          </w:tcPr>
          <w:p w:rsidR="00233B9A" w:rsidRDefault="000C69FE">
            <w:pPr>
              <w:pStyle w:val="24a5815bc-afc2-4ba5-9c49-c138840dba85"/>
            </w:pPr>
            <w:r>
              <w:t>举办青少年比赛场次</w:t>
            </w:r>
          </w:p>
        </w:tc>
        <w:tc>
          <w:tcPr>
            <w:tcW w:w="2551" w:type="dxa"/>
            <w:vAlign w:val="center"/>
          </w:tcPr>
          <w:p w:rsidR="00233B9A" w:rsidRDefault="000C69FE">
            <w:pPr>
              <w:pStyle w:val="24a5815bc-afc2-4ba5-9c49-c138840dba85"/>
            </w:pPr>
            <w:r>
              <w:t>≥9次</w:t>
            </w:r>
          </w:p>
        </w:tc>
        <w:tc>
          <w:tcPr>
            <w:tcW w:w="2268" w:type="dxa"/>
            <w:vAlign w:val="center"/>
          </w:tcPr>
          <w:p w:rsidR="00233B9A" w:rsidRDefault="000C69FE">
            <w:pPr>
              <w:pStyle w:val="24a5815bc-afc2-4ba5-9c49-c138840dba85"/>
            </w:pPr>
            <w:r>
              <w:t>次</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提高乒乓球、羽毛球的影响力</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《河北省竞技体育十四五规划》</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年，河北省体育局乒乓球羽毛球运动中心安排政府采购预算</w:t>
      </w:r>
      <w:r>
        <w:rPr>
          <w:rFonts w:eastAsia="方正仿宋_GBK"/>
          <w:color w:val="000000"/>
          <w:sz w:val="28"/>
        </w:rPr>
        <w:t>28.60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362008河北省体育局乒乓球羽毛球运动中心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28.60</w:t>
            </w:r>
          </w:p>
        </w:tc>
        <w:tc>
          <w:tcPr>
            <w:tcW w:w="964" w:type="dxa"/>
            <w:vAlign w:val="center"/>
          </w:tcPr>
          <w:p w:rsidR="00233B9A" w:rsidRDefault="000C69FE">
            <w:pPr>
              <w:pStyle w:val="7"/>
            </w:pPr>
            <w:r>
              <w:t>3.60</w:t>
            </w:r>
          </w:p>
        </w:tc>
        <w:tc>
          <w:tcPr>
            <w:tcW w:w="964" w:type="dxa"/>
            <w:vAlign w:val="center"/>
          </w:tcPr>
          <w:p w:rsidR="00233B9A" w:rsidRDefault="000C69FE">
            <w:pPr>
              <w:pStyle w:val="7"/>
            </w:pPr>
            <w:r>
              <w:t>25.00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28.60</w:t>
            </w:r>
          </w:p>
        </w:tc>
      </w:tr>
      <w:tr w:rsidR="00233B9A">
        <w:trPr>
          <w:cantSplit/>
          <w:jc w:val="center"/>
        </w:trPr>
        <w:tc>
          <w:tcPr>
            <w:tcW w:w="1701" w:type="dxa"/>
            <w:vAlign w:val="center"/>
          </w:tcPr>
          <w:p w:rsidR="00233B9A" w:rsidRDefault="000C69FE">
            <w:pPr>
              <w:pStyle w:val="6"/>
            </w:pPr>
            <w:r>
              <w:t>河北省体育局乒乓球羽毛球运动中心小计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28.60</w:t>
            </w:r>
          </w:p>
        </w:tc>
        <w:tc>
          <w:tcPr>
            <w:tcW w:w="964" w:type="dxa"/>
            <w:vAlign w:val="center"/>
          </w:tcPr>
          <w:p w:rsidR="00233B9A" w:rsidRDefault="000C69FE">
            <w:pPr>
              <w:pStyle w:val="7"/>
            </w:pPr>
            <w:r>
              <w:t>3.60</w:t>
            </w:r>
          </w:p>
        </w:tc>
        <w:tc>
          <w:tcPr>
            <w:tcW w:w="964" w:type="dxa"/>
            <w:vAlign w:val="center"/>
          </w:tcPr>
          <w:p w:rsidR="00233B9A" w:rsidRDefault="000C69FE">
            <w:pPr>
              <w:pStyle w:val="7"/>
            </w:pPr>
            <w:r>
              <w:t>25.00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28.60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17.08</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6</w:t>
            </w:r>
          </w:p>
        </w:tc>
        <w:tc>
          <w:tcPr>
            <w:tcW w:w="850" w:type="dxa"/>
            <w:vAlign w:val="center"/>
          </w:tcPr>
          <w:p w:rsidR="00233B9A" w:rsidRDefault="000C69FE">
            <w:pPr>
              <w:pStyle w:val="4"/>
            </w:pPr>
            <w:r>
              <w:t>0.50</w:t>
            </w: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17.08</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1299.00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25.00</w:t>
            </w:r>
          </w:p>
        </w:tc>
        <w:tc>
          <w:tcPr>
            <w:tcW w:w="964" w:type="dxa"/>
            <w:vAlign w:val="center"/>
          </w:tcPr>
          <w:p w:rsidR="00233B9A" w:rsidRDefault="000C69FE">
            <w:pPr>
              <w:pStyle w:val="4"/>
            </w:pPr>
            <w:r>
              <w:t>25.00</w:t>
            </w:r>
          </w:p>
        </w:tc>
        <w:tc>
          <w:tcPr>
            <w:tcW w:w="964" w:type="dxa"/>
            <w:vAlign w:val="center"/>
          </w:tcPr>
          <w:p w:rsidR="00233B9A" w:rsidRDefault="00233B9A">
            <w:pPr>
              <w:pStyle w:val="4"/>
            </w:pPr>
          </w:p>
        </w:tc>
        <w:tc>
          <w:tcPr>
            <w:tcW w:w="964" w:type="dxa"/>
            <w:vAlign w:val="center"/>
          </w:tcPr>
          <w:p w:rsidR="00233B9A" w:rsidRDefault="000C69FE">
            <w:pPr>
              <w:pStyle w:val="4"/>
            </w:pPr>
            <w:r>
              <w:t>25.00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河北省体育局乒乓球羽毛球运动中心上年末固定资产金额为</w:t>
      </w:r>
      <w:r>
        <w:rPr>
          <w:rFonts w:eastAsia="方正仿宋_GBK"/>
          <w:color w:val="000000"/>
          <w:sz w:val="28"/>
        </w:rPr>
        <w:t>124.10</w:t>
      </w:r>
      <w:r>
        <w:rPr>
          <w:rFonts w:eastAsia="方正仿宋_GBK"/>
          <w:color w:val="000000"/>
          <w:sz w:val="28"/>
        </w:rPr>
        <w:t>万元（详见下表）。本年度拟购置固定资产总额为</w:t>
      </w:r>
      <w:r>
        <w:rPr>
          <w:rFonts w:eastAsia="方正仿宋_GBK"/>
          <w:color w:val="000000"/>
          <w:sz w:val="28"/>
        </w:rPr>
        <w:t>3.60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362008河北省体育局乒乓球羽毛球运动中心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124.10</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228</w:t>
            </w:r>
          </w:p>
        </w:tc>
        <w:tc>
          <w:tcPr>
            <w:tcW w:w="2835" w:type="dxa"/>
            <w:vAlign w:val="center"/>
          </w:tcPr>
          <w:p w:rsidR="00233B9A" w:rsidRDefault="000C69FE">
            <w:pPr>
              <w:pStyle w:val="4"/>
            </w:pPr>
            <w:r>
              <w:t>124.10</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7" w:name="_Toc_4_4_0000000025"/>
      <w:r>
        <w:rPr>
          <w:rFonts w:ascii="方正小标宋_GBK" w:eastAsia="方正小标宋_GBK" w:hAnsi="方正小标宋_GBK" w:cs="方正小标宋_GBK"/>
          <w:color w:val="000000"/>
          <w:sz w:val="44"/>
        </w:rPr>
        <w:lastRenderedPageBreak/>
        <w:t>七、河北省体育局小球运动中心收支预算</w:t>
      </w:r>
      <w:bookmarkEnd w:id="7"/>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732.99</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962.00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732.99</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975.99</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1694.99</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1708.98</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13.99</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1708.98</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1708.98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1708.98</w:t>
            </w:r>
          </w:p>
        </w:tc>
        <w:tc>
          <w:tcPr>
            <w:tcW w:w="1134" w:type="dxa"/>
            <w:vAlign w:val="center"/>
          </w:tcPr>
          <w:p w:rsidR="00233B9A" w:rsidRDefault="000C69FE">
            <w:pPr>
              <w:pStyle w:val="7"/>
            </w:pPr>
            <w:r>
              <w:t>1694.99</w:t>
            </w:r>
          </w:p>
        </w:tc>
        <w:tc>
          <w:tcPr>
            <w:tcW w:w="1134" w:type="dxa"/>
            <w:vAlign w:val="center"/>
          </w:tcPr>
          <w:p w:rsidR="00233B9A" w:rsidRDefault="000C69FE">
            <w:pPr>
              <w:pStyle w:val="7"/>
            </w:pPr>
            <w:r>
              <w:t>1694.99</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13.99</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0C69FE">
            <w:pPr>
              <w:pStyle w:val="4"/>
            </w:pPr>
            <w:r>
              <w:t>732.99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975.99</w:t>
            </w:r>
          </w:p>
        </w:tc>
        <w:tc>
          <w:tcPr>
            <w:tcW w:w="1134" w:type="dxa"/>
            <w:vAlign w:val="center"/>
          </w:tcPr>
          <w:p w:rsidR="00233B9A" w:rsidRDefault="000C69FE">
            <w:pPr>
              <w:pStyle w:val="4"/>
            </w:pPr>
            <w:r>
              <w:t>962.00</w:t>
            </w:r>
          </w:p>
        </w:tc>
        <w:tc>
          <w:tcPr>
            <w:tcW w:w="1134" w:type="dxa"/>
            <w:vAlign w:val="center"/>
          </w:tcPr>
          <w:p w:rsidR="00233B9A" w:rsidRDefault="000C69FE">
            <w:pPr>
              <w:pStyle w:val="4"/>
            </w:pPr>
            <w:r>
              <w:t>962.00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13.99</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975.99</w:t>
            </w:r>
          </w:p>
        </w:tc>
        <w:tc>
          <w:tcPr>
            <w:tcW w:w="1134" w:type="dxa"/>
            <w:vAlign w:val="center"/>
          </w:tcPr>
          <w:p w:rsidR="00233B9A" w:rsidRDefault="000C69FE">
            <w:pPr>
              <w:pStyle w:val="4"/>
            </w:pPr>
            <w:r>
              <w:t>962.00</w:t>
            </w:r>
          </w:p>
        </w:tc>
        <w:tc>
          <w:tcPr>
            <w:tcW w:w="1134" w:type="dxa"/>
            <w:vAlign w:val="center"/>
          </w:tcPr>
          <w:p w:rsidR="00233B9A" w:rsidRDefault="000C69FE">
            <w:pPr>
              <w:pStyle w:val="4"/>
            </w:pPr>
            <w:r>
              <w:t>962.00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13.99</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975.99</w:t>
            </w:r>
          </w:p>
        </w:tc>
        <w:tc>
          <w:tcPr>
            <w:tcW w:w="1134" w:type="dxa"/>
            <w:vAlign w:val="center"/>
          </w:tcPr>
          <w:p w:rsidR="00233B9A" w:rsidRDefault="000C69FE">
            <w:pPr>
              <w:pStyle w:val="4"/>
            </w:pPr>
            <w:r>
              <w:t>962.00</w:t>
            </w:r>
          </w:p>
        </w:tc>
        <w:tc>
          <w:tcPr>
            <w:tcW w:w="1134" w:type="dxa"/>
            <w:vAlign w:val="center"/>
          </w:tcPr>
          <w:p w:rsidR="00233B9A" w:rsidRDefault="000C69FE">
            <w:pPr>
              <w:pStyle w:val="4"/>
            </w:pPr>
            <w:r>
              <w:t>962.00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13.99</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1708.98</w:t>
            </w:r>
          </w:p>
        </w:tc>
        <w:tc>
          <w:tcPr>
            <w:tcW w:w="1361" w:type="dxa"/>
            <w:vAlign w:val="center"/>
          </w:tcPr>
          <w:p w:rsidR="00233B9A" w:rsidRDefault="000C69FE">
            <w:pPr>
              <w:pStyle w:val="7"/>
            </w:pPr>
            <w:r>
              <w:t>732.99</w:t>
            </w:r>
          </w:p>
        </w:tc>
        <w:tc>
          <w:tcPr>
            <w:tcW w:w="1361" w:type="dxa"/>
            <w:vAlign w:val="center"/>
          </w:tcPr>
          <w:p w:rsidR="00233B9A" w:rsidRDefault="000C69FE">
            <w:pPr>
              <w:pStyle w:val="7"/>
            </w:pPr>
            <w:r>
              <w:t>975.99</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732.99</w:t>
            </w:r>
          </w:p>
        </w:tc>
        <w:tc>
          <w:tcPr>
            <w:tcW w:w="1361" w:type="dxa"/>
            <w:vAlign w:val="center"/>
          </w:tcPr>
          <w:p w:rsidR="00233B9A" w:rsidRDefault="000C69FE">
            <w:pPr>
              <w:pStyle w:val="4"/>
            </w:pPr>
            <w:r>
              <w:t>732.99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732.99</w:t>
            </w:r>
          </w:p>
        </w:tc>
        <w:tc>
          <w:tcPr>
            <w:tcW w:w="1361" w:type="dxa"/>
            <w:vAlign w:val="center"/>
          </w:tcPr>
          <w:p w:rsidR="00233B9A" w:rsidRDefault="000C69FE">
            <w:pPr>
              <w:pStyle w:val="4"/>
            </w:pPr>
            <w:r>
              <w:t>732.99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732.99</w:t>
            </w:r>
          </w:p>
        </w:tc>
        <w:tc>
          <w:tcPr>
            <w:tcW w:w="1361" w:type="dxa"/>
            <w:vAlign w:val="center"/>
          </w:tcPr>
          <w:p w:rsidR="00233B9A" w:rsidRDefault="000C69FE">
            <w:pPr>
              <w:pStyle w:val="4"/>
            </w:pPr>
            <w:r>
              <w:t>732.99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0C69FE">
            <w:pPr>
              <w:pStyle w:val="4"/>
            </w:pPr>
            <w:r>
              <w:t>975.99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732.99</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962.00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732.99</w:t>
            </w:r>
          </w:p>
        </w:tc>
        <w:tc>
          <w:tcPr>
            <w:tcW w:w="1474" w:type="dxa"/>
            <w:vAlign w:val="center"/>
          </w:tcPr>
          <w:p w:rsidR="00233B9A" w:rsidRDefault="000C69FE">
            <w:pPr>
              <w:pStyle w:val="4"/>
            </w:pPr>
            <w:r>
              <w:t>732.99</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975.99</w:t>
            </w:r>
          </w:p>
        </w:tc>
        <w:tc>
          <w:tcPr>
            <w:tcW w:w="1474" w:type="dxa"/>
            <w:vAlign w:val="center"/>
          </w:tcPr>
          <w:p w:rsidR="00233B9A" w:rsidRDefault="00233B9A">
            <w:pPr>
              <w:pStyle w:val="4"/>
            </w:pPr>
          </w:p>
        </w:tc>
        <w:tc>
          <w:tcPr>
            <w:tcW w:w="1474" w:type="dxa"/>
            <w:vAlign w:val="center"/>
          </w:tcPr>
          <w:p w:rsidR="00233B9A" w:rsidRDefault="000C69FE">
            <w:pPr>
              <w:pStyle w:val="4"/>
            </w:pPr>
            <w:r>
              <w:t>975.99</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1694.99</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1708.98</w:t>
            </w:r>
          </w:p>
        </w:tc>
        <w:tc>
          <w:tcPr>
            <w:tcW w:w="1474" w:type="dxa"/>
            <w:vAlign w:val="center"/>
          </w:tcPr>
          <w:p w:rsidR="00233B9A" w:rsidRDefault="000C69FE">
            <w:pPr>
              <w:pStyle w:val="7"/>
            </w:pPr>
            <w:r>
              <w:t>732.99</w:t>
            </w:r>
          </w:p>
        </w:tc>
        <w:tc>
          <w:tcPr>
            <w:tcW w:w="1474" w:type="dxa"/>
            <w:vAlign w:val="center"/>
          </w:tcPr>
          <w:p w:rsidR="00233B9A" w:rsidRDefault="000C69FE">
            <w:pPr>
              <w:pStyle w:val="7"/>
            </w:pPr>
            <w:r>
              <w:t>975.99</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13.99</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13.99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1708.98</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1708.98</w:t>
            </w:r>
          </w:p>
        </w:tc>
        <w:tc>
          <w:tcPr>
            <w:tcW w:w="1474" w:type="dxa"/>
            <w:vAlign w:val="center"/>
          </w:tcPr>
          <w:p w:rsidR="00233B9A" w:rsidRDefault="000C69FE">
            <w:pPr>
              <w:pStyle w:val="7"/>
            </w:pPr>
            <w:r>
              <w:t>732.99</w:t>
            </w:r>
          </w:p>
        </w:tc>
        <w:tc>
          <w:tcPr>
            <w:tcW w:w="1474" w:type="dxa"/>
            <w:vAlign w:val="center"/>
          </w:tcPr>
          <w:p w:rsidR="00233B9A" w:rsidRDefault="000C69FE">
            <w:pPr>
              <w:pStyle w:val="7"/>
            </w:pPr>
            <w:r>
              <w:t>975.99</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732.99</w:t>
            </w:r>
          </w:p>
        </w:tc>
        <w:tc>
          <w:tcPr>
            <w:tcW w:w="2551" w:type="dxa"/>
            <w:vAlign w:val="center"/>
          </w:tcPr>
          <w:p w:rsidR="00233B9A" w:rsidRDefault="000C69FE">
            <w:pPr>
              <w:pStyle w:val="7"/>
            </w:pPr>
            <w:r>
              <w:t>732.99</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732.99</w:t>
            </w:r>
          </w:p>
        </w:tc>
        <w:tc>
          <w:tcPr>
            <w:tcW w:w="2551" w:type="dxa"/>
            <w:vAlign w:val="center"/>
          </w:tcPr>
          <w:p w:rsidR="00233B9A" w:rsidRDefault="000C69FE">
            <w:pPr>
              <w:pStyle w:val="4"/>
            </w:pPr>
            <w:r>
              <w:t>732.99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732.99</w:t>
            </w:r>
          </w:p>
        </w:tc>
        <w:tc>
          <w:tcPr>
            <w:tcW w:w="2551" w:type="dxa"/>
            <w:vAlign w:val="center"/>
          </w:tcPr>
          <w:p w:rsidR="00233B9A" w:rsidRDefault="000C69FE">
            <w:pPr>
              <w:pStyle w:val="4"/>
            </w:pPr>
            <w:r>
              <w:t>732.99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732.99</w:t>
            </w:r>
          </w:p>
        </w:tc>
        <w:tc>
          <w:tcPr>
            <w:tcW w:w="2551" w:type="dxa"/>
            <w:vAlign w:val="center"/>
          </w:tcPr>
          <w:p w:rsidR="00233B9A" w:rsidRDefault="000C69FE">
            <w:pPr>
              <w:pStyle w:val="4"/>
            </w:pPr>
            <w:r>
              <w:t>732.99</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732.99</w:t>
            </w:r>
          </w:p>
        </w:tc>
        <w:tc>
          <w:tcPr>
            <w:tcW w:w="2551" w:type="dxa"/>
            <w:vAlign w:val="center"/>
          </w:tcPr>
          <w:p w:rsidR="00233B9A" w:rsidRDefault="000C69FE">
            <w:pPr>
              <w:pStyle w:val="7"/>
            </w:pPr>
            <w:r>
              <w:t>711.84</w:t>
            </w:r>
          </w:p>
        </w:tc>
        <w:tc>
          <w:tcPr>
            <w:tcW w:w="2551" w:type="dxa"/>
            <w:vAlign w:val="center"/>
          </w:tcPr>
          <w:p w:rsidR="00233B9A" w:rsidRDefault="000C69FE">
            <w:pPr>
              <w:pStyle w:val="7"/>
            </w:pPr>
            <w:r>
              <w:t>21.15</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706.40</w:t>
            </w:r>
          </w:p>
        </w:tc>
        <w:tc>
          <w:tcPr>
            <w:tcW w:w="2551" w:type="dxa"/>
            <w:vAlign w:val="center"/>
          </w:tcPr>
          <w:p w:rsidR="00233B9A" w:rsidRDefault="000C69FE">
            <w:pPr>
              <w:pStyle w:val="4"/>
            </w:pPr>
            <w:r>
              <w:t>706.40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175.07</w:t>
            </w:r>
          </w:p>
        </w:tc>
        <w:tc>
          <w:tcPr>
            <w:tcW w:w="2551" w:type="dxa"/>
            <w:vAlign w:val="center"/>
          </w:tcPr>
          <w:p w:rsidR="00233B9A" w:rsidRDefault="000C69FE">
            <w:pPr>
              <w:pStyle w:val="4"/>
            </w:pPr>
            <w:r>
              <w:t>175.07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160.26</w:t>
            </w:r>
          </w:p>
        </w:tc>
        <w:tc>
          <w:tcPr>
            <w:tcW w:w="2551" w:type="dxa"/>
            <w:vAlign w:val="center"/>
          </w:tcPr>
          <w:p w:rsidR="00233B9A" w:rsidRDefault="000C69FE">
            <w:pPr>
              <w:pStyle w:val="4"/>
            </w:pPr>
            <w:r>
              <w:t>160.26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50.62</w:t>
            </w:r>
          </w:p>
        </w:tc>
        <w:tc>
          <w:tcPr>
            <w:tcW w:w="2551" w:type="dxa"/>
            <w:vAlign w:val="center"/>
          </w:tcPr>
          <w:p w:rsidR="00233B9A" w:rsidRDefault="000C69FE">
            <w:pPr>
              <w:pStyle w:val="4"/>
            </w:pPr>
            <w:r>
              <w:t>50.62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118.08</w:t>
            </w:r>
          </w:p>
        </w:tc>
        <w:tc>
          <w:tcPr>
            <w:tcW w:w="2551" w:type="dxa"/>
            <w:vAlign w:val="center"/>
          </w:tcPr>
          <w:p w:rsidR="00233B9A" w:rsidRDefault="000C69FE">
            <w:pPr>
              <w:pStyle w:val="4"/>
            </w:pPr>
            <w:r>
              <w:t>118.08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58.42</w:t>
            </w:r>
          </w:p>
        </w:tc>
        <w:tc>
          <w:tcPr>
            <w:tcW w:w="2551" w:type="dxa"/>
            <w:vAlign w:val="center"/>
          </w:tcPr>
          <w:p w:rsidR="00233B9A" w:rsidRDefault="000C69FE">
            <w:pPr>
              <w:pStyle w:val="4"/>
            </w:pPr>
            <w:r>
              <w:t>58.42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29.27</w:t>
            </w:r>
          </w:p>
        </w:tc>
        <w:tc>
          <w:tcPr>
            <w:tcW w:w="2551" w:type="dxa"/>
            <w:vAlign w:val="center"/>
          </w:tcPr>
          <w:p w:rsidR="00233B9A" w:rsidRDefault="000C69FE">
            <w:pPr>
              <w:pStyle w:val="4"/>
            </w:pPr>
            <w:r>
              <w:t>29.27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19.96</w:t>
            </w:r>
          </w:p>
        </w:tc>
        <w:tc>
          <w:tcPr>
            <w:tcW w:w="2551" w:type="dxa"/>
            <w:vAlign w:val="center"/>
          </w:tcPr>
          <w:p w:rsidR="00233B9A" w:rsidRDefault="000C69FE">
            <w:pPr>
              <w:pStyle w:val="4"/>
            </w:pPr>
            <w:r>
              <w:t>19.96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33.38</w:t>
            </w:r>
          </w:p>
        </w:tc>
        <w:tc>
          <w:tcPr>
            <w:tcW w:w="2551" w:type="dxa"/>
            <w:vAlign w:val="center"/>
          </w:tcPr>
          <w:p w:rsidR="00233B9A" w:rsidRDefault="000C69FE">
            <w:pPr>
              <w:pStyle w:val="4"/>
            </w:pPr>
            <w:r>
              <w:t>33.38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40.94</w:t>
            </w:r>
          </w:p>
        </w:tc>
        <w:tc>
          <w:tcPr>
            <w:tcW w:w="2551" w:type="dxa"/>
            <w:vAlign w:val="center"/>
          </w:tcPr>
          <w:p w:rsidR="00233B9A" w:rsidRDefault="000C69FE">
            <w:pPr>
              <w:pStyle w:val="4"/>
            </w:pPr>
            <w:r>
              <w:t>40.94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20.40</w:t>
            </w:r>
          </w:p>
        </w:tc>
        <w:tc>
          <w:tcPr>
            <w:tcW w:w="2551" w:type="dxa"/>
            <w:vAlign w:val="center"/>
          </w:tcPr>
          <w:p w:rsidR="00233B9A" w:rsidRDefault="000C69FE">
            <w:pPr>
              <w:pStyle w:val="4"/>
            </w:pPr>
            <w:r>
              <w:t>20.40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21.15</w:t>
            </w:r>
          </w:p>
        </w:tc>
        <w:tc>
          <w:tcPr>
            <w:tcW w:w="2551" w:type="dxa"/>
            <w:vAlign w:val="center"/>
          </w:tcPr>
          <w:p w:rsidR="00233B9A" w:rsidRDefault="00233B9A">
            <w:pPr>
              <w:pStyle w:val="4"/>
            </w:pPr>
          </w:p>
        </w:tc>
        <w:tc>
          <w:tcPr>
            <w:tcW w:w="2551" w:type="dxa"/>
            <w:vAlign w:val="center"/>
          </w:tcPr>
          <w:p w:rsidR="00233B9A" w:rsidRDefault="000C69FE">
            <w:pPr>
              <w:pStyle w:val="4"/>
            </w:pPr>
            <w:r>
              <w:t>21.15</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5.30</w:t>
            </w:r>
          </w:p>
        </w:tc>
        <w:tc>
          <w:tcPr>
            <w:tcW w:w="2551" w:type="dxa"/>
            <w:vAlign w:val="center"/>
          </w:tcPr>
          <w:p w:rsidR="00233B9A" w:rsidRDefault="00233B9A">
            <w:pPr>
              <w:pStyle w:val="4"/>
            </w:pPr>
          </w:p>
        </w:tc>
        <w:tc>
          <w:tcPr>
            <w:tcW w:w="2551" w:type="dxa"/>
            <w:vAlign w:val="center"/>
          </w:tcPr>
          <w:p w:rsidR="00233B9A" w:rsidRDefault="000C69FE">
            <w:pPr>
              <w:pStyle w:val="4"/>
            </w:pPr>
            <w:r>
              <w:t>5.30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3.36</w:t>
            </w:r>
          </w:p>
        </w:tc>
        <w:tc>
          <w:tcPr>
            <w:tcW w:w="2551" w:type="dxa"/>
            <w:vAlign w:val="center"/>
          </w:tcPr>
          <w:p w:rsidR="00233B9A" w:rsidRDefault="00233B9A">
            <w:pPr>
              <w:pStyle w:val="4"/>
            </w:pPr>
          </w:p>
        </w:tc>
        <w:tc>
          <w:tcPr>
            <w:tcW w:w="2551" w:type="dxa"/>
            <w:vAlign w:val="center"/>
          </w:tcPr>
          <w:p w:rsidR="00233B9A" w:rsidRDefault="000C69FE">
            <w:pPr>
              <w:pStyle w:val="4"/>
            </w:pPr>
            <w:r>
              <w:t>3.36</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3.85</w:t>
            </w:r>
          </w:p>
        </w:tc>
        <w:tc>
          <w:tcPr>
            <w:tcW w:w="2551" w:type="dxa"/>
            <w:vAlign w:val="center"/>
          </w:tcPr>
          <w:p w:rsidR="00233B9A" w:rsidRDefault="00233B9A">
            <w:pPr>
              <w:pStyle w:val="4"/>
            </w:pPr>
          </w:p>
        </w:tc>
        <w:tc>
          <w:tcPr>
            <w:tcW w:w="2551" w:type="dxa"/>
            <w:vAlign w:val="center"/>
          </w:tcPr>
          <w:p w:rsidR="00233B9A" w:rsidRDefault="000C69FE">
            <w:pPr>
              <w:pStyle w:val="4"/>
            </w:pPr>
            <w:r>
              <w:t>3.85</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4.81</w:t>
            </w:r>
          </w:p>
        </w:tc>
        <w:tc>
          <w:tcPr>
            <w:tcW w:w="2551" w:type="dxa"/>
            <w:vAlign w:val="center"/>
          </w:tcPr>
          <w:p w:rsidR="00233B9A" w:rsidRDefault="00233B9A">
            <w:pPr>
              <w:pStyle w:val="4"/>
            </w:pPr>
          </w:p>
        </w:tc>
        <w:tc>
          <w:tcPr>
            <w:tcW w:w="2551" w:type="dxa"/>
            <w:vAlign w:val="center"/>
          </w:tcPr>
          <w:p w:rsidR="00233B9A" w:rsidRDefault="000C69FE">
            <w:pPr>
              <w:pStyle w:val="4"/>
            </w:pPr>
            <w:r>
              <w:t>4.81</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1.31</w:t>
            </w:r>
          </w:p>
        </w:tc>
        <w:tc>
          <w:tcPr>
            <w:tcW w:w="2551" w:type="dxa"/>
            <w:vAlign w:val="center"/>
          </w:tcPr>
          <w:p w:rsidR="00233B9A" w:rsidRDefault="00233B9A">
            <w:pPr>
              <w:pStyle w:val="4"/>
            </w:pPr>
          </w:p>
        </w:tc>
        <w:tc>
          <w:tcPr>
            <w:tcW w:w="2551" w:type="dxa"/>
            <w:vAlign w:val="center"/>
          </w:tcPr>
          <w:p w:rsidR="00233B9A" w:rsidRDefault="000C69FE">
            <w:pPr>
              <w:pStyle w:val="4"/>
            </w:pPr>
            <w:r>
              <w:t>1.31</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0.52</w:t>
            </w:r>
          </w:p>
        </w:tc>
        <w:tc>
          <w:tcPr>
            <w:tcW w:w="2551" w:type="dxa"/>
            <w:vAlign w:val="center"/>
          </w:tcPr>
          <w:p w:rsidR="00233B9A" w:rsidRDefault="00233B9A">
            <w:pPr>
              <w:pStyle w:val="4"/>
            </w:pPr>
          </w:p>
        </w:tc>
        <w:tc>
          <w:tcPr>
            <w:tcW w:w="2551" w:type="dxa"/>
            <w:vAlign w:val="center"/>
          </w:tcPr>
          <w:p w:rsidR="00233B9A" w:rsidRDefault="000C69FE">
            <w:pPr>
              <w:pStyle w:val="4"/>
            </w:pPr>
            <w:r>
              <w:t>0.52</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5.44</w:t>
            </w:r>
          </w:p>
        </w:tc>
        <w:tc>
          <w:tcPr>
            <w:tcW w:w="2551" w:type="dxa"/>
            <w:vAlign w:val="center"/>
          </w:tcPr>
          <w:p w:rsidR="00233B9A" w:rsidRDefault="000C69FE">
            <w:pPr>
              <w:pStyle w:val="4"/>
            </w:pPr>
            <w:r>
              <w:t>5.44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5.43</w:t>
            </w:r>
          </w:p>
        </w:tc>
        <w:tc>
          <w:tcPr>
            <w:tcW w:w="2551" w:type="dxa"/>
            <w:vAlign w:val="center"/>
          </w:tcPr>
          <w:p w:rsidR="00233B9A" w:rsidRDefault="000C69FE">
            <w:pPr>
              <w:pStyle w:val="4"/>
            </w:pPr>
            <w:r>
              <w:t>5.43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0.01</w:t>
            </w:r>
          </w:p>
        </w:tc>
        <w:tc>
          <w:tcPr>
            <w:tcW w:w="2551" w:type="dxa"/>
            <w:vAlign w:val="center"/>
          </w:tcPr>
          <w:p w:rsidR="00233B9A" w:rsidRDefault="000C69FE">
            <w:pPr>
              <w:pStyle w:val="4"/>
            </w:pPr>
            <w:r>
              <w:t>0.01</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975.99</w:t>
            </w:r>
          </w:p>
        </w:tc>
        <w:tc>
          <w:tcPr>
            <w:tcW w:w="2551" w:type="dxa"/>
            <w:vAlign w:val="center"/>
          </w:tcPr>
          <w:p w:rsidR="00233B9A" w:rsidRDefault="00233B9A">
            <w:pPr>
              <w:pStyle w:val="7"/>
            </w:pPr>
          </w:p>
        </w:tc>
        <w:tc>
          <w:tcPr>
            <w:tcW w:w="2551" w:type="dxa"/>
            <w:vAlign w:val="center"/>
          </w:tcPr>
          <w:p w:rsidR="00233B9A" w:rsidRDefault="000C69FE">
            <w:pPr>
              <w:pStyle w:val="7"/>
            </w:pPr>
            <w:r>
              <w:t>975.99</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975.99</w:t>
            </w:r>
          </w:p>
        </w:tc>
        <w:tc>
          <w:tcPr>
            <w:tcW w:w="2551" w:type="dxa"/>
            <w:vAlign w:val="center"/>
          </w:tcPr>
          <w:p w:rsidR="00233B9A" w:rsidRDefault="00233B9A">
            <w:pPr>
              <w:pStyle w:val="4"/>
            </w:pPr>
          </w:p>
        </w:tc>
        <w:tc>
          <w:tcPr>
            <w:tcW w:w="2551" w:type="dxa"/>
            <w:vAlign w:val="center"/>
          </w:tcPr>
          <w:p w:rsidR="00233B9A" w:rsidRDefault="000C69FE">
            <w:pPr>
              <w:pStyle w:val="4"/>
            </w:pPr>
            <w:r>
              <w:t>975.99</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975.99</w:t>
            </w:r>
          </w:p>
        </w:tc>
        <w:tc>
          <w:tcPr>
            <w:tcW w:w="2551" w:type="dxa"/>
            <w:vAlign w:val="center"/>
          </w:tcPr>
          <w:p w:rsidR="00233B9A" w:rsidRDefault="00233B9A">
            <w:pPr>
              <w:pStyle w:val="4"/>
            </w:pPr>
          </w:p>
        </w:tc>
        <w:tc>
          <w:tcPr>
            <w:tcW w:w="2551" w:type="dxa"/>
            <w:vAlign w:val="center"/>
          </w:tcPr>
          <w:p w:rsidR="00233B9A" w:rsidRDefault="000C69FE">
            <w:pPr>
              <w:pStyle w:val="4"/>
            </w:pPr>
            <w:r>
              <w:t>975.99</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975.99</w:t>
            </w:r>
          </w:p>
        </w:tc>
        <w:tc>
          <w:tcPr>
            <w:tcW w:w="2551" w:type="dxa"/>
            <w:vAlign w:val="center"/>
          </w:tcPr>
          <w:p w:rsidR="00233B9A" w:rsidRDefault="00233B9A">
            <w:pPr>
              <w:pStyle w:val="4"/>
            </w:pPr>
          </w:p>
        </w:tc>
        <w:tc>
          <w:tcPr>
            <w:tcW w:w="2551" w:type="dxa"/>
            <w:vAlign w:val="center"/>
          </w:tcPr>
          <w:p w:rsidR="00233B9A" w:rsidRDefault="000C69FE">
            <w:pPr>
              <w:pStyle w:val="4"/>
            </w:pPr>
            <w:r>
              <w:t>975.99</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1.31</w:t>
            </w:r>
          </w:p>
        </w:tc>
        <w:tc>
          <w:tcPr>
            <w:tcW w:w="2381" w:type="dxa"/>
            <w:vAlign w:val="center"/>
          </w:tcPr>
          <w:p w:rsidR="00233B9A" w:rsidRDefault="000C69FE">
            <w:pPr>
              <w:pStyle w:val="7"/>
            </w:pPr>
            <w:r>
              <w:t>1.31</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1.31</w:t>
            </w:r>
          </w:p>
        </w:tc>
        <w:tc>
          <w:tcPr>
            <w:tcW w:w="2381" w:type="dxa"/>
            <w:vAlign w:val="center"/>
          </w:tcPr>
          <w:p w:rsidR="00233B9A" w:rsidRDefault="000C69FE">
            <w:pPr>
              <w:pStyle w:val="4"/>
            </w:pPr>
            <w:r>
              <w:t>1.31</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1.31</w:t>
            </w:r>
          </w:p>
        </w:tc>
        <w:tc>
          <w:tcPr>
            <w:tcW w:w="2381" w:type="dxa"/>
            <w:vAlign w:val="center"/>
          </w:tcPr>
          <w:p w:rsidR="00233B9A" w:rsidRDefault="000C69FE">
            <w:pPr>
              <w:pStyle w:val="4"/>
            </w:pPr>
            <w:r>
              <w:t>1.31</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河北省体育局小球运动中心2022年单位预算信息公开情况说明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按照《预算法》、《地方预决算公开操作规程》和《关于进一步推进预算公开工作的实施意见》规定，现将河北省体育局小球运动中心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（一）承担主办和委托举办国际性、全国和全省网球、棒球、垒球等小球项目比赛工作；</w:t>
      </w:r>
    </w:p>
    <w:p w:rsidR="00233B9A" w:rsidRDefault="000C69FE">
      <w:pPr>
        <w:pStyle w:val="-6"/>
      </w:pPr>
      <w:r>
        <w:t>（二）承担全省网球、棒球、垒球等小球项目优秀运动队队伍建设以及后备人才培养等工作；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（四）承担全省网球、棒球、垒球等小球项目教练员、运动员、裁判员的业务培训及技术等级申报和全省网球、棒球、垒球等小球项目运动员的注册、转会、运动成绩申报等工作；</w:t>
      </w:r>
    </w:p>
    <w:p w:rsidR="00233B9A" w:rsidRDefault="000C69FE">
      <w:pPr>
        <w:pStyle w:val="-6"/>
      </w:pPr>
      <w:r>
        <w:t>（五）承担为网球、棒球、垒球等小球项目发展筹措资金的服务保障工作；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河北省体育局小球运动中心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1708.98</w:t>
      </w:r>
      <w:r>
        <w:t>万元，其中：一般公共预算收入</w:t>
      </w:r>
      <w:r>
        <w:t>732.99</w:t>
      </w:r>
      <w:r>
        <w:t>万元，基金预算收入</w:t>
      </w:r>
      <w:r>
        <w:t>975.99</w:t>
      </w:r>
      <w:r>
        <w:t>万元，国有资本经营预算收入</w:t>
      </w:r>
      <w:r>
        <w:t>0</w:t>
      </w:r>
      <w:r>
        <w:t>万元，财政专户核拨收入</w:t>
      </w:r>
      <w:r>
        <w:t>0</w:t>
      </w:r>
      <w:r>
        <w:t>万元，单位资金收入</w:t>
      </w:r>
      <w:r>
        <w:t>0</w:t>
      </w:r>
      <w:r>
        <w:t>万元，上年结转结余</w:t>
      </w:r>
      <w:r>
        <w:t>13.99</w:t>
      </w:r>
      <w:r>
        <w:t>万元。</w:t>
      </w:r>
    </w:p>
    <w:p w:rsidR="00233B9A" w:rsidRDefault="000C69FE">
      <w:pPr>
        <w:pStyle w:val="-7"/>
      </w:pPr>
      <w:r>
        <w:t>2</w:t>
      </w:r>
      <w:r>
        <w:t>、支出说明</w:t>
      </w:r>
    </w:p>
    <w:p w:rsidR="00233B9A" w:rsidRDefault="0058191A">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小球</w:t>
      </w:r>
      <w:r>
        <w:t>运动中心年度单位预算中支出预算的总体情况</w:t>
      </w:r>
      <w:r w:rsidR="000C69FE">
        <w:t>2022</w:t>
      </w:r>
      <w:r w:rsidR="000C69FE">
        <w:t>年支出预算</w:t>
      </w:r>
      <w:r w:rsidR="000C69FE">
        <w:t>1708.98</w:t>
      </w:r>
      <w:r w:rsidR="000C69FE">
        <w:t>万元，其中基本支出</w:t>
      </w:r>
      <w:r w:rsidR="000C69FE">
        <w:t>732.99</w:t>
      </w:r>
      <w:r w:rsidR="000C69FE">
        <w:t>万元，包括人员经费</w:t>
      </w:r>
      <w:r w:rsidR="000C69FE">
        <w:t>711.84</w:t>
      </w:r>
      <w:r w:rsidR="000C69FE">
        <w:t>万元和日常公用经费</w:t>
      </w:r>
      <w:r w:rsidR="000C69FE">
        <w:t>21.15</w:t>
      </w:r>
      <w:r w:rsidR="000C69FE">
        <w:t>万元；项目支出</w:t>
      </w:r>
      <w:r w:rsidR="000C69FE">
        <w:t>975.99</w:t>
      </w:r>
      <w:r w:rsidR="000C69FE">
        <w:t>万元，主要为参加全国性比赛、组织年度青少年赛事活动、完成网球、橄榄球、高尔夫项目参加国内外比赛任务、提供运动员服务保障、科研医疗费用等。</w:t>
      </w:r>
    </w:p>
    <w:p w:rsidR="00233B9A" w:rsidRDefault="000C69FE">
      <w:pPr>
        <w:pStyle w:val="-7"/>
      </w:pPr>
      <w:r>
        <w:t>3</w:t>
      </w:r>
      <w:r>
        <w:t>、比上年增减情况</w:t>
      </w:r>
    </w:p>
    <w:p w:rsidR="00233B9A" w:rsidRDefault="000C69FE">
      <w:pPr>
        <w:pStyle w:val="-7"/>
      </w:pPr>
      <w:r>
        <w:t>2022</w:t>
      </w:r>
      <w:r>
        <w:t>年预算收支安排</w:t>
      </w:r>
      <w:r>
        <w:t>1708.98</w:t>
      </w:r>
      <w:r>
        <w:t>万元，较</w:t>
      </w:r>
      <w:r>
        <w:t>2021</w:t>
      </w:r>
      <w:r>
        <w:t>年预算增加</w:t>
      </w:r>
      <w:r>
        <w:t>345.9</w:t>
      </w:r>
      <w:r>
        <w:t>万元，其中：基本支出增加</w:t>
      </w:r>
      <w:r>
        <w:t>109.05</w:t>
      </w:r>
      <w:r>
        <w:t>万元，主要为增加人员经费支出；项目支出增加</w:t>
      </w:r>
      <w:r>
        <w:t>236.85</w:t>
      </w:r>
      <w:r>
        <w:t>万元，主要为夏季项目备战经费。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21.15</w:t>
      </w:r>
      <w:r>
        <w:t>万元，主要用于日常维修、办公费、因公出差等日常运行支出。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1.31</w:t>
      </w:r>
      <w:r>
        <w:t>万元，其中因公出国（境）费</w:t>
      </w:r>
      <w:r>
        <w:t>0</w:t>
      </w:r>
      <w:r>
        <w:t>万元；公务用车购置及运维费</w:t>
      </w:r>
      <w:r>
        <w:t>1.31</w:t>
      </w:r>
      <w:r>
        <w:t>万元（其中：公务用车购置费为</w:t>
      </w:r>
      <w:r>
        <w:t>0</w:t>
      </w:r>
      <w:r>
        <w:t>万元，公务用车运维费</w:t>
      </w:r>
      <w:r>
        <w:t>1.31</w:t>
      </w:r>
      <w:r>
        <w:t>万元</w:t>
      </w:r>
      <w:r>
        <w:t>)</w:t>
      </w:r>
      <w:r>
        <w:t>；公务接待费</w:t>
      </w:r>
      <w:r>
        <w:t>0</w:t>
      </w:r>
      <w:r>
        <w:t>万元。与</w:t>
      </w:r>
      <w:r>
        <w:t>2021</w:t>
      </w:r>
      <w:r>
        <w:t>年相比减少</w:t>
      </w:r>
      <w:r>
        <w:t>0.11</w:t>
      </w:r>
      <w:r>
        <w:t>万元，减少的主要原因是：压缩三公支出。</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1.用于支付2021年政府采购尾款</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按期完成率</w:t>
            </w:r>
          </w:p>
        </w:tc>
        <w:tc>
          <w:tcPr>
            <w:tcW w:w="2551" w:type="dxa"/>
            <w:vAlign w:val="center"/>
          </w:tcPr>
          <w:p w:rsidR="00233B9A" w:rsidRDefault="000C69FE">
            <w:pPr>
              <w:pStyle w:val="24a5815bc-afc2-4ba5-9c49-c138840dba85"/>
            </w:pPr>
            <w:r>
              <w:t>≥98%</w:t>
            </w:r>
          </w:p>
        </w:tc>
        <w:tc>
          <w:tcPr>
            <w:tcW w:w="2268" w:type="dxa"/>
            <w:vAlign w:val="center"/>
          </w:tcPr>
          <w:p w:rsidR="00233B9A" w:rsidRDefault="000C69FE">
            <w:pPr>
              <w:pStyle w:val="24a5815bc-afc2-4ba5-9c49-c138840dba85"/>
            </w:pPr>
            <w:r>
              <w:t>结转支出计划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1.年度资金执行率达到95%</w:t>
            </w:r>
          </w:p>
          <w:p w:rsidR="00233B9A" w:rsidRDefault="000C69FE">
            <w:pPr>
              <w:pStyle w:val="24a5815bc-afc2-4ba5-9c49-c138840dba85"/>
            </w:pPr>
            <w:r>
              <w:t>2.组织开展反兴奋剂培训、不出现赛风赛纪和兴奋剂事件</w:t>
            </w:r>
          </w:p>
          <w:p w:rsidR="00233B9A" w:rsidRDefault="000C69FE">
            <w:pPr>
              <w:pStyle w:val="24a5815bc-afc2-4ba5-9c49-c138840dba85"/>
            </w:pPr>
            <w:r>
              <w:t>3.举办年度青少年比赛参赛人数逐年递增</w:t>
            </w:r>
          </w:p>
          <w:p w:rsidR="00233B9A" w:rsidRDefault="000C69FE">
            <w:pPr>
              <w:pStyle w:val="24a5815bc-afc2-4ba5-9c49-c138840dba85"/>
            </w:pPr>
            <w:r>
              <w:t>4.在举办的全省青少年比赛中，选拔优秀后备运动人才进行苗子集训</w:t>
            </w:r>
          </w:p>
          <w:p w:rsidR="00233B9A" w:rsidRDefault="000C69FE">
            <w:pPr>
              <w:pStyle w:val="24a5815bc-afc2-4ba5-9c49-c138840dba85"/>
            </w:pPr>
            <w:r>
              <w:t>5.完成网球、橄榄球、高尔夫球项目参加国内外比赛任务，在比赛中取得优异成绩。</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苗子集训人数</w:t>
            </w:r>
          </w:p>
        </w:tc>
        <w:tc>
          <w:tcPr>
            <w:tcW w:w="2835" w:type="dxa"/>
            <w:vAlign w:val="center"/>
          </w:tcPr>
          <w:p w:rsidR="00233B9A" w:rsidRDefault="000C69FE">
            <w:pPr>
              <w:pStyle w:val="24a5815bc-afc2-4ba5-9c49-c138840dba85"/>
            </w:pPr>
            <w:r>
              <w:t>在组织的全省青少年比赛中，选拔优秀后备运动人才进行苗子集训</w:t>
            </w:r>
          </w:p>
        </w:tc>
        <w:tc>
          <w:tcPr>
            <w:tcW w:w="2551" w:type="dxa"/>
            <w:vAlign w:val="center"/>
          </w:tcPr>
          <w:p w:rsidR="00233B9A" w:rsidRDefault="000C69FE">
            <w:pPr>
              <w:pStyle w:val="24a5815bc-afc2-4ba5-9c49-c138840dba85"/>
            </w:pPr>
            <w:r>
              <w:t>≥50人</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举办年度青少年比赛参赛人数</w:t>
            </w:r>
          </w:p>
        </w:tc>
        <w:tc>
          <w:tcPr>
            <w:tcW w:w="2835" w:type="dxa"/>
            <w:vAlign w:val="center"/>
          </w:tcPr>
          <w:p w:rsidR="00233B9A" w:rsidRDefault="000C69FE">
            <w:pPr>
              <w:pStyle w:val="24a5815bc-afc2-4ba5-9c49-c138840dba85"/>
            </w:pPr>
            <w:r>
              <w:t>年度青少年比赛参赛人数逐年递增</w:t>
            </w:r>
          </w:p>
        </w:tc>
        <w:tc>
          <w:tcPr>
            <w:tcW w:w="2551" w:type="dxa"/>
            <w:vAlign w:val="center"/>
          </w:tcPr>
          <w:p w:rsidR="00233B9A" w:rsidRDefault="000C69FE">
            <w:pPr>
              <w:pStyle w:val="24a5815bc-afc2-4ba5-9c49-c138840dba85"/>
            </w:pPr>
            <w:r>
              <w:t>大于等于往年参赛人数</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参加全国年度比赛次数</w:t>
            </w:r>
          </w:p>
        </w:tc>
        <w:tc>
          <w:tcPr>
            <w:tcW w:w="2835" w:type="dxa"/>
            <w:vAlign w:val="center"/>
          </w:tcPr>
          <w:p w:rsidR="00233B9A" w:rsidRDefault="000C69FE">
            <w:pPr>
              <w:pStyle w:val="24a5815bc-afc2-4ba5-9c49-c138840dba85"/>
            </w:pPr>
            <w:r>
              <w:t>参加全国年度体育赛事次数</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全国比赛竞赛计划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选拔苗子训练人数</w:t>
            </w:r>
          </w:p>
        </w:tc>
        <w:tc>
          <w:tcPr>
            <w:tcW w:w="2835" w:type="dxa"/>
            <w:vAlign w:val="center"/>
          </w:tcPr>
          <w:p w:rsidR="00233B9A" w:rsidRDefault="000C69FE">
            <w:pPr>
              <w:pStyle w:val="24a5815bc-afc2-4ba5-9c49-c138840dba85"/>
            </w:pPr>
            <w:r>
              <w:t>通过苗子集训活动选拔苗子训练的人数</w:t>
            </w:r>
          </w:p>
        </w:tc>
        <w:tc>
          <w:tcPr>
            <w:tcW w:w="2551" w:type="dxa"/>
            <w:vAlign w:val="center"/>
          </w:tcPr>
          <w:p w:rsidR="00233B9A" w:rsidRDefault="000C69FE">
            <w:pPr>
              <w:pStyle w:val="24a5815bc-afc2-4ba5-9c49-c138840dba85"/>
            </w:pPr>
            <w:r>
              <w:t>大于等于全部集训人数的1/5</w:t>
            </w:r>
          </w:p>
        </w:tc>
        <w:tc>
          <w:tcPr>
            <w:tcW w:w="2268" w:type="dxa"/>
            <w:vAlign w:val="center"/>
          </w:tcPr>
          <w:p w:rsidR="00233B9A" w:rsidRDefault="000C69FE">
            <w:pPr>
              <w:pStyle w:val="24a5815bc-afc2-4ba5-9c49-c138840dba85"/>
            </w:pPr>
            <w:r>
              <w:t>根据运动队实际需求</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组织省内年度比赛完成率</w:t>
            </w:r>
          </w:p>
        </w:tc>
        <w:tc>
          <w:tcPr>
            <w:tcW w:w="2835" w:type="dxa"/>
            <w:vAlign w:val="center"/>
          </w:tcPr>
          <w:p w:rsidR="00233B9A" w:rsidRDefault="000C69FE">
            <w:pPr>
              <w:pStyle w:val="24a5815bc-afc2-4ba5-9c49-c138840dba85"/>
            </w:pPr>
            <w:r>
              <w:t>完成的省年度比赛占总比赛计划的比率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参加全国年度体育赛事取得前八名</w:t>
            </w:r>
          </w:p>
        </w:tc>
        <w:tc>
          <w:tcPr>
            <w:tcW w:w="2835" w:type="dxa"/>
            <w:vAlign w:val="center"/>
          </w:tcPr>
          <w:p w:rsidR="00233B9A" w:rsidRDefault="000C69FE">
            <w:pPr>
              <w:pStyle w:val="24a5815bc-afc2-4ba5-9c49-c138840dba85"/>
            </w:pPr>
            <w:r>
              <w:t>参加全国年度体育赛事取得前八名</w:t>
            </w:r>
          </w:p>
        </w:tc>
        <w:tc>
          <w:tcPr>
            <w:tcW w:w="2551" w:type="dxa"/>
            <w:vAlign w:val="center"/>
          </w:tcPr>
          <w:p w:rsidR="00233B9A" w:rsidRDefault="000C69FE">
            <w:pPr>
              <w:pStyle w:val="24a5815bc-afc2-4ba5-9c49-c138840dba85"/>
            </w:pPr>
            <w:r>
              <w:t>≥2次</w:t>
            </w:r>
          </w:p>
        </w:tc>
        <w:tc>
          <w:tcPr>
            <w:tcW w:w="2268" w:type="dxa"/>
            <w:vAlign w:val="center"/>
          </w:tcPr>
          <w:p w:rsidR="00233B9A" w:rsidRDefault="000C69FE">
            <w:pPr>
              <w:pStyle w:val="24a5815bc-afc2-4ba5-9c49-c138840dba85"/>
            </w:pPr>
            <w:r>
              <w:t>工作安排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各项目预算资金执行率</w:t>
            </w:r>
          </w:p>
        </w:tc>
        <w:tc>
          <w:tcPr>
            <w:tcW w:w="2835" w:type="dxa"/>
            <w:vAlign w:val="center"/>
          </w:tcPr>
          <w:p w:rsidR="00233B9A" w:rsidRDefault="000C69FE">
            <w:pPr>
              <w:pStyle w:val="24a5815bc-afc2-4ba5-9c49-c138840dba85"/>
            </w:pPr>
            <w:r>
              <w:t>各项目预算资金执行率，3月底10%，，6月底60%，10月底90%，12月底100%</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各项比赛和活动及时开展程度和效率情况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不超过财政支持预算经费规模</w:t>
            </w:r>
          </w:p>
        </w:tc>
        <w:tc>
          <w:tcPr>
            <w:tcW w:w="2551" w:type="dxa"/>
            <w:vAlign w:val="center"/>
          </w:tcPr>
          <w:p w:rsidR="00233B9A" w:rsidRDefault="000C69FE">
            <w:pPr>
              <w:pStyle w:val="24a5815bc-afc2-4ba5-9c49-c138840dba85"/>
            </w:pPr>
            <w:r>
              <w:t>等于全年预算</w:t>
            </w:r>
          </w:p>
        </w:tc>
        <w:tc>
          <w:tcPr>
            <w:tcW w:w="2268" w:type="dxa"/>
            <w:vAlign w:val="center"/>
          </w:tcPr>
          <w:p w:rsidR="00233B9A" w:rsidRDefault="000C69FE">
            <w:pPr>
              <w:pStyle w:val="24a5815bc-afc2-4ba5-9c49-c138840dba85"/>
            </w:pPr>
            <w:r>
              <w:t>年度预算</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反映当年省级预算项目资金支出情况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出现赛风赛纪和兴奋剂事件次数</w:t>
            </w:r>
          </w:p>
        </w:tc>
        <w:tc>
          <w:tcPr>
            <w:tcW w:w="2835" w:type="dxa"/>
            <w:vAlign w:val="center"/>
          </w:tcPr>
          <w:p w:rsidR="00233B9A" w:rsidRDefault="000C69FE">
            <w:pPr>
              <w:pStyle w:val="24a5815bc-afc2-4ba5-9c49-c138840dba85"/>
            </w:pPr>
            <w:r>
              <w:t>出现赛风赛纪和兴奋剂事件次数</w:t>
            </w:r>
          </w:p>
        </w:tc>
        <w:tc>
          <w:tcPr>
            <w:tcW w:w="2551" w:type="dxa"/>
            <w:vAlign w:val="center"/>
          </w:tcPr>
          <w:p w:rsidR="00233B9A" w:rsidRDefault="000C69FE">
            <w:pPr>
              <w:pStyle w:val="24a5815bc-afc2-4ba5-9c49-c138840dba85"/>
            </w:pPr>
            <w:r>
              <w:t>不出现反兴奋剂事件</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提高网球、橄榄球、高尔夫球、棒球、手球项目影响力</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河北省竞技体育十三五规划、全民健身条例</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系列体育赛事活动参与者满意度情况</w:t>
            </w:r>
          </w:p>
        </w:tc>
        <w:tc>
          <w:tcPr>
            <w:tcW w:w="2835" w:type="dxa"/>
            <w:vAlign w:val="center"/>
          </w:tcPr>
          <w:p w:rsidR="00233B9A" w:rsidRDefault="000C69FE">
            <w:pPr>
              <w:pStyle w:val="24a5815bc-afc2-4ba5-9c49-c138840dba85"/>
            </w:pPr>
            <w:r>
              <w:t>系列体育赛事活动参与者满意人数占参与人数的比例</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年，河北省体育局小球运动中心安排政府采购预算</w:t>
      </w:r>
      <w:r>
        <w:rPr>
          <w:rFonts w:eastAsia="方正仿宋_GBK"/>
          <w:color w:val="000000"/>
          <w:sz w:val="28"/>
        </w:rPr>
        <w:t>271.51</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271.51</w:t>
            </w:r>
          </w:p>
        </w:tc>
        <w:tc>
          <w:tcPr>
            <w:tcW w:w="964" w:type="dxa"/>
            <w:vAlign w:val="center"/>
          </w:tcPr>
          <w:p w:rsidR="00233B9A" w:rsidRDefault="000C69FE">
            <w:pPr>
              <w:pStyle w:val="7"/>
            </w:pPr>
            <w:r>
              <w:t>1.51</w:t>
            </w:r>
          </w:p>
        </w:tc>
        <w:tc>
          <w:tcPr>
            <w:tcW w:w="964" w:type="dxa"/>
            <w:vAlign w:val="center"/>
          </w:tcPr>
          <w:p w:rsidR="00233B9A" w:rsidRDefault="000C69FE">
            <w:pPr>
              <w:pStyle w:val="7"/>
            </w:pPr>
            <w:r>
              <w:t>270.00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271.51</w:t>
            </w:r>
          </w:p>
        </w:tc>
      </w:tr>
      <w:tr w:rsidR="00233B9A">
        <w:trPr>
          <w:cantSplit/>
          <w:jc w:val="center"/>
        </w:trPr>
        <w:tc>
          <w:tcPr>
            <w:tcW w:w="1701" w:type="dxa"/>
            <w:vAlign w:val="center"/>
          </w:tcPr>
          <w:p w:rsidR="00233B9A" w:rsidRDefault="000C69FE">
            <w:pPr>
              <w:pStyle w:val="6"/>
            </w:pPr>
            <w:r>
              <w:t>河北省体育局小球运动中心小计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271.51</w:t>
            </w:r>
          </w:p>
        </w:tc>
        <w:tc>
          <w:tcPr>
            <w:tcW w:w="964" w:type="dxa"/>
            <w:vAlign w:val="center"/>
          </w:tcPr>
          <w:p w:rsidR="00233B9A" w:rsidRDefault="000C69FE">
            <w:pPr>
              <w:pStyle w:val="7"/>
            </w:pPr>
            <w:r>
              <w:t>1.51</w:t>
            </w:r>
          </w:p>
        </w:tc>
        <w:tc>
          <w:tcPr>
            <w:tcW w:w="964" w:type="dxa"/>
            <w:vAlign w:val="center"/>
          </w:tcPr>
          <w:p w:rsidR="00233B9A" w:rsidRDefault="000C69FE">
            <w:pPr>
              <w:pStyle w:val="7"/>
            </w:pPr>
            <w:r>
              <w:t>270.00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271.51</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21.15</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21.15</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1.10</w:t>
            </w:r>
          </w:p>
        </w:tc>
        <w:tc>
          <w:tcPr>
            <w:tcW w:w="964" w:type="dxa"/>
            <w:vAlign w:val="center"/>
          </w:tcPr>
          <w:p w:rsidR="00233B9A" w:rsidRDefault="000C69FE">
            <w:pPr>
              <w:pStyle w:val="4"/>
            </w:pPr>
            <w:r>
              <w:t>1.10</w:t>
            </w:r>
          </w:p>
        </w:tc>
        <w:tc>
          <w:tcPr>
            <w:tcW w:w="964" w:type="dxa"/>
            <w:vAlign w:val="center"/>
          </w:tcPr>
          <w:p w:rsidR="00233B9A" w:rsidRDefault="000C69FE">
            <w:pPr>
              <w:pStyle w:val="4"/>
            </w:pPr>
            <w:r>
              <w:t>1.10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21.15</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0.21</w:t>
            </w:r>
          </w:p>
        </w:tc>
        <w:tc>
          <w:tcPr>
            <w:tcW w:w="964" w:type="dxa"/>
            <w:vAlign w:val="center"/>
          </w:tcPr>
          <w:p w:rsidR="00233B9A" w:rsidRDefault="000C69FE">
            <w:pPr>
              <w:pStyle w:val="4"/>
            </w:pPr>
            <w:r>
              <w:t>0.21</w:t>
            </w:r>
          </w:p>
        </w:tc>
        <w:tc>
          <w:tcPr>
            <w:tcW w:w="964" w:type="dxa"/>
            <w:vAlign w:val="center"/>
          </w:tcPr>
          <w:p w:rsidR="00233B9A" w:rsidRDefault="000C69FE">
            <w:pPr>
              <w:pStyle w:val="4"/>
            </w:pPr>
            <w:r>
              <w:t>0.21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0.21</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962.00</w:t>
            </w:r>
          </w:p>
        </w:tc>
        <w:tc>
          <w:tcPr>
            <w:tcW w:w="1134" w:type="dxa"/>
            <w:vAlign w:val="center"/>
          </w:tcPr>
          <w:p w:rsidR="00233B9A" w:rsidRDefault="000C69FE">
            <w:pPr>
              <w:pStyle w:val="2"/>
            </w:pPr>
            <w:r>
              <w:t>体育运动辅助设备</w:t>
            </w:r>
          </w:p>
        </w:tc>
        <w:tc>
          <w:tcPr>
            <w:tcW w:w="1134" w:type="dxa"/>
            <w:vAlign w:val="center"/>
          </w:tcPr>
          <w:p w:rsidR="00233B9A" w:rsidRDefault="000C69FE">
            <w:pPr>
              <w:pStyle w:val="2"/>
            </w:pPr>
            <w:r>
              <w:t>A033629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90.00</w:t>
            </w:r>
          </w:p>
        </w:tc>
        <w:tc>
          <w:tcPr>
            <w:tcW w:w="964" w:type="dxa"/>
            <w:vAlign w:val="center"/>
          </w:tcPr>
          <w:p w:rsidR="00233B9A" w:rsidRDefault="000C69FE">
            <w:pPr>
              <w:pStyle w:val="4"/>
            </w:pPr>
            <w:r>
              <w:t>90.00</w:t>
            </w:r>
          </w:p>
        </w:tc>
        <w:tc>
          <w:tcPr>
            <w:tcW w:w="964" w:type="dxa"/>
            <w:vAlign w:val="center"/>
          </w:tcPr>
          <w:p w:rsidR="00233B9A" w:rsidRDefault="00233B9A">
            <w:pPr>
              <w:pStyle w:val="4"/>
            </w:pPr>
          </w:p>
        </w:tc>
        <w:tc>
          <w:tcPr>
            <w:tcW w:w="964" w:type="dxa"/>
            <w:vAlign w:val="center"/>
          </w:tcPr>
          <w:p w:rsidR="00233B9A" w:rsidRDefault="000C69FE">
            <w:pPr>
              <w:pStyle w:val="4"/>
            </w:pPr>
            <w:r>
              <w:t>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962.00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30.00</w:t>
            </w: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962.00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150.00</w:t>
            </w:r>
          </w:p>
        </w:tc>
        <w:tc>
          <w:tcPr>
            <w:tcW w:w="964" w:type="dxa"/>
            <w:vAlign w:val="center"/>
          </w:tcPr>
          <w:p w:rsidR="00233B9A" w:rsidRDefault="000C69FE">
            <w:pPr>
              <w:pStyle w:val="4"/>
            </w:pPr>
            <w:r>
              <w:t>150.00</w:t>
            </w:r>
          </w:p>
        </w:tc>
        <w:tc>
          <w:tcPr>
            <w:tcW w:w="964" w:type="dxa"/>
            <w:vAlign w:val="center"/>
          </w:tcPr>
          <w:p w:rsidR="00233B9A" w:rsidRDefault="00233B9A">
            <w:pPr>
              <w:pStyle w:val="4"/>
            </w:pPr>
          </w:p>
        </w:tc>
        <w:tc>
          <w:tcPr>
            <w:tcW w:w="964" w:type="dxa"/>
            <w:vAlign w:val="center"/>
          </w:tcPr>
          <w:p w:rsidR="00233B9A" w:rsidRDefault="000C69FE">
            <w:pPr>
              <w:pStyle w:val="4"/>
            </w:pPr>
            <w:r>
              <w:t>150.00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lastRenderedPageBreak/>
        <w:t>河北省体育局小球运动中心上年末固定资产金额为</w:t>
      </w:r>
      <w:r>
        <w:rPr>
          <w:rFonts w:eastAsia="方正仿宋_GBK"/>
          <w:color w:val="000000"/>
          <w:sz w:val="28"/>
        </w:rPr>
        <w:t>136.49</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362009河北省体育局小球运动中心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136.49</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24.90</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118</w:t>
            </w:r>
          </w:p>
        </w:tc>
        <w:tc>
          <w:tcPr>
            <w:tcW w:w="2835" w:type="dxa"/>
            <w:vAlign w:val="center"/>
          </w:tcPr>
          <w:p w:rsidR="00233B9A" w:rsidRDefault="000C69FE">
            <w:pPr>
              <w:pStyle w:val="4"/>
            </w:pPr>
            <w:r>
              <w:t>111.59</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w:t>
      </w:r>
      <w:r>
        <w:rPr>
          <w:rFonts w:eastAsia="方正仿宋_GBK"/>
          <w:color w:val="000000"/>
          <w:sz w:val="28"/>
        </w:rPr>
        <w:lastRenderedPageBreak/>
        <w:t>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8" w:name="_Toc_4_4_0000000026"/>
      <w:r>
        <w:rPr>
          <w:rFonts w:ascii="方正小标宋_GBK" w:eastAsia="方正小标宋_GBK" w:hAnsi="方正小标宋_GBK" w:cs="方正小标宋_GBK"/>
          <w:color w:val="000000"/>
          <w:sz w:val="44"/>
        </w:rPr>
        <w:lastRenderedPageBreak/>
        <w:t>八、河北省体育局武术运动中心收支预算</w:t>
      </w:r>
      <w:bookmarkEnd w:id="8"/>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1228.77</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604.00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1228.77</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604.00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1832.77</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1832.77</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1832.77</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1832.77</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1832.77</w:t>
            </w:r>
          </w:p>
        </w:tc>
        <w:tc>
          <w:tcPr>
            <w:tcW w:w="1134" w:type="dxa"/>
            <w:vAlign w:val="center"/>
          </w:tcPr>
          <w:p w:rsidR="00233B9A" w:rsidRDefault="000C69FE">
            <w:pPr>
              <w:pStyle w:val="7"/>
            </w:pPr>
            <w:r>
              <w:t>1832.77</w:t>
            </w:r>
          </w:p>
        </w:tc>
        <w:tc>
          <w:tcPr>
            <w:tcW w:w="1134" w:type="dxa"/>
            <w:vAlign w:val="center"/>
          </w:tcPr>
          <w:p w:rsidR="00233B9A" w:rsidRDefault="000C69FE">
            <w:pPr>
              <w:pStyle w:val="7"/>
            </w:pPr>
            <w:r>
              <w:t>1832.77</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0C69FE">
            <w:pPr>
              <w:pStyle w:val="4"/>
            </w:pPr>
            <w:r>
              <w:t>1228.77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0C69FE">
            <w:pPr>
              <w:pStyle w:val="4"/>
            </w:pPr>
            <w:r>
              <w:t>604.00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1832.77</w:t>
            </w:r>
          </w:p>
        </w:tc>
        <w:tc>
          <w:tcPr>
            <w:tcW w:w="1361" w:type="dxa"/>
            <w:vAlign w:val="center"/>
          </w:tcPr>
          <w:p w:rsidR="00233B9A" w:rsidRDefault="000C69FE">
            <w:pPr>
              <w:pStyle w:val="7"/>
            </w:pPr>
            <w:r>
              <w:t>1228.77</w:t>
            </w:r>
          </w:p>
        </w:tc>
        <w:tc>
          <w:tcPr>
            <w:tcW w:w="1361" w:type="dxa"/>
            <w:vAlign w:val="center"/>
          </w:tcPr>
          <w:p w:rsidR="00233B9A" w:rsidRDefault="000C69FE">
            <w:pPr>
              <w:pStyle w:val="7"/>
            </w:pPr>
            <w:r>
              <w:t>604.00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1228.77</w:t>
            </w:r>
          </w:p>
        </w:tc>
        <w:tc>
          <w:tcPr>
            <w:tcW w:w="1361" w:type="dxa"/>
            <w:vAlign w:val="center"/>
          </w:tcPr>
          <w:p w:rsidR="00233B9A" w:rsidRDefault="000C69FE">
            <w:pPr>
              <w:pStyle w:val="4"/>
            </w:pPr>
            <w:r>
              <w:t>1228.77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1228.77</w:t>
            </w:r>
          </w:p>
        </w:tc>
        <w:tc>
          <w:tcPr>
            <w:tcW w:w="1361" w:type="dxa"/>
            <w:vAlign w:val="center"/>
          </w:tcPr>
          <w:p w:rsidR="00233B9A" w:rsidRDefault="000C69FE">
            <w:pPr>
              <w:pStyle w:val="4"/>
            </w:pPr>
            <w:r>
              <w:t>1228.77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1228.77</w:t>
            </w:r>
          </w:p>
        </w:tc>
        <w:tc>
          <w:tcPr>
            <w:tcW w:w="1361" w:type="dxa"/>
            <w:vAlign w:val="center"/>
          </w:tcPr>
          <w:p w:rsidR="00233B9A" w:rsidRDefault="000C69FE">
            <w:pPr>
              <w:pStyle w:val="4"/>
            </w:pPr>
            <w:r>
              <w:t>1228.77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0C69FE">
            <w:pPr>
              <w:pStyle w:val="4"/>
            </w:pPr>
            <w:r>
              <w:t>604.00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1228.77</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604.00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1228.77</w:t>
            </w:r>
          </w:p>
        </w:tc>
        <w:tc>
          <w:tcPr>
            <w:tcW w:w="1474" w:type="dxa"/>
            <w:vAlign w:val="center"/>
          </w:tcPr>
          <w:p w:rsidR="00233B9A" w:rsidRDefault="000C69FE">
            <w:pPr>
              <w:pStyle w:val="4"/>
            </w:pPr>
            <w:r>
              <w:t>1228.77</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604.00</w:t>
            </w:r>
          </w:p>
        </w:tc>
        <w:tc>
          <w:tcPr>
            <w:tcW w:w="1474" w:type="dxa"/>
            <w:vAlign w:val="center"/>
          </w:tcPr>
          <w:p w:rsidR="00233B9A" w:rsidRDefault="00233B9A">
            <w:pPr>
              <w:pStyle w:val="4"/>
            </w:pPr>
          </w:p>
        </w:tc>
        <w:tc>
          <w:tcPr>
            <w:tcW w:w="1474" w:type="dxa"/>
            <w:vAlign w:val="center"/>
          </w:tcPr>
          <w:p w:rsidR="00233B9A" w:rsidRDefault="000C69FE">
            <w:pPr>
              <w:pStyle w:val="4"/>
            </w:pPr>
            <w:r>
              <w:t>604.00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1832.77</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1832.77</w:t>
            </w:r>
          </w:p>
        </w:tc>
        <w:tc>
          <w:tcPr>
            <w:tcW w:w="1474" w:type="dxa"/>
            <w:vAlign w:val="center"/>
          </w:tcPr>
          <w:p w:rsidR="00233B9A" w:rsidRDefault="000C69FE">
            <w:pPr>
              <w:pStyle w:val="7"/>
            </w:pPr>
            <w:r>
              <w:t>1228.77</w:t>
            </w:r>
          </w:p>
        </w:tc>
        <w:tc>
          <w:tcPr>
            <w:tcW w:w="1474" w:type="dxa"/>
            <w:vAlign w:val="center"/>
          </w:tcPr>
          <w:p w:rsidR="00233B9A" w:rsidRDefault="000C69FE">
            <w:pPr>
              <w:pStyle w:val="7"/>
            </w:pPr>
            <w:r>
              <w:t>604.00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1832.77</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1832.77</w:t>
            </w:r>
          </w:p>
        </w:tc>
        <w:tc>
          <w:tcPr>
            <w:tcW w:w="1474" w:type="dxa"/>
            <w:vAlign w:val="center"/>
          </w:tcPr>
          <w:p w:rsidR="00233B9A" w:rsidRDefault="000C69FE">
            <w:pPr>
              <w:pStyle w:val="7"/>
            </w:pPr>
            <w:r>
              <w:t>1228.77</w:t>
            </w:r>
          </w:p>
        </w:tc>
        <w:tc>
          <w:tcPr>
            <w:tcW w:w="1474" w:type="dxa"/>
            <w:vAlign w:val="center"/>
          </w:tcPr>
          <w:p w:rsidR="00233B9A" w:rsidRDefault="000C69FE">
            <w:pPr>
              <w:pStyle w:val="7"/>
            </w:pPr>
            <w:r>
              <w:t>604.00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1228.77</w:t>
            </w:r>
          </w:p>
        </w:tc>
        <w:tc>
          <w:tcPr>
            <w:tcW w:w="2551" w:type="dxa"/>
            <w:vAlign w:val="center"/>
          </w:tcPr>
          <w:p w:rsidR="00233B9A" w:rsidRDefault="000C69FE">
            <w:pPr>
              <w:pStyle w:val="7"/>
            </w:pPr>
            <w:r>
              <w:t>1228.77</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1228.77</w:t>
            </w:r>
          </w:p>
        </w:tc>
        <w:tc>
          <w:tcPr>
            <w:tcW w:w="2551" w:type="dxa"/>
            <w:vAlign w:val="center"/>
          </w:tcPr>
          <w:p w:rsidR="00233B9A" w:rsidRDefault="000C69FE">
            <w:pPr>
              <w:pStyle w:val="4"/>
            </w:pPr>
            <w:r>
              <w:t>1228.77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1228.77</w:t>
            </w:r>
          </w:p>
        </w:tc>
        <w:tc>
          <w:tcPr>
            <w:tcW w:w="2551" w:type="dxa"/>
            <w:vAlign w:val="center"/>
          </w:tcPr>
          <w:p w:rsidR="00233B9A" w:rsidRDefault="000C69FE">
            <w:pPr>
              <w:pStyle w:val="4"/>
            </w:pPr>
            <w:r>
              <w:t>1228.77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1228.77</w:t>
            </w:r>
          </w:p>
        </w:tc>
        <w:tc>
          <w:tcPr>
            <w:tcW w:w="2551" w:type="dxa"/>
            <w:vAlign w:val="center"/>
          </w:tcPr>
          <w:p w:rsidR="00233B9A" w:rsidRDefault="000C69FE">
            <w:pPr>
              <w:pStyle w:val="4"/>
            </w:pPr>
            <w:r>
              <w:t>1228.77</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1228.77</w:t>
            </w:r>
          </w:p>
        </w:tc>
        <w:tc>
          <w:tcPr>
            <w:tcW w:w="2551" w:type="dxa"/>
            <w:vAlign w:val="center"/>
          </w:tcPr>
          <w:p w:rsidR="00233B9A" w:rsidRDefault="000C69FE">
            <w:pPr>
              <w:pStyle w:val="7"/>
            </w:pPr>
            <w:r>
              <w:t>1203.40</w:t>
            </w:r>
          </w:p>
        </w:tc>
        <w:tc>
          <w:tcPr>
            <w:tcW w:w="2551" w:type="dxa"/>
            <w:vAlign w:val="center"/>
          </w:tcPr>
          <w:p w:rsidR="00233B9A" w:rsidRDefault="000C69FE">
            <w:pPr>
              <w:pStyle w:val="7"/>
            </w:pPr>
            <w:r>
              <w:t>25.37</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1180.89</w:t>
            </w:r>
          </w:p>
        </w:tc>
        <w:tc>
          <w:tcPr>
            <w:tcW w:w="2551" w:type="dxa"/>
            <w:vAlign w:val="center"/>
          </w:tcPr>
          <w:p w:rsidR="00233B9A" w:rsidRDefault="000C69FE">
            <w:pPr>
              <w:pStyle w:val="4"/>
            </w:pPr>
            <w:r>
              <w:t>1180.89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299.41</w:t>
            </w:r>
          </w:p>
        </w:tc>
        <w:tc>
          <w:tcPr>
            <w:tcW w:w="2551" w:type="dxa"/>
            <w:vAlign w:val="center"/>
          </w:tcPr>
          <w:p w:rsidR="00233B9A" w:rsidRDefault="000C69FE">
            <w:pPr>
              <w:pStyle w:val="4"/>
            </w:pPr>
            <w:r>
              <w:t>299.41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251.26</w:t>
            </w:r>
          </w:p>
        </w:tc>
        <w:tc>
          <w:tcPr>
            <w:tcW w:w="2551" w:type="dxa"/>
            <w:vAlign w:val="center"/>
          </w:tcPr>
          <w:p w:rsidR="00233B9A" w:rsidRDefault="000C69FE">
            <w:pPr>
              <w:pStyle w:val="4"/>
            </w:pPr>
            <w:r>
              <w:t>251.26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113.88</w:t>
            </w:r>
          </w:p>
        </w:tc>
        <w:tc>
          <w:tcPr>
            <w:tcW w:w="2551" w:type="dxa"/>
            <w:vAlign w:val="center"/>
          </w:tcPr>
          <w:p w:rsidR="00233B9A" w:rsidRDefault="000C69FE">
            <w:pPr>
              <w:pStyle w:val="4"/>
            </w:pPr>
            <w:r>
              <w:t>113.88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200.00</w:t>
            </w:r>
          </w:p>
        </w:tc>
        <w:tc>
          <w:tcPr>
            <w:tcW w:w="2551" w:type="dxa"/>
            <w:vAlign w:val="center"/>
          </w:tcPr>
          <w:p w:rsidR="00233B9A" w:rsidRDefault="000C69FE">
            <w:pPr>
              <w:pStyle w:val="4"/>
            </w:pPr>
            <w:r>
              <w:t>200.00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91.01</w:t>
            </w:r>
          </w:p>
        </w:tc>
        <w:tc>
          <w:tcPr>
            <w:tcW w:w="2551" w:type="dxa"/>
            <w:vAlign w:val="center"/>
          </w:tcPr>
          <w:p w:rsidR="00233B9A" w:rsidRDefault="000C69FE">
            <w:pPr>
              <w:pStyle w:val="4"/>
            </w:pPr>
            <w:r>
              <w:t>91.01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45.51</w:t>
            </w:r>
          </w:p>
        </w:tc>
        <w:tc>
          <w:tcPr>
            <w:tcW w:w="2551" w:type="dxa"/>
            <w:vAlign w:val="center"/>
          </w:tcPr>
          <w:p w:rsidR="00233B9A" w:rsidRDefault="000C69FE">
            <w:pPr>
              <w:pStyle w:val="4"/>
            </w:pPr>
            <w:r>
              <w:t>45.51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32.57</w:t>
            </w:r>
          </w:p>
        </w:tc>
        <w:tc>
          <w:tcPr>
            <w:tcW w:w="2551" w:type="dxa"/>
            <w:vAlign w:val="center"/>
          </w:tcPr>
          <w:p w:rsidR="00233B9A" w:rsidRDefault="000C69FE">
            <w:pPr>
              <w:pStyle w:val="4"/>
            </w:pPr>
            <w:r>
              <w:t>32.57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52.19</w:t>
            </w:r>
          </w:p>
        </w:tc>
        <w:tc>
          <w:tcPr>
            <w:tcW w:w="2551" w:type="dxa"/>
            <w:vAlign w:val="center"/>
          </w:tcPr>
          <w:p w:rsidR="00233B9A" w:rsidRDefault="000C69FE">
            <w:pPr>
              <w:pStyle w:val="4"/>
            </w:pPr>
            <w:r>
              <w:t>52.19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63.86</w:t>
            </w:r>
          </w:p>
        </w:tc>
        <w:tc>
          <w:tcPr>
            <w:tcW w:w="2551" w:type="dxa"/>
            <w:vAlign w:val="center"/>
          </w:tcPr>
          <w:p w:rsidR="00233B9A" w:rsidRDefault="000C69FE">
            <w:pPr>
              <w:pStyle w:val="4"/>
            </w:pPr>
            <w:r>
              <w:t>63.86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31.20</w:t>
            </w:r>
          </w:p>
        </w:tc>
        <w:tc>
          <w:tcPr>
            <w:tcW w:w="2551" w:type="dxa"/>
            <w:vAlign w:val="center"/>
          </w:tcPr>
          <w:p w:rsidR="00233B9A" w:rsidRDefault="000C69FE">
            <w:pPr>
              <w:pStyle w:val="4"/>
            </w:pPr>
            <w:r>
              <w:t>31.20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25.37</w:t>
            </w:r>
          </w:p>
        </w:tc>
        <w:tc>
          <w:tcPr>
            <w:tcW w:w="2551" w:type="dxa"/>
            <w:vAlign w:val="center"/>
          </w:tcPr>
          <w:p w:rsidR="00233B9A" w:rsidRDefault="00233B9A">
            <w:pPr>
              <w:pStyle w:val="4"/>
            </w:pPr>
          </w:p>
        </w:tc>
        <w:tc>
          <w:tcPr>
            <w:tcW w:w="2551" w:type="dxa"/>
            <w:vAlign w:val="center"/>
          </w:tcPr>
          <w:p w:rsidR="00233B9A" w:rsidRDefault="000C69FE">
            <w:pPr>
              <w:pStyle w:val="4"/>
            </w:pPr>
            <w:r>
              <w:t>25.37</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0.87</w:t>
            </w:r>
          </w:p>
        </w:tc>
        <w:tc>
          <w:tcPr>
            <w:tcW w:w="2551" w:type="dxa"/>
            <w:vAlign w:val="center"/>
          </w:tcPr>
          <w:p w:rsidR="00233B9A" w:rsidRDefault="00233B9A">
            <w:pPr>
              <w:pStyle w:val="4"/>
            </w:pPr>
          </w:p>
        </w:tc>
        <w:tc>
          <w:tcPr>
            <w:tcW w:w="2551" w:type="dxa"/>
            <w:vAlign w:val="center"/>
          </w:tcPr>
          <w:p w:rsidR="00233B9A" w:rsidRDefault="000C69FE">
            <w:pPr>
              <w:pStyle w:val="4"/>
            </w:pPr>
            <w:r>
              <w:t>0.87</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9.10</w:t>
            </w:r>
          </w:p>
        </w:tc>
        <w:tc>
          <w:tcPr>
            <w:tcW w:w="2551" w:type="dxa"/>
            <w:vAlign w:val="center"/>
          </w:tcPr>
          <w:p w:rsidR="00233B9A" w:rsidRDefault="00233B9A">
            <w:pPr>
              <w:pStyle w:val="4"/>
            </w:pPr>
          </w:p>
        </w:tc>
        <w:tc>
          <w:tcPr>
            <w:tcW w:w="2551" w:type="dxa"/>
            <w:vAlign w:val="center"/>
          </w:tcPr>
          <w:p w:rsidR="00233B9A" w:rsidRDefault="000C69FE">
            <w:pPr>
              <w:pStyle w:val="4"/>
            </w:pPr>
            <w:r>
              <w:t>9.10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6.40</w:t>
            </w:r>
          </w:p>
        </w:tc>
        <w:tc>
          <w:tcPr>
            <w:tcW w:w="2551" w:type="dxa"/>
            <w:vAlign w:val="center"/>
          </w:tcPr>
          <w:p w:rsidR="00233B9A" w:rsidRDefault="00233B9A">
            <w:pPr>
              <w:pStyle w:val="4"/>
            </w:pPr>
          </w:p>
        </w:tc>
        <w:tc>
          <w:tcPr>
            <w:tcW w:w="2551" w:type="dxa"/>
            <w:vAlign w:val="center"/>
          </w:tcPr>
          <w:p w:rsidR="00233B9A" w:rsidRDefault="000C69FE">
            <w:pPr>
              <w:pStyle w:val="4"/>
            </w:pPr>
            <w:r>
              <w:t>6.40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22.51</w:t>
            </w:r>
          </w:p>
        </w:tc>
        <w:tc>
          <w:tcPr>
            <w:tcW w:w="2551" w:type="dxa"/>
            <w:vAlign w:val="center"/>
          </w:tcPr>
          <w:p w:rsidR="00233B9A" w:rsidRDefault="000C69FE">
            <w:pPr>
              <w:pStyle w:val="4"/>
            </w:pPr>
            <w:r>
              <w:t>22.51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22.49</w:t>
            </w:r>
          </w:p>
        </w:tc>
        <w:tc>
          <w:tcPr>
            <w:tcW w:w="2551" w:type="dxa"/>
            <w:vAlign w:val="center"/>
          </w:tcPr>
          <w:p w:rsidR="00233B9A" w:rsidRDefault="000C69FE">
            <w:pPr>
              <w:pStyle w:val="4"/>
            </w:pPr>
            <w:r>
              <w:t>22.49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0.02</w:t>
            </w:r>
          </w:p>
        </w:tc>
        <w:tc>
          <w:tcPr>
            <w:tcW w:w="2551" w:type="dxa"/>
            <w:vAlign w:val="center"/>
          </w:tcPr>
          <w:p w:rsidR="00233B9A" w:rsidRDefault="000C69FE">
            <w:pPr>
              <w:pStyle w:val="4"/>
            </w:pPr>
            <w:r>
              <w:t>0.02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604.00</w:t>
            </w:r>
          </w:p>
        </w:tc>
        <w:tc>
          <w:tcPr>
            <w:tcW w:w="2551" w:type="dxa"/>
            <w:vAlign w:val="center"/>
          </w:tcPr>
          <w:p w:rsidR="00233B9A" w:rsidRDefault="00233B9A">
            <w:pPr>
              <w:pStyle w:val="7"/>
            </w:pPr>
          </w:p>
        </w:tc>
        <w:tc>
          <w:tcPr>
            <w:tcW w:w="2551" w:type="dxa"/>
            <w:vAlign w:val="center"/>
          </w:tcPr>
          <w:p w:rsidR="00233B9A" w:rsidRDefault="000C69FE">
            <w:pPr>
              <w:pStyle w:val="7"/>
            </w:pPr>
            <w:r>
              <w:t>604.00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604.00</w:t>
            </w:r>
          </w:p>
        </w:tc>
        <w:tc>
          <w:tcPr>
            <w:tcW w:w="2551" w:type="dxa"/>
            <w:vAlign w:val="center"/>
          </w:tcPr>
          <w:p w:rsidR="00233B9A" w:rsidRDefault="00233B9A">
            <w:pPr>
              <w:pStyle w:val="4"/>
            </w:pPr>
          </w:p>
        </w:tc>
        <w:tc>
          <w:tcPr>
            <w:tcW w:w="2551" w:type="dxa"/>
            <w:vAlign w:val="center"/>
          </w:tcPr>
          <w:p w:rsidR="00233B9A" w:rsidRDefault="000C69FE">
            <w:pPr>
              <w:pStyle w:val="4"/>
            </w:pPr>
            <w:r>
              <w:t>604.00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604.00</w:t>
            </w:r>
          </w:p>
        </w:tc>
        <w:tc>
          <w:tcPr>
            <w:tcW w:w="2551" w:type="dxa"/>
            <w:vAlign w:val="center"/>
          </w:tcPr>
          <w:p w:rsidR="00233B9A" w:rsidRDefault="00233B9A">
            <w:pPr>
              <w:pStyle w:val="4"/>
            </w:pPr>
          </w:p>
        </w:tc>
        <w:tc>
          <w:tcPr>
            <w:tcW w:w="2551" w:type="dxa"/>
            <w:vAlign w:val="center"/>
          </w:tcPr>
          <w:p w:rsidR="00233B9A" w:rsidRDefault="000C69FE">
            <w:pPr>
              <w:pStyle w:val="4"/>
            </w:pPr>
            <w:r>
              <w:t>604.00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604.00</w:t>
            </w:r>
          </w:p>
        </w:tc>
        <w:tc>
          <w:tcPr>
            <w:tcW w:w="2551" w:type="dxa"/>
            <w:vAlign w:val="center"/>
          </w:tcPr>
          <w:p w:rsidR="00233B9A" w:rsidRDefault="00233B9A">
            <w:pPr>
              <w:pStyle w:val="4"/>
            </w:pPr>
          </w:p>
        </w:tc>
        <w:tc>
          <w:tcPr>
            <w:tcW w:w="2551" w:type="dxa"/>
            <w:vAlign w:val="center"/>
          </w:tcPr>
          <w:p w:rsidR="00233B9A" w:rsidRDefault="000C69FE">
            <w:pPr>
              <w:pStyle w:val="4"/>
            </w:pPr>
            <w:r>
              <w:t>604.00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河北省体育局武术运动中心2022年单位预算信息公开情况说明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按照《预算法》、《地方预决算公开操作规程》和《关于进一步推进预算公开工作的实施意见》规定，现将河北省体育局武术运动中心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（一）指导武术运动项目开展，促进体育事业发展。主办和委托举办国际性、全国和全省武术比赛。</w:t>
      </w:r>
    </w:p>
    <w:p w:rsidR="00233B9A" w:rsidRDefault="000C69FE">
      <w:pPr>
        <w:pStyle w:val="-6"/>
      </w:pPr>
      <w:r>
        <w:t>（二）全省武术优秀运动队队伍建设以及后备人才培养。</w:t>
      </w:r>
    </w:p>
    <w:p w:rsidR="00233B9A" w:rsidRDefault="000C69FE">
      <w:pPr>
        <w:pStyle w:val="-6"/>
      </w:pPr>
      <w:r>
        <w:t>（三）参加全国级以上竞赛队伍的组织、集训和参赛。全省武术教练员、运动员、裁判员的业务培训及技术等级申报和全省武术运动员的注册、转会、运动成绩申报。为武术运动发展筹措资金的服务保障。</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河北省体育局武术运动中心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1832.77</w:t>
      </w:r>
      <w:r>
        <w:t>万元，其中：一般公共预算收入</w:t>
      </w:r>
      <w:r>
        <w:t>1228.77</w:t>
      </w:r>
      <w:r>
        <w:t>万元，基金预算收入</w:t>
      </w:r>
      <w:r>
        <w:t>604</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0C69FE">
      <w:pPr>
        <w:pStyle w:val="-7"/>
      </w:pPr>
      <w:r>
        <w:lastRenderedPageBreak/>
        <w:t>收支预算总表支出栏、基本支出表、项目支出表按经济分类和支出功能分类科目编制，反映河北省体育局武术运动中心年度单位预算中支出预算的总体情况。</w:t>
      </w:r>
      <w:r>
        <w:t>2022</w:t>
      </w:r>
      <w:r>
        <w:t>年支出预算</w:t>
      </w:r>
      <w:r>
        <w:t>1832.77</w:t>
      </w:r>
      <w:r>
        <w:t>万元，其中基本支出</w:t>
      </w:r>
      <w:r>
        <w:t>1228.77</w:t>
      </w:r>
      <w:r>
        <w:t>万元，包括人员经费</w:t>
      </w:r>
      <w:r>
        <w:t>1203.4</w:t>
      </w:r>
      <w:r>
        <w:t>万元和日常公用经费</w:t>
      </w:r>
      <w:r>
        <w:t>25.37</w:t>
      </w:r>
      <w:r>
        <w:t>万元；项目支出</w:t>
      </w:r>
      <w:r>
        <w:t>604</w:t>
      </w:r>
      <w:r>
        <w:t>万元，主要为参加全国性比赛、组织省级武术赛事活动、组织武术套路、苗子集训，提高业务运动员技术水平、提供运动员服务保障等。</w:t>
      </w:r>
    </w:p>
    <w:p w:rsidR="00233B9A" w:rsidRDefault="000C69FE">
      <w:pPr>
        <w:pStyle w:val="-7"/>
      </w:pPr>
      <w:r>
        <w:t>3</w:t>
      </w:r>
      <w:r>
        <w:t>、比上年增减情况</w:t>
      </w:r>
    </w:p>
    <w:p w:rsidR="00233B9A" w:rsidRDefault="000C69FE">
      <w:pPr>
        <w:pStyle w:val="-7"/>
      </w:pPr>
      <w:r>
        <w:t>2022</w:t>
      </w:r>
      <w:r>
        <w:t>年预算收支安排</w:t>
      </w:r>
      <w:r>
        <w:t>1832.77</w:t>
      </w:r>
      <w:r>
        <w:t>万元，较</w:t>
      </w:r>
      <w:r>
        <w:t>2021</w:t>
      </w:r>
      <w:r>
        <w:t>年预算增加</w:t>
      </w:r>
      <w:r>
        <w:t>97.53</w:t>
      </w:r>
      <w:r>
        <w:t>万元，其中：基本支出增加</w:t>
      </w:r>
      <w:r>
        <w:t>49.56</w:t>
      </w:r>
      <w:r>
        <w:t>万元，主要为增加人员经费支出；项目支出增加</w:t>
      </w:r>
      <w:r>
        <w:t>47.97</w:t>
      </w:r>
      <w:r>
        <w:t>万元，主要为文化体育活动增加。</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25.37</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年相比增加持平，无增减变化。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1.通过参加全国性比赛脱颖而出，入选国家队并参加国际赛事。</w:t>
            </w:r>
          </w:p>
          <w:p w:rsidR="00233B9A" w:rsidRDefault="000C69FE">
            <w:pPr>
              <w:pStyle w:val="24a5815bc-afc2-4ba5-9c49-c138840dba85"/>
            </w:pPr>
            <w:r>
              <w:t>2.组织运动员参加全国性的武术比赛，并在比赛中取得优异成绩。</w:t>
            </w:r>
          </w:p>
          <w:p w:rsidR="00233B9A" w:rsidRDefault="000C69FE">
            <w:pPr>
              <w:pStyle w:val="24a5815bc-afc2-4ba5-9c49-c138840dba85"/>
            </w:pPr>
            <w:r>
              <w:t>3.组织省级武术赛事活动，为武术爱好者提供展示平台。</w:t>
            </w:r>
          </w:p>
          <w:p w:rsidR="00233B9A" w:rsidRDefault="000C69FE">
            <w:pPr>
              <w:pStyle w:val="24a5815bc-afc2-4ba5-9c49-c138840dba85"/>
            </w:pPr>
            <w:r>
              <w:t>4.组织武术套路、散打苗子集训，提高业余运动员技术水平和教练员执教能力。</w:t>
            </w:r>
          </w:p>
          <w:p w:rsidR="00233B9A" w:rsidRDefault="000C69FE">
            <w:pPr>
              <w:pStyle w:val="24a5815bc-afc2-4ba5-9c49-c138840dba85"/>
            </w:pPr>
            <w:r>
              <w:t>5.组织省级武术赛事活动，从中选出苗子充实到河北武术专业队中。</w:t>
            </w:r>
          </w:p>
          <w:p w:rsidR="00233B9A" w:rsidRDefault="000C69FE">
            <w:pPr>
              <w:pStyle w:val="24a5815bc-afc2-4ba5-9c49-c138840dba85"/>
            </w:pPr>
            <w:r>
              <w:lastRenderedPageBreak/>
              <w:t>6.加快武术发展，促进武术推广</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组织运动员参加全国性比赛数</w:t>
            </w:r>
          </w:p>
        </w:tc>
        <w:tc>
          <w:tcPr>
            <w:tcW w:w="2835" w:type="dxa"/>
            <w:vAlign w:val="center"/>
          </w:tcPr>
          <w:p w:rsidR="00233B9A" w:rsidRDefault="000C69FE">
            <w:pPr>
              <w:pStyle w:val="24a5815bc-afc2-4ba5-9c49-c138840dba85"/>
            </w:pPr>
            <w:r>
              <w:t>根据国家体育总局武术运动管理中心赛事计划参加国家级武术比赛</w:t>
            </w:r>
          </w:p>
        </w:tc>
        <w:tc>
          <w:tcPr>
            <w:tcW w:w="2551" w:type="dxa"/>
            <w:vAlign w:val="center"/>
          </w:tcPr>
          <w:p w:rsidR="00233B9A" w:rsidRDefault="000C69FE">
            <w:pPr>
              <w:pStyle w:val="24a5815bc-afc2-4ba5-9c49-c138840dba85"/>
            </w:pPr>
            <w:r>
              <w:t>≥4次</w:t>
            </w:r>
          </w:p>
        </w:tc>
        <w:tc>
          <w:tcPr>
            <w:tcW w:w="2268" w:type="dxa"/>
            <w:vAlign w:val="center"/>
          </w:tcPr>
          <w:p w:rsidR="00233B9A" w:rsidRDefault="000C69FE">
            <w:pPr>
              <w:pStyle w:val="24a5815bc-afc2-4ba5-9c49-c138840dba85"/>
            </w:pPr>
            <w:r>
              <w:t>河北省体育局赛事计划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组织苗子集训次数</w:t>
            </w:r>
          </w:p>
        </w:tc>
        <w:tc>
          <w:tcPr>
            <w:tcW w:w="2835" w:type="dxa"/>
            <w:vAlign w:val="center"/>
          </w:tcPr>
          <w:p w:rsidR="00233B9A" w:rsidRDefault="000C69FE">
            <w:pPr>
              <w:pStyle w:val="24a5815bc-afc2-4ba5-9c49-c138840dba85"/>
            </w:pPr>
            <w:r>
              <w:t>通过组织比赛选出苗子进行集训，组织次数</w:t>
            </w:r>
          </w:p>
        </w:tc>
        <w:tc>
          <w:tcPr>
            <w:tcW w:w="2551" w:type="dxa"/>
            <w:vAlign w:val="center"/>
          </w:tcPr>
          <w:p w:rsidR="00233B9A" w:rsidRDefault="000C69FE">
            <w:pPr>
              <w:pStyle w:val="24a5815bc-afc2-4ba5-9c49-c138840dba85"/>
            </w:pPr>
            <w:r>
              <w:t>≥2次</w:t>
            </w:r>
          </w:p>
        </w:tc>
        <w:tc>
          <w:tcPr>
            <w:tcW w:w="2268" w:type="dxa"/>
            <w:vAlign w:val="center"/>
          </w:tcPr>
          <w:p w:rsidR="00233B9A" w:rsidRDefault="000C69FE">
            <w:pPr>
              <w:pStyle w:val="24a5815bc-afc2-4ba5-9c49-c138840dba85"/>
            </w:pPr>
            <w:r>
              <w:t>河北省体育局武术运动中心年度计划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组织省级武术赛事数量</w:t>
            </w:r>
          </w:p>
        </w:tc>
        <w:tc>
          <w:tcPr>
            <w:tcW w:w="2835" w:type="dxa"/>
            <w:vAlign w:val="center"/>
          </w:tcPr>
          <w:p w:rsidR="00233B9A" w:rsidRDefault="000C69FE">
            <w:pPr>
              <w:pStyle w:val="24a5815bc-afc2-4ba5-9c49-c138840dba85"/>
            </w:pPr>
            <w:r>
              <w:t>组织省级武术赛事次数</w:t>
            </w:r>
          </w:p>
        </w:tc>
        <w:tc>
          <w:tcPr>
            <w:tcW w:w="2551" w:type="dxa"/>
            <w:vAlign w:val="center"/>
          </w:tcPr>
          <w:p w:rsidR="00233B9A" w:rsidRDefault="000C69FE">
            <w:pPr>
              <w:pStyle w:val="24a5815bc-afc2-4ba5-9c49-c138840dba85"/>
            </w:pPr>
            <w:r>
              <w:t>≥4次</w:t>
            </w:r>
          </w:p>
        </w:tc>
        <w:tc>
          <w:tcPr>
            <w:tcW w:w="2268" w:type="dxa"/>
            <w:vAlign w:val="center"/>
          </w:tcPr>
          <w:p w:rsidR="00233B9A" w:rsidRDefault="000C69FE">
            <w:pPr>
              <w:pStyle w:val="24a5815bc-afc2-4ba5-9c49-c138840dba85"/>
            </w:pPr>
            <w:r>
              <w:t>河北省体育局赛事计划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参加国家级赛事并取得奖牌数量</w:t>
            </w:r>
          </w:p>
        </w:tc>
        <w:tc>
          <w:tcPr>
            <w:tcW w:w="2835" w:type="dxa"/>
            <w:vAlign w:val="center"/>
          </w:tcPr>
          <w:p w:rsidR="00233B9A" w:rsidRDefault="000C69FE">
            <w:pPr>
              <w:pStyle w:val="24a5815bc-afc2-4ba5-9c49-c138840dba85"/>
            </w:pPr>
            <w:r>
              <w:t>参加全国赛事，取得金牌</w:t>
            </w:r>
          </w:p>
        </w:tc>
        <w:tc>
          <w:tcPr>
            <w:tcW w:w="2551" w:type="dxa"/>
            <w:vAlign w:val="center"/>
          </w:tcPr>
          <w:p w:rsidR="00233B9A" w:rsidRDefault="000C69FE">
            <w:pPr>
              <w:pStyle w:val="24a5815bc-afc2-4ba5-9c49-c138840dba85"/>
            </w:pPr>
            <w:r>
              <w:t>≥2枚</w:t>
            </w:r>
          </w:p>
        </w:tc>
        <w:tc>
          <w:tcPr>
            <w:tcW w:w="2268" w:type="dxa"/>
            <w:vAlign w:val="center"/>
          </w:tcPr>
          <w:p w:rsidR="00233B9A" w:rsidRDefault="000C69FE">
            <w:pPr>
              <w:pStyle w:val="24a5815bc-afc2-4ba5-9c49-c138840dba85"/>
            </w:pPr>
            <w:r>
              <w:t>国家武术中心赛事计划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河北省体育局武术运动中心年度计划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经费使用有效程度</w:t>
            </w:r>
          </w:p>
        </w:tc>
        <w:tc>
          <w:tcPr>
            <w:tcW w:w="2835" w:type="dxa"/>
            <w:vAlign w:val="center"/>
          </w:tcPr>
          <w:p w:rsidR="00233B9A" w:rsidRDefault="000C69FE">
            <w:pPr>
              <w:pStyle w:val="24a5815bc-afc2-4ba5-9c49-c138840dba85"/>
            </w:pPr>
            <w:r>
              <w:t>经费使用是否达到预期效果，教练员和运动员的满意度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河北省体育局武术运动中心年度计划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支出进度达标情况</w:t>
            </w:r>
          </w:p>
        </w:tc>
        <w:tc>
          <w:tcPr>
            <w:tcW w:w="2835" w:type="dxa"/>
            <w:vAlign w:val="center"/>
          </w:tcPr>
          <w:p w:rsidR="00233B9A" w:rsidRDefault="000C69FE">
            <w:pPr>
              <w:pStyle w:val="24a5815bc-afc2-4ba5-9c49-c138840dba85"/>
            </w:pPr>
            <w:r>
              <w:t>支出进度是否在年底达到支出要求</w:t>
            </w:r>
          </w:p>
        </w:tc>
        <w:tc>
          <w:tcPr>
            <w:tcW w:w="2551" w:type="dxa"/>
            <w:vAlign w:val="center"/>
          </w:tcPr>
          <w:p w:rsidR="00233B9A" w:rsidRDefault="000C69FE">
            <w:pPr>
              <w:pStyle w:val="24a5815bc-afc2-4ba5-9c49-c138840dba85"/>
            </w:pPr>
            <w:r>
              <w:t>≥92工作安排</w:t>
            </w:r>
          </w:p>
        </w:tc>
        <w:tc>
          <w:tcPr>
            <w:tcW w:w="2268" w:type="dxa"/>
            <w:vAlign w:val="center"/>
          </w:tcPr>
          <w:p w:rsidR="00233B9A" w:rsidRDefault="000C69FE">
            <w:pPr>
              <w:pStyle w:val="24a5815bc-afc2-4ba5-9c49-c138840dba85"/>
            </w:pPr>
            <w:r>
              <w:t>河北省体育局武术运动中心年度计划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提高武术的社会影响度</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河北省体育局武术运动中心年度计划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教练，运动员满意程度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年，河北省体育局武术运动中心安排政府采购预算</w:t>
      </w:r>
      <w:r>
        <w:rPr>
          <w:rFonts w:eastAsia="方正仿宋_GBK"/>
          <w:color w:val="000000"/>
          <w:sz w:val="28"/>
        </w:rPr>
        <w:t>98.24</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98.24</w:t>
            </w:r>
          </w:p>
        </w:tc>
        <w:tc>
          <w:tcPr>
            <w:tcW w:w="964" w:type="dxa"/>
            <w:vAlign w:val="center"/>
          </w:tcPr>
          <w:p w:rsidR="00233B9A" w:rsidRDefault="000C69FE">
            <w:pPr>
              <w:pStyle w:val="7"/>
            </w:pPr>
            <w:r>
              <w:t>0.24</w:t>
            </w:r>
          </w:p>
        </w:tc>
        <w:tc>
          <w:tcPr>
            <w:tcW w:w="964" w:type="dxa"/>
            <w:vAlign w:val="center"/>
          </w:tcPr>
          <w:p w:rsidR="00233B9A" w:rsidRDefault="000C69FE">
            <w:pPr>
              <w:pStyle w:val="7"/>
            </w:pPr>
            <w:r>
              <w:t>98.00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98.24</w:t>
            </w:r>
          </w:p>
        </w:tc>
      </w:tr>
      <w:tr w:rsidR="00233B9A">
        <w:trPr>
          <w:cantSplit/>
          <w:jc w:val="center"/>
        </w:trPr>
        <w:tc>
          <w:tcPr>
            <w:tcW w:w="1701" w:type="dxa"/>
            <w:vAlign w:val="center"/>
          </w:tcPr>
          <w:p w:rsidR="00233B9A" w:rsidRDefault="000C69FE">
            <w:pPr>
              <w:pStyle w:val="6"/>
            </w:pPr>
            <w:r>
              <w:t>河北省体育局武术运动中心小计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98.24</w:t>
            </w:r>
          </w:p>
        </w:tc>
        <w:tc>
          <w:tcPr>
            <w:tcW w:w="964" w:type="dxa"/>
            <w:vAlign w:val="center"/>
          </w:tcPr>
          <w:p w:rsidR="00233B9A" w:rsidRDefault="000C69FE">
            <w:pPr>
              <w:pStyle w:val="7"/>
            </w:pPr>
            <w:r>
              <w:t>0.24</w:t>
            </w:r>
          </w:p>
        </w:tc>
        <w:tc>
          <w:tcPr>
            <w:tcW w:w="964" w:type="dxa"/>
            <w:vAlign w:val="center"/>
          </w:tcPr>
          <w:p w:rsidR="00233B9A" w:rsidRDefault="000C69FE">
            <w:pPr>
              <w:pStyle w:val="7"/>
            </w:pPr>
            <w:r>
              <w:t>98.00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98.24</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25.37</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0.07</w:t>
            </w:r>
          </w:p>
        </w:tc>
        <w:tc>
          <w:tcPr>
            <w:tcW w:w="964" w:type="dxa"/>
            <w:vAlign w:val="center"/>
          </w:tcPr>
          <w:p w:rsidR="00233B9A" w:rsidRDefault="000C69FE">
            <w:pPr>
              <w:pStyle w:val="4"/>
            </w:pPr>
            <w:r>
              <w:t>0.07</w:t>
            </w:r>
          </w:p>
        </w:tc>
        <w:tc>
          <w:tcPr>
            <w:tcW w:w="964" w:type="dxa"/>
            <w:vAlign w:val="center"/>
          </w:tcPr>
          <w:p w:rsidR="00233B9A" w:rsidRDefault="000C69FE">
            <w:pPr>
              <w:pStyle w:val="4"/>
            </w:pPr>
            <w:r>
              <w:t>0.07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0.07</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25.37</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0.17</w:t>
            </w:r>
          </w:p>
        </w:tc>
        <w:tc>
          <w:tcPr>
            <w:tcW w:w="964" w:type="dxa"/>
            <w:vAlign w:val="center"/>
          </w:tcPr>
          <w:p w:rsidR="00233B9A" w:rsidRDefault="000C69FE">
            <w:pPr>
              <w:pStyle w:val="4"/>
            </w:pPr>
            <w:r>
              <w:t>0.17</w:t>
            </w:r>
          </w:p>
        </w:tc>
        <w:tc>
          <w:tcPr>
            <w:tcW w:w="964" w:type="dxa"/>
            <w:vAlign w:val="center"/>
          </w:tcPr>
          <w:p w:rsidR="00233B9A" w:rsidRDefault="000C69FE">
            <w:pPr>
              <w:pStyle w:val="4"/>
            </w:pPr>
            <w:r>
              <w:t>0.17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0.17</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604.00</w:t>
            </w:r>
          </w:p>
        </w:tc>
        <w:tc>
          <w:tcPr>
            <w:tcW w:w="1134" w:type="dxa"/>
            <w:vAlign w:val="center"/>
          </w:tcPr>
          <w:p w:rsidR="00233B9A" w:rsidRDefault="000C69FE">
            <w:pPr>
              <w:pStyle w:val="2"/>
            </w:pPr>
            <w:r>
              <w:t>演出服装</w:t>
            </w:r>
          </w:p>
        </w:tc>
        <w:tc>
          <w:tcPr>
            <w:tcW w:w="1134" w:type="dxa"/>
            <w:vAlign w:val="center"/>
          </w:tcPr>
          <w:p w:rsidR="00233B9A" w:rsidRDefault="000C69FE">
            <w:pPr>
              <w:pStyle w:val="2"/>
            </w:pPr>
            <w:r>
              <w:t>A033502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17.00</w:t>
            </w:r>
          </w:p>
        </w:tc>
        <w:tc>
          <w:tcPr>
            <w:tcW w:w="964" w:type="dxa"/>
            <w:vAlign w:val="center"/>
          </w:tcPr>
          <w:p w:rsidR="00233B9A" w:rsidRDefault="000C69FE">
            <w:pPr>
              <w:pStyle w:val="4"/>
            </w:pPr>
            <w:r>
              <w:t>17.00</w:t>
            </w:r>
          </w:p>
        </w:tc>
        <w:tc>
          <w:tcPr>
            <w:tcW w:w="964" w:type="dxa"/>
            <w:vAlign w:val="center"/>
          </w:tcPr>
          <w:p w:rsidR="00233B9A" w:rsidRDefault="00233B9A">
            <w:pPr>
              <w:pStyle w:val="4"/>
            </w:pPr>
          </w:p>
        </w:tc>
        <w:tc>
          <w:tcPr>
            <w:tcW w:w="964" w:type="dxa"/>
            <w:vAlign w:val="center"/>
          </w:tcPr>
          <w:p w:rsidR="00233B9A" w:rsidRDefault="000C69FE">
            <w:pPr>
              <w:pStyle w:val="4"/>
            </w:pPr>
            <w:r>
              <w:t>17.00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17.00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604.00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19.50</w:t>
            </w:r>
          </w:p>
        </w:tc>
        <w:tc>
          <w:tcPr>
            <w:tcW w:w="964" w:type="dxa"/>
            <w:vAlign w:val="center"/>
          </w:tcPr>
          <w:p w:rsidR="00233B9A" w:rsidRDefault="000C69FE">
            <w:pPr>
              <w:pStyle w:val="4"/>
            </w:pPr>
            <w:r>
              <w:t>19.50</w:t>
            </w:r>
          </w:p>
        </w:tc>
        <w:tc>
          <w:tcPr>
            <w:tcW w:w="964" w:type="dxa"/>
            <w:vAlign w:val="center"/>
          </w:tcPr>
          <w:p w:rsidR="00233B9A" w:rsidRDefault="00233B9A">
            <w:pPr>
              <w:pStyle w:val="4"/>
            </w:pPr>
          </w:p>
        </w:tc>
        <w:tc>
          <w:tcPr>
            <w:tcW w:w="964" w:type="dxa"/>
            <w:vAlign w:val="center"/>
          </w:tcPr>
          <w:p w:rsidR="00233B9A" w:rsidRDefault="000C69FE">
            <w:pPr>
              <w:pStyle w:val="4"/>
            </w:pPr>
            <w:r>
              <w:t>19.50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19.50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604.00</w:t>
            </w:r>
          </w:p>
        </w:tc>
        <w:tc>
          <w:tcPr>
            <w:tcW w:w="1134" w:type="dxa"/>
            <w:vAlign w:val="center"/>
          </w:tcPr>
          <w:p w:rsidR="00233B9A" w:rsidRDefault="000C69FE">
            <w:pPr>
              <w:pStyle w:val="2"/>
            </w:pPr>
            <w:r>
              <w:t>其他鞋或靴</w:t>
            </w:r>
          </w:p>
        </w:tc>
        <w:tc>
          <w:tcPr>
            <w:tcW w:w="1134" w:type="dxa"/>
            <w:vAlign w:val="center"/>
          </w:tcPr>
          <w:p w:rsidR="00233B9A" w:rsidRDefault="000C69FE">
            <w:pPr>
              <w:pStyle w:val="2"/>
            </w:pPr>
            <w:r>
              <w:t>A0703010499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11.50</w:t>
            </w:r>
          </w:p>
        </w:tc>
        <w:tc>
          <w:tcPr>
            <w:tcW w:w="964" w:type="dxa"/>
            <w:vAlign w:val="center"/>
          </w:tcPr>
          <w:p w:rsidR="00233B9A" w:rsidRDefault="000C69FE">
            <w:pPr>
              <w:pStyle w:val="4"/>
            </w:pPr>
            <w:r>
              <w:t>11.50</w:t>
            </w:r>
          </w:p>
        </w:tc>
        <w:tc>
          <w:tcPr>
            <w:tcW w:w="964" w:type="dxa"/>
            <w:vAlign w:val="center"/>
          </w:tcPr>
          <w:p w:rsidR="00233B9A" w:rsidRDefault="00233B9A">
            <w:pPr>
              <w:pStyle w:val="4"/>
            </w:pPr>
          </w:p>
        </w:tc>
        <w:tc>
          <w:tcPr>
            <w:tcW w:w="964" w:type="dxa"/>
            <w:vAlign w:val="center"/>
          </w:tcPr>
          <w:p w:rsidR="00233B9A" w:rsidRDefault="000C69FE">
            <w:pPr>
              <w:pStyle w:val="4"/>
            </w:pPr>
            <w:r>
              <w:t>11.50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11.50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604.00</w:t>
            </w:r>
          </w:p>
        </w:tc>
        <w:tc>
          <w:tcPr>
            <w:tcW w:w="1134" w:type="dxa"/>
            <w:vAlign w:val="center"/>
          </w:tcPr>
          <w:p w:rsidR="00233B9A" w:rsidRDefault="000C69FE">
            <w:pPr>
              <w:pStyle w:val="2"/>
            </w:pPr>
            <w:r>
              <w:t>体育组织服务</w:t>
            </w:r>
          </w:p>
        </w:tc>
        <w:tc>
          <w:tcPr>
            <w:tcW w:w="1134" w:type="dxa"/>
            <w:vAlign w:val="center"/>
          </w:tcPr>
          <w:p w:rsidR="00233B9A" w:rsidRDefault="000C69FE">
            <w:pPr>
              <w:pStyle w:val="2"/>
            </w:pPr>
            <w:r>
              <w:t>C200401</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河北省体育局武术运动中心上年末固定资产金额为</w:t>
      </w:r>
      <w:r>
        <w:rPr>
          <w:rFonts w:eastAsia="方正仿宋_GBK"/>
          <w:color w:val="000000"/>
          <w:sz w:val="28"/>
        </w:rPr>
        <w:t>254.22</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lastRenderedPageBreak/>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362010河北省体育局武术运动中心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254.22</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3</w:t>
            </w:r>
          </w:p>
        </w:tc>
        <w:tc>
          <w:tcPr>
            <w:tcW w:w="2835" w:type="dxa"/>
            <w:vAlign w:val="center"/>
          </w:tcPr>
          <w:p w:rsidR="00233B9A" w:rsidRDefault="000C69FE">
            <w:pPr>
              <w:pStyle w:val="4"/>
            </w:pPr>
            <w:r>
              <w:t>102.46</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134</w:t>
            </w:r>
          </w:p>
        </w:tc>
        <w:tc>
          <w:tcPr>
            <w:tcW w:w="2835" w:type="dxa"/>
            <w:vAlign w:val="center"/>
          </w:tcPr>
          <w:p w:rsidR="00233B9A" w:rsidRDefault="000C69FE">
            <w:pPr>
              <w:pStyle w:val="4"/>
            </w:pPr>
            <w:r>
              <w:t>151.76</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9" w:name="_Toc_4_4_0000000027"/>
      <w:r>
        <w:rPr>
          <w:rFonts w:ascii="方正小标宋_GBK" w:eastAsia="方正小标宋_GBK" w:hAnsi="方正小标宋_GBK" w:cs="方正小标宋_GBK"/>
          <w:color w:val="000000"/>
          <w:sz w:val="44"/>
        </w:rPr>
        <w:lastRenderedPageBreak/>
        <w:t>九、河北省体育局棋牌运动中心收支预算</w:t>
      </w:r>
      <w:bookmarkEnd w:id="9"/>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693.51</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202.00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693.51</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202.00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895.51</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895.51</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895.51</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895.51</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895.51</w:t>
            </w:r>
          </w:p>
        </w:tc>
        <w:tc>
          <w:tcPr>
            <w:tcW w:w="1134" w:type="dxa"/>
            <w:vAlign w:val="center"/>
          </w:tcPr>
          <w:p w:rsidR="00233B9A" w:rsidRDefault="000C69FE">
            <w:pPr>
              <w:pStyle w:val="7"/>
            </w:pPr>
            <w:r>
              <w:t>895.51</w:t>
            </w:r>
          </w:p>
        </w:tc>
        <w:tc>
          <w:tcPr>
            <w:tcW w:w="1134" w:type="dxa"/>
            <w:vAlign w:val="center"/>
          </w:tcPr>
          <w:p w:rsidR="00233B9A" w:rsidRDefault="000C69FE">
            <w:pPr>
              <w:pStyle w:val="7"/>
            </w:pPr>
            <w:r>
              <w:t>895.51</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0C69FE">
            <w:pPr>
              <w:pStyle w:val="4"/>
            </w:pPr>
            <w:r>
              <w:t>693.51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0C69FE">
            <w:pPr>
              <w:pStyle w:val="4"/>
            </w:pPr>
            <w:r>
              <w:t>202.00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895.51</w:t>
            </w:r>
          </w:p>
        </w:tc>
        <w:tc>
          <w:tcPr>
            <w:tcW w:w="1361" w:type="dxa"/>
            <w:vAlign w:val="center"/>
          </w:tcPr>
          <w:p w:rsidR="00233B9A" w:rsidRDefault="000C69FE">
            <w:pPr>
              <w:pStyle w:val="7"/>
            </w:pPr>
            <w:r>
              <w:t>693.51</w:t>
            </w:r>
          </w:p>
        </w:tc>
        <w:tc>
          <w:tcPr>
            <w:tcW w:w="1361" w:type="dxa"/>
            <w:vAlign w:val="center"/>
          </w:tcPr>
          <w:p w:rsidR="00233B9A" w:rsidRDefault="000C69FE">
            <w:pPr>
              <w:pStyle w:val="7"/>
            </w:pPr>
            <w:r>
              <w:t>202.00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693.51</w:t>
            </w:r>
          </w:p>
        </w:tc>
        <w:tc>
          <w:tcPr>
            <w:tcW w:w="1361" w:type="dxa"/>
            <w:vAlign w:val="center"/>
          </w:tcPr>
          <w:p w:rsidR="00233B9A" w:rsidRDefault="000C69FE">
            <w:pPr>
              <w:pStyle w:val="4"/>
            </w:pPr>
            <w:r>
              <w:t>693.51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693.51</w:t>
            </w:r>
          </w:p>
        </w:tc>
        <w:tc>
          <w:tcPr>
            <w:tcW w:w="1361" w:type="dxa"/>
            <w:vAlign w:val="center"/>
          </w:tcPr>
          <w:p w:rsidR="00233B9A" w:rsidRDefault="000C69FE">
            <w:pPr>
              <w:pStyle w:val="4"/>
            </w:pPr>
            <w:r>
              <w:t>693.51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693.51</w:t>
            </w:r>
          </w:p>
        </w:tc>
        <w:tc>
          <w:tcPr>
            <w:tcW w:w="1361" w:type="dxa"/>
            <w:vAlign w:val="center"/>
          </w:tcPr>
          <w:p w:rsidR="00233B9A" w:rsidRDefault="000C69FE">
            <w:pPr>
              <w:pStyle w:val="4"/>
            </w:pPr>
            <w:r>
              <w:t>693.51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0C69FE">
            <w:pPr>
              <w:pStyle w:val="4"/>
            </w:pPr>
            <w:r>
              <w:t>202.00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693.51</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202.00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693.51</w:t>
            </w:r>
          </w:p>
        </w:tc>
        <w:tc>
          <w:tcPr>
            <w:tcW w:w="1474" w:type="dxa"/>
            <w:vAlign w:val="center"/>
          </w:tcPr>
          <w:p w:rsidR="00233B9A" w:rsidRDefault="000C69FE">
            <w:pPr>
              <w:pStyle w:val="4"/>
            </w:pPr>
            <w:r>
              <w:t>693.51</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202.00</w:t>
            </w:r>
          </w:p>
        </w:tc>
        <w:tc>
          <w:tcPr>
            <w:tcW w:w="1474" w:type="dxa"/>
            <w:vAlign w:val="center"/>
          </w:tcPr>
          <w:p w:rsidR="00233B9A" w:rsidRDefault="00233B9A">
            <w:pPr>
              <w:pStyle w:val="4"/>
            </w:pPr>
          </w:p>
        </w:tc>
        <w:tc>
          <w:tcPr>
            <w:tcW w:w="1474" w:type="dxa"/>
            <w:vAlign w:val="center"/>
          </w:tcPr>
          <w:p w:rsidR="00233B9A" w:rsidRDefault="000C69FE">
            <w:pPr>
              <w:pStyle w:val="4"/>
            </w:pPr>
            <w:r>
              <w:t>202.00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895.51</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895.51</w:t>
            </w:r>
          </w:p>
        </w:tc>
        <w:tc>
          <w:tcPr>
            <w:tcW w:w="1474" w:type="dxa"/>
            <w:vAlign w:val="center"/>
          </w:tcPr>
          <w:p w:rsidR="00233B9A" w:rsidRDefault="000C69FE">
            <w:pPr>
              <w:pStyle w:val="7"/>
            </w:pPr>
            <w:r>
              <w:t>693.51</w:t>
            </w:r>
          </w:p>
        </w:tc>
        <w:tc>
          <w:tcPr>
            <w:tcW w:w="1474" w:type="dxa"/>
            <w:vAlign w:val="center"/>
          </w:tcPr>
          <w:p w:rsidR="00233B9A" w:rsidRDefault="000C69FE">
            <w:pPr>
              <w:pStyle w:val="7"/>
            </w:pPr>
            <w:r>
              <w:t>202.00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895.51</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895.51</w:t>
            </w:r>
          </w:p>
        </w:tc>
        <w:tc>
          <w:tcPr>
            <w:tcW w:w="1474" w:type="dxa"/>
            <w:vAlign w:val="center"/>
          </w:tcPr>
          <w:p w:rsidR="00233B9A" w:rsidRDefault="000C69FE">
            <w:pPr>
              <w:pStyle w:val="7"/>
            </w:pPr>
            <w:r>
              <w:t>693.51</w:t>
            </w:r>
          </w:p>
        </w:tc>
        <w:tc>
          <w:tcPr>
            <w:tcW w:w="1474" w:type="dxa"/>
            <w:vAlign w:val="center"/>
          </w:tcPr>
          <w:p w:rsidR="00233B9A" w:rsidRDefault="000C69FE">
            <w:pPr>
              <w:pStyle w:val="7"/>
            </w:pPr>
            <w:r>
              <w:t>202.00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693.51</w:t>
            </w:r>
          </w:p>
        </w:tc>
        <w:tc>
          <w:tcPr>
            <w:tcW w:w="2551" w:type="dxa"/>
            <w:vAlign w:val="center"/>
          </w:tcPr>
          <w:p w:rsidR="00233B9A" w:rsidRDefault="000C69FE">
            <w:pPr>
              <w:pStyle w:val="7"/>
            </w:pPr>
            <w:r>
              <w:t>693.51</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693.51</w:t>
            </w:r>
          </w:p>
        </w:tc>
        <w:tc>
          <w:tcPr>
            <w:tcW w:w="2551" w:type="dxa"/>
            <w:vAlign w:val="center"/>
          </w:tcPr>
          <w:p w:rsidR="00233B9A" w:rsidRDefault="000C69FE">
            <w:pPr>
              <w:pStyle w:val="4"/>
            </w:pPr>
            <w:r>
              <w:t>693.51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693.51</w:t>
            </w:r>
          </w:p>
        </w:tc>
        <w:tc>
          <w:tcPr>
            <w:tcW w:w="2551" w:type="dxa"/>
            <w:vAlign w:val="center"/>
          </w:tcPr>
          <w:p w:rsidR="00233B9A" w:rsidRDefault="000C69FE">
            <w:pPr>
              <w:pStyle w:val="4"/>
            </w:pPr>
            <w:r>
              <w:t>693.51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693.51</w:t>
            </w:r>
          </w:p>
        </w:tc>
        <w:tc>
          <w:tcPr>
            <w:tcW w:w="2551" w:type="dxa"/>
            <w:vAlign w:val="center"/>
          </w:tcPr>
          <w:p w:rsidR="00233B9A" w:rsidRDefault="000C69FE">
            <w:pPr>
              <w:pStyle w:val="4"/>
            </w:pPr>
            <w:r>
              <w:t>693.51</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693.51</w:t>
            </w:r>
          </w:p>
        </w:tc>
        <w:tc>
          <w:tcPr>
            <w:tcW w:w="2551" w:type="dxa"/>
            <w:vAlign w:val="center"/>
          </w:tcPr>
          <w:p w:rsidR="00233B9A" w:rsidRDefault="000C69FE">
            <w:pPr>
              <w:pStyle w:val="7"/>
            </w:pPr>
            <w:r>
              <w:t>664.04</w:t>
            </w:r>
          </w:p>
        </w:tc>
        <w:tc>
          <w:tcPr>
            <w:tcW w:w="2551" w:type="dxa"/>
            <w:vAlign w:val="center"/>
          </w:tcPr>
          <w:p w:rsidR="00233B9A" w:rsidRDefault="000C69FE">
            <w:pPr>
              <w:pStyle w:val="7"/>
            </w:pPr>
            <w:r>
              <w:t>29.47</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641.04</w:t>
            </w:r>
          </w:p>
        </w:tc>
        <w:tc>
          <w:tcPr>
            <w:tcW w:w="2551" w:type="dxa"/>
            <w:vAlign w:val="center"/>
          </w:tcPr>
          <w:p w:rsidR="00233B9A" w:rsidRDefault="000C69FE">
            <w:pPr>
              <w:pStyle w:val="4"/>
            </w:pPr>
            <w:r>
              <w:t>641.04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177.22</w:t>
            </w:r>
          </w:p>
        </w:tc>
        <w:tc>
          <w:tcPr>
            <w:tcW w:w="2551" w:type="dxa"/>
            <w:vAlign w:val="center"/>
          </w:tcPr>
          <w:p w:rsidR="00233B9A" w:rsidRDefault="000C69FE">
            <w:pPr>
              <w:pStyle w:val="4"/>
            </w:pPr>
            <w:r>
              <w:t>177.22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131.44</w:t>
            </w:r>
          </w:p>
        </w:tc>
        <w:tc>
          <w:tcPr>
            <w:tcW w:w="2551" w:type="dxa"/>
            <w:vAlign w:val="center"/>
          </w:tcPr>
          <w:p w:rsidR="00233B9A" w:rsidRDefault="000C69FE">
            <w:pPr>
              <w:pStyle w:val="4"/>
            </w:pPr>
            <w:r>
              <w:t>131.44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53.82</w:t>
            </w:r>
          </w:p>
        </w:tc>
        <w:tc>
          <w:tcPr>
            <w:tcW w:w="2551" w:type="dxa"/>
            <w:vAlign w:val="center"/>
          </w:tcPr>
          <w:p w:rsidR="00233B9A" w:rsidRDefault="000C69FE">
            <w:pPr>
              <w:pStyle w:val="4"/>
            </w:pPr>
            <w:r>
              <w:t>53.82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98.88</w:t>
            </w:r>
          </w:p>
        </w:tc>
        <w:tc>
          <w:tcPr>
            <w:tcW w:w="2551" w:type="dxa"/>
            <w:vAlign w:val="center"/>
          </w:tcPr>
          <w:p w:rsidR="00233B9A" w:rsidRDefault="000C69FE">
            <w:pPr>
              <w:pStyle w:val="4"/>
            </w:pPr>
            <w:r>
              <w:t>98.88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51.51</w:t>
            </w:r>
          </w:p>
        </w:tc>
        <w:tc>
          <w:tcPr>
            <w:tcW w:w="2551" w:type="dxa"/>
            <w:vAlign w:val="center"/>
          </w:tcPr>
          <w:p w:rsidR="00233B9A" w:rsidRDefault="000C69FE">
            <w:pPr>
              <w:pStyle w:val="4"/>
            </w:pPr>
            <w:r>
              <w:t>51.51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25.75</w:t>
            </w:r>
          </w:p>
        </w:tc>
        <w:tc>
          <w:tcPr>
            <w:tcW w:w="2551" w:type="dxa"/>
            <w:vAlign w:val="center"/>
          </w:tcPr>
          <w:p w:rsidR="00233B9A" w:rsidRDefault="000C69FE">
            <w:pPr>
              <w:pStyle w:val="4"/>
            </w:pPr>
            <w:r>
              <w:t>25.75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18.75</w:t>
            </w:r>
          </w:p>
        </w:tc>
        <w:tc>
          <w:tcPr>
            <w:tcW w:w="2551" w:type="dxa"/>
            <w:vAlign w:val="center"/>
          </w:tcPr>
          <w:p w:rsidR="00233B9A" w:rsidRDefault="000C69FE">
            <w:pPr>
              <w:pStyle w:val="4"/>
            </w:pPr>
            <w:r>
              <w:t>18.75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30.61</w:t>
            </w:r>
          </w:p>
        </w:tc>
        <w:tc>
          <w:tcPr>
            <w:tcW w:w="2551" w:type="dxa"/>
            <w:vAlign w:val="center"/>
          </w:tcPr>
          <w:p w:rsidR="00233B9A" w:rsidRDefault="000C69FE">
            <w:pPr>
              <w:pStyle w:val="4"/>
            </w:pPr>
            <w:r>
              <w:t>30.61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36.26</w:t>
            </w:r>
          </w:p>
        </w:tc>
        <w:tc>
          <w:tcPr>
            <w:tcW w:w="2551" w:type="dxa"/>
            <w:vAlign w:val="center"/>
          </w:tcPr>
          <w:p w:rsidR="00233B9A" w:rsidRDefault="000C69FE">
            <w:pPr>
              <w:pStyle w:val="4"/>
            </w:pPr>
            <w:r>
              <w:t>36.26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16.80</w:t>
            </w:r>
          </w:p>
        </w:tc>
        <w:tc>
          <w:tcPr>
            <w:tcW w:w="2551" w:type="dxa"/>
            <w:vAlign w:val="center"/>
          </w:tcPr>
          <w:p w:rsidR="00233B9A" w:rsidRDefault="000C69FE">
            <w:pPr>
              <w:pStyle w:val="4"/>
            </w:pPr>
            <w:r>
              <w:t>16.80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29.47</w:t>
            </w:r>
          </w:p>
        </w:tc>
        <w:tc>
          <w:tcPr>
            <w:tcW w:w="2551" w:type="dxa"/>
            <w:vAlign w:val="center"/>
          </w:tcPr>
          <w:p w:rsidR="00233B9A" w:rsidRDefault="00233B9A">
            <w:pPr>
              <w:pStyle w:val="4"/>
            </w:pPr>
          </w:p>
        </w:tc>
        <w:tc>
          <w:tcPr>
            <w:tcW w:w="2551" w:type="dxa"/>
            <w:vAlign w:val="center"/>
          </w:tcPr>
          <w:p w:rsidR="00233B9A" w:rsidRDefault="000C69FE">
            <w:pPr>
              <w:pStyle w:val="4"/>
            </w:pPr>
            <w:r>
              <w:t>29.47</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3.50</w:t>
            </w:r>
          </w:p>
        </w:tc>
        <w:tc>
          <w:tcPr>
            <w:tcW w:w="2551" w:type="dxa"/>
            <w:vAlign w:val="center"/>
          </w:tcPr>
          <w:p w:rsidR="00233B9A" w:rsidRDefault="00233B9A">
            <w:pPr>
              <w:pStyle w:val="4"/>
            </w:pPr>
          </w:p>
        </w:tc>
        <w:tc>
          <w:tcPr>
            <w:tcW w:w="2551" w:type="dxa"/>
            <w:vAlign w:val="center"/>
          </w:tcPr>
          <w:p w:rsidR="00233B9A" w:rsidRDefault="000C69FE">
            <w:pPr>
              <w:pStyle w:val="4"/>
            </w:pPr>
            <w:r>
              <w:t>3.50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4.00</w:t>
            </w:r>
          </w:p>
        </w:tc>
        <w:tc>
          <w:tcPr>
            <w:tcW w:w="2551" w:type="dxa"/>
            <w:vAlign w:val="center"/>
          </w:tcPr>
          <w:p w:rsidR="00233B9A" w:rsidRDefault="00233B9A">
            <w:pPr>
              <w:pStyle w:val="4"/>
            </w:pPr>
          </w:p>
        </w:tc>
        <w:tc>
          <w:tcPr>
            <w:tcW w:w="2551" w:type="dxa"/>
            <w:vAlign w:val="center"/>
          </w:tcPr>
          <w:p w:rsidR="00233B9A" w:rsidRDefault="000C69FE">
            <w:pPr>
              <w:pStyle w:val="4"/>
            </w:pPr>
            <w:r>
              <w:t>4.00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4.58</w:t>
            </w:r>
          </w:p>
        </w:tc>
        <w:tc>
          <w:tcPr>
            <w:tcW w:w="2551" w:type="dxa"/>
            <w:vAlign w:val="center"/>
          </w:tcPr>
          <w:p w:rsidR="00233B9A" w:rsidRDefault="00233B9A">
            <w:pPr>
              <w:pStyle w:val="4"/>
            </w:pPr>
          </w:p>
        </w:tc>
        <w:tc>
          <w:tcPr>
            <w:tcW w:w="2551" w:type="dxa"/>
            <w:vAlign w:val="center"/>
          </w:tcPr>
          <w:p w:rsidR="00233B9A" w:rsidRDefault="000C69FE">
            <w:pPr>
              <w:pStyle w:val="4"/>
            </w:pPr>
            <w:r>
              <w:t>4.58</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1.39</w:t>
            </w:r>
          </w:p>
        </w:tc>
        <w:tc>
          <w:tcPr>
            <w:tcW w:w="2551" w:type="dxa"/>
            <w:vAlign w:val="center"/>
          </w:tcPr>
          <w:p w:rsidR="00233B9A" w:rsidRDefault="00233B9A">
            <w:pPr>
              <w:pStyle w:val="4"/>
            </w:pPr>
          </w:p>
        </w:tc>
        <w:tc>
          <w:tcPr>
            <w:tcW w:w="2551" w:type="dxa"/>
            <w:vAlign w:val="center"/>
          </w:tcPr>
          <w:p w:rsidR="00233B9A" w:rsidRDefault="000C69FE">
            <w:pPr>
              <w:pStyle w:val="4"/>
            </w:pPr>
            <w:r>
              <w:t>1.39</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23.00</w:t>
            </w:r>
          </w:p>
        </w:tc>
        <w:tc>
          <w:tcPr>
            <w:tcW w:w="2551" w:type="dxa"/>
            <w:vAlign w:val="center"/>
          </w:tcPr>
          <w:p w:rsidR="00233B9A" w:rsidRDefault="000C69FE">
            <w:pPr>
              <w:pStyle w:val="4"/>
            </w:pPr>
            <w:r>
              <w:t>23.00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22.98</w:t>
            </w:r>
          </w:p>
        </w:tc>
        <w:tc>
          <w:tcPr>
            <w:tcW w:w="2551" w:type="dxa"/>
            <w:vAlign w:val="center"/>
          </w:tcPr>
          <w:p w:rsidR="00233B9A" w:rsidRDefault="000C69FE">
            <w:pPr>
              <w:pStyle w:val="4"/>
            </w:pPr>
            <w:r>
              <w:t>22.98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0.02</w:t>
            </w:r>
          </w:p>
        </w:tc>
        <w:tc>
          <w:tcPr>
            <w:tcW w:w="2551" w:type="dxa"/>
            <w:vAlign w:val="center"/>
          </w:tcPr>
          <w:p w:rsidR="00233B9A" w:rsidRDefault="000C69FE">
            <w:pPr>
              <w:pStyle w:val="4"/>
            </w:pPr>
            <w:r>
              <w:t>0.02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202.00</w:t>
            </w:r>
          </w:p>
        </w:tc>
        <w:tc>
          <w:tcPr>
            <w:tcW w:w="2551" w:type="dxa"/>
            <w:vAlign w:val="center"/>
          </w:tcPr>
          <w:p w:rsidR="00233B9A" w:rsidRDefault="00233B9A">
            <w:pPr>
              <w:pStyle w:val="7"/>
            </w:pPr>
          </w:p>
        </w:tc>
        <w:tc>
          <w:tcPr>
            <w:tcW w:w="2551" w:type="dxa"/>
            <w:vAlign w:val="center"/>
          </w:tcPr>
          <w:p w:rsidR="00233B9A" w:rsidRDefault="000C69FE">
            <w:pPr>
              <w:pStyle w:val="7"/>
            </w:pPr>
            <w:r>
              <w:t>202.00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202.00</w:t>
            </w:r>
          </w:p>
        </w:tc>
        <w:tc>
          <w:tcPr>
            <w:tcW w:w="2551" w:type="dxa"/>
            <w:vAlign w:val="center"/>
          </w:tcPr>
          <w:p w:rsidR="00233B9A" w:rsidRDefault="00233B9A">
            <w:pPr>
              <w:pStyle w:val="4"/>
            </w:pPr>
          </w:p>
        </w:tc>
        <w:tc>
          <w:tcPr>
            <w:tcW w:w="2551" w:type="dxa"/>
            <w:vAlign w:val="center"/>
          </w:tcPr>
          <w:p w:rsidR="00233B9A" w:rsidRDefault="000C69FE">
            <w:pPr>
              <w:pStyle w:val="4"/>
            </w:pPr>
            <w:r>
              <w:t>202.00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202.00</w:t>
            </w:r>
          </w:p>
        </w:tc>
        <w:tc>
          <w:tcPr>
            <w:tcW w:w="2551" w:type="dxa"/>
            <w:vAlign w:val="center"/>
          </w:tcPr>
          <w:p w:rsidR="00233B9A" w:rsidRDefault="00233B9A">
            <w:pPr>
              <w:pStyle w:val="4"/>
            </w:pPr>
          </w:p>
        </w:tc>
        <w:tc>
          <w:tcPr>
            <w:tcW w:w="2551" w:type="dxa"/>
            <w:vAlign w:val="center"/>
          </w:tcPr>
          <w:p w:rsidR="00233B9A" w:rsidRDefault="000C69FE">
            <w:pPr>
              <w:pStyle w:val="4"/>
            </w:pPr>
            <w:r>
              <w:t>202.00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202.00</w:t>
            </w:r>
          </w:p>
        </w:tc>
        <w:tc>
          <w:tcPr>
            <w:tcW w:w="2551" w:type="dxa"/>
            <w:vAlign w:val="center"/>
          </w:tcPr>
          <w:p w:rsidR="00233B9A" w:rsidRDefault="00233B9A">
            <w:pPr>
              <w:pStyle w:val="4"/>
            </w:pPr>
          </w:p>
        </w:tc>
        <w:tc>
          <w:tcPr>
            <w:tcW w:w="2551" w:type="dxa"/>
            <w:vAlign w:val="center"/>
          </w:tcPr>
          <w:p w:rsidR="00233B9A" w:rsidRDefault="000C69FE">
            <w:pPr>
              <w:pStyle w:val="4"/>
            </w:pPr>
            <w:r>
              <w:t>202.00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4.58</w:t>
            </w:r>
          </w:p>
        </w:tc>
        <w:tc>
          <w:tcPr>
            <w:tcW w:w="2381" w:type="dxa"/>
            <w:vAlign w:val="center"/>
          </w:tcPr>
          <w:p w:rsidR="00233B9A" w:rsidRDefault="000C69FE">
            <w:pPr>
              <w:pStyle w:val="7"/>
            </w:pPr>
            <w:r>
              <w:t>4.58</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4.58</w:t>
            </w:r>
          </w:p>
        </w:tc>
        <w:tc>
          <w:tcPr>
            <w:tcW w:w="2381" w:type="dxa"/>
            <w:vAlign w:val="center"/>
          </w:tcPr>
          <w:p w:rsidR="00233B9A" w:rsidRDefault="000C69FE">
            <w:pPr>
              <w:pStyle w:val="4"/>
            </w:pPr>
            <w:r>
              <w:t>4.58</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4.58</w:t>
            </w:r>
          </w:p>
        </w:tc>
        <w:tc>
          <w:tcPr>
            <w:tcW w:w="2381" w:type="dxa"/>
            <w:vAlign w:val="center"/>
          </w:tcPr>
          <w:p w:rsidR="00233B9A" w:rsidRDefault="000C69FE">
            <w:pPr>
              <w:pStyle w:val="4"/>
            </w:pPr>
            <w:r>
              <w:t>4.58</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河北省体育局棋牌运动中心2022年单位预算信息公开情况说明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按照《预算法》、《地方预决算公开操作规程》和《关于进一步推进预算公开工作的实施意见》规定，现将河北省体育局棋牌运动中心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（一）承担主办和委托举办国际性、全国和全省棋牌比赛的工作。</w:t>
      </w:r>
    </w:p>
    <w:p w:rsidR="00233B9A" w:rsidRDefault="000C69FE">
      <w:pPr>
        <w:pStyle w:val="-6"/>
      </w:pPr>
      <w:r>
        <w:t>（二）承担全省棋牌优秀运动队队伍建设以及后备人才培养等工作。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（四）承担全省棋牌教练员、运动员、裁判员的业务培训及技术等级申报和全省棋牌运动员的注册、转会、运动成绩申报等工作。</w:t>
      </w:r>
    </w:p>
    <w:p w:rsidR="00233B9A" w:rsidRDefault="000C69FE">
      <w:pPr>
        <w:pStyle w:val="-6"/>
      </w:pPr>
      <w:r>
        <w:t>（五）承担为棋牌运动发展筹措资金的服务保障工作。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河北省体育局棋牌运动中心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895.51</w:t>
      </w:r>
      <w:r>
        <w:t>万元，其中：一般公共预算收入</w:t>
      </w:r>
      <w:r>
        <w:t>693.51</w:t>
      </w:r>
      <w:r>
        <w:t>万元，基金预算收入</w:t>
      </w:r>
      <w:r>
        <w:t>202</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收支预算总表支出栏、基本支出表、项目支出表按经济分类和支出功能分类科目编制，反映本单位年度单位预算中支出预算的总体情况。</w:t>
      </w:r>
      <w:r>
        <w:t>2022</w:t>
      </w:r>
      <w:r>
        <w:t>年支出预算</w:t>
      </w:r>
      <w:r>
        <w:t>895.51</w:t>
      </w:r>
      <w:r>
        <w:t>万元，其中基本支出</w:t>
      </w:r>
      <w:r>
        <w:t>693.51</w:t>
      </w:r>
      <w:r>
        <w:t>万元，包括人员经费</w:t>
      </w:r>
      <w:r>
        <w:t>664.04</w:t>
      </w:r>
      <w:r>
        <w:t>万元和日常公用经费</w:t>
      </w:r>
      <w:r>
        <w:t>29.47</w:t>
      </w:r>
      <w:r>
        <w:t>万元；项目支出</w:t>
      </w:r>
      <w:r>
        <w:t>202</w:t>
      </w:r>
      <w:r>
        <w:t>万元主要为主要为组织棋牌项目赛事活动、运动队训练保障、参加各项全国赛事等。</w:t>
      </w:r>
    </w:p>
    <w:p w:rsidR="00233B9A" w:rsidRDefault="000C69FE">
      <w:pPr>
        <w:pStyle w:val="-7"/>
      </w:pPr>
      <w:r>
        <w:t>3</w:t>
      </w:r>
      <w:r>
        <w:t>、比上年增减情况</w:t>
      </w:r>
    </w:p>
    <w:p w:rsidR="00233B9A" w:rsidRDefault="000C69FE">
      <w:pPr>
        <w:pStyle w:val="-7"/>
      </w:pPr>
      <w:r>
        <w:t>2022</w:t>
      </w:r>
      <w:r>
        <w:t>年预算收支安排</w:t>
      </w:r>
      <w:r>
        <w:t>895.51</w:t>
      </w:r>
      <w:r>
        <w:t>万元，较</w:t>
      </w:r>
      <w:r>
        <w:t>2021</w:t>
      </w:r>
      <w:r>
        <w:t>年预算增加</w:t>
      </w:r>
      <w:r>
        <w:t>25.65</w:t>
      </w:r>
      <w:r>
        <w:t>万元，其中：基本支出增加</w:t>
      </w:r>
      <w:r>
        <w:t>91.65</w:t>
      </w:r>
      <w:r>
        <w:t>万元，主要为增加人员经费支出；项目支出减少</w:t>
      </w:r>
      <w:r>
        <w:t>66</w:t>
      </w:r>
      <w:r>
        <w:t>万元，主要为项目经费的减少。</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29.47</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4.58</w:t>
      </w:r>
      <w:r>
        <w:t>万元，其中因公出国（境）费</w:t>
      </w:r>
      <w:r>
        <w:t>0</w:t>
      </w:r>
      <w:r>
        <w:t>万元；公务用车购置及运维费</w:t>
      </w:r>
      <w:r>
        <w:t>4.58</w:t>
      </w:r>
      <w:r>
        <w:t>万元（其中：公务用车购置费为</w:t>
      </w:r>
      <w:r>
        <w:t>0</w:t>
      </w:r>
      <w:r>
        <w:t>万元，公务用车运维费</w:t>
      </w:r>
      <w:r>
        <w:t>4.58</w:t>
      </w:r>
      <w:r>
        <w:t>万元</w:t>
      </w:r>
      <w:r>
        <w:t>)</w:t>
      </w:r>
      <w:r>
        <w:t>；公务接待费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1.在全国比赛中获得不少于5枚奖牌</w:t>
            </w:r>
          </w:p>
          <w:p w:rsidR="00233B9A" w:rsidRDefault="000C69FE">
            <w:pPr>
              <w:pStyle w:val="24a5815bc-afc2-4ba5-9c49-c138840dba85"/>
            </w:pPr>
            <w:r>
              <w:lastRenderedPageBreak/>
              <w:t>2.举办各级赛事活动不少于8次</w:t>
            </w:r>
          </w:p>
          <w:p w:rsidR="00233B9A" w:rsidRDefault="000C69FE">
            <w:pPr>
              <w:pStyle w:val="24a5815bc-afc2-4ba5-9c49-c138840dba85"/>
            </w:pPr>
            <w:r>
              <w:t>3.组织参加不少于10次全国棋牌赛事活动</w:t>
            </w:r>
          </w:p>
          <w:p w:rsidR="00233B9A" w:rsidRDefault="000C69FE">
            <w:pPr>
              <w:pStyle w:val="24a5815bc-afc2-4ba5-9c49-c138840dba85"/>
            </w:pPr>
            <w:r>
              <w:t>4.举办不少于4次棋牌项目省青少年锦标赛</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参加全国棋牌类赛事获得奖牌数量</w:t>
            </w:r>
          </w:p>
        </w:tc>
        <w:tc>
          <w:tcPr>
            <w:tcW w:w="2835" w:type="dxa"/>
            <w:vAlign w:val="center"/>
          </w:tcPr>
          <w:p w:rsidR="00233B9A" w:rsidRDefault="000C69FE">
            <w:pPr>
              <w:pStyle w:val="24a5815bc-afc2-4ba5-9c49-c138840dba85"/>
            </w:pPr>
            <w:r>
              <w:t>在全国性的棋牌赛事中获得奖牌（前三名）的数量</w:t>
            </w:r>
          </w:p>
        </w:tc>
        <w:tc>
          <w:tcPr>
            <w:tcW w:w="2551" w:type="dxa"/>
            <w:vAlign w:val="center"/>
          </w:tcPr>
          <w:p w:rsidR="00233B9A" w:rsidRDefault="000C69FE">
            <w:pPr>
              <w:pStyle w:val="24a5815bc-afc2-4ba5-9c49-c138840dba85"/>
            </w:pPr>
            <w:r>
              <w:t>≥5枚</w:t>
            </w:r>
          </w:p>
        </w:tc>
        <w:tc>
          <w:tcPr>
            <w:tcW w:w="2268" w:type="dxa"/>
            <w:vAlign w:val="center"/>
          </w:tcPr>
          <w:p w:rsidR="00233B9A" w:rsidRDefault="000C69FE">
            <w:pPr>
              <w:pStyle w:val="24a5815bc-afc2-4ba5-9c49-c138840dba85"/>
            </w:pPr>
            <w:r>
              <w:t>上年度取得成绩</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参加全国棋牌赛事次数</w:t>
            </w:r>
          </w:p>
        </w:tc>
        <w:tc>
          <w:tcPr>
            <w:tcW w:w="2835" w:type="dxa"/>
            <w:vAlign w:val="center"/>
          </w:tcPr>
          <w:p w:rsidR="00233B9A" w:rsidRDefault="000C69FE">
            <w:pPr>
              <w:pStyle w:val="24a5815bc-afc2-4ba5-9c49-c138840dba85"/>
            </w:pPr>
            <w:r>
              <w:t>组织参加全国性棋牌赛事的次数</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总局棋牌中心及各单项国家级棋牌协会竞赛计划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举办各级赛事活动</w:t>
            </w:r>
          </w:p>
        </w:tc>
        <w:tc>
          <w:tcPr>
            <w:tcW w:w="2835" w:type="dxa"/>
            <w:vAlign w:val="center"/>
          </w:tcPr>
          <w:p w:rsidR="00233B9A" w:rsidRDefault="000C69FE">
            <w:pPr>
              <w:pStyle w:val="24a5815bc-afc2-4ba5-9c49-c138840dba85"/>
            </w:pPr>
            <w:r>
              <w:t>举办棋牌项目各级赛事活动次数</w:t>
            </w:r>
          </w:p>
        </w:tc>
        <w:tc>
          <w:tcPr>
            <w:tcW w:w="2551" w:type="dxa"/>
            <w:vAlign w:val="center"/>
          </w:tcPr>
          <w:p w:rsidR="00233B9A" w:rsidRDefault="000C69FE">
            <w:pPr>
              <w:pStyle w:val="24a5815bc-afc2-4ba5-9c49-c138840dba85"/>
            </w:pPr>
            <w:r>
              <w:t>≥8次</w:t>
            </w:r>
          </w:p>
        </w:tc>
        <w:tc>
          <w:tcPr>
            <w:tcW w:w="2268" w:type="dxa"/>
            <w:vAlign w:val="center"/>
          </w:tcPr>
          <w:p w:rsidR="00233B9A" w:rsidRDefault="000C69FE">
            <w:pPr>
              <w:pStyle w:val="24a5815bc-afc2-4ba5-9c49-c138840dba85"/>
            </w:pPr>
            <w:r>
              <w:t>棋牌中心赛事计划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 xml:space="preserve">省级青少年锦标赛个数 </w:t>
            </w:r>
          </w:p>
        </w:tc>
        <w:tc>
          <w:tcPr>
            <w:tcW w:w="2835" w:type="dxa"/>
            <w:vAlign w:val="center"/>
          </w:tcPr>
          <w:p w:rsidR="00233B9A" w:rsidRDefault="000C69FE">
            <w:pPr>
              <w:pStyle w:val="24a5815bc-afc2-4ba5-9c49-c138840dba85"/>
            </w:pPr>
            <w:r>
              <w:t>举办省级棋牌青少年锦标赛个数</w:t>
            </w:r>
          </w:p>
        </w:tc>
        <w:tc>
          <w:tcPr>
            <w:tcW w:w="2551" w:type="dxa"/>
            <w:vAlign w:val="center"/>
          </w:tcPr>
          <w:p w:rsidR="00233B9A" w:rsidRDefault="000C69FE">
            <w:pPr>
              <w:pStyle w:val="24a5815bc-afc2-4ba5-9c49-c138840dba85"/>
            </w:pPr>
            <w:r>
              <w:t>≥4个</w:t>
            </w:r>
          </w:p>
        </w:tc>
        <w:tc>
          <w:tcPr>
            <w:tcW w:w="2268" w:type="dxa"/>
            <w:vAlign w:val="center"/>
          </w:tcPr>
          <w:p w:rsidR="00233B9A" w:rsidRDefault="000C69FE">
            <w:pPr>
              <w:pStyle w:val="24a5815bc-afc2-4ba5-9c49-c138840dba85"/>
            </w:pPr>
            <w:r>
              <w:t>棋牌中心赛事计划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出现违反赛风赛纪和反兴奋剂事件</w:t>
            </w:r>
          </w:p>
        </w:tc>
        <w:tc>
          <w:tcPr>
            <w:tcW w:w="2835" w:type="dxa"/>
            <w:vAlign w:val="center"/>
          </w:tcPr>
          <w:p w:rsidR="00233B9A" w:rsidRDefault="000C69FE">
            <w:pPr>
              <w:pStyle w:val="24a5815bc-afc2-4ba5-9c49-c138840dba85"/>
            </w:pPr>
            <w:r>
              <w:t>出现违反赛风赛纪和反兴奋剂事件的次数</w:t>
            </w:r>
          </w:p>
        </w:tc>
        <w:tc>
          <w:tcPr>
            <w:tcW w:w="2551" w:type="dxa"/>
            <w:vAlign w:val="center"/>
          </w:tcPr>
          <w:p w:rsidR="00233B9A" w:rsidRDefault="000C69FE">
            <w:pPr>
              <w:pStyle w:val="24a5815bc-afc2-4ba5-9c49-c138840dba85"/>
            </w:pPr>
            <w:r>
              <w:t>&lt;1次</w:t>
            </w:r>
          </w:p>
        </w:tc>
        <w:tc>
          <w:tcPr>
            <w:tcW w:w="2268" w:type="dxa"/>
            <w:vAlign w:val="center"/>
          </w:tcPr>
          <w:p w:rsidR="00233B9A" w:rsidRDefault="000C69FE">
            <w:pPr>
              <w:pStyle w:val="24a5815bc-afc2-4ba5-9c49-c138840dba85"/>
            </w:pPr>
            <w:r>
              <w:t>总局和省体育局反兴奋剂相关文件规定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参赛成本</w:t>
            </w:r>
          </w:p>
        </w:tc>
        <w:tc>
          <w:tcPr>
            <w:tcW w:w="2835" w:type="dxa"/>
            <w:vAlign w:val="center"/>
          </w:tcPr>
          <w:p w:rsidR="00233B9A" w:rsidRDefault="000C69FE">
            <w:pPr>
              <w:pStyle w:val="24a5815bc-afc2-4ba5-9c49-c138840dba85"/>
            </w:pPr>
            <w:r>
              <w:t>参赛成本</w:t>
            </w:r>
          </w:p>
        </w:tc>
        <w:tc>
          <w:tcPr>
            <w:tcW w:w="2551" w:type="dxa"/>
            <w:vAlign w:val="center"/>
          </w:tcPr>
          <w:p w:rsidR="00233B9A" w:rsidRDefault="000C69FE">
            <w:pPr>
              <w:pStyle w:val="24a5815bc-afc2-4ba5-9c49-c138840dba85"/>
            </w:pPr>
            <w:r>
              <w:t>≤100万元</w:t>
            </w:r>
          </w:p>
        </w:tc>
        <w:tc>
          <w:tcPr>
            <w:tcW w:w="2268" w:type="dxa"/>
            <w:vAlign w:val="center"/>
          </w:tcPr>
          <w:p w:rsidR="00233B9A" w:rsidRDefault="000C69FE">
            <w:pPr>
              <w:pStyle w:val="24a5815bc-afc2-4ba5-9c49-c138840dba85"/>
            </w:pPr>
            <w:r>
              <w:t>预算限额</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年度资金执行率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大型全民健身活动参与人数</w:t>
            </w:r>
          </w:p>
        </w:tc>
        <w:tc>
          <w:tcPr>
            <w:tcW w:w="2835" w:type="dxa"/>
            <w:vAlign w:val="center"/>
          </w:tcPr>
          <w:p w:rsidR="00233B9A" w:rsidRDefault="000C69FE">
            <w:pPr>
              <w:pStyle w:val="24a5815bc-afc2-4ba5-9c49-c138840dba85"/>
            </w:pPr>
            <w:r>
              <w:t>大型全民健身活动参与人数</w:t>
            </w:r>
          </w:p>
        </w:tc>
        <w:tc>
          <w:tcPr>
            <w:tcW w:w="2551" w:type="dxa"/>
            <w:vAlign w:val="center"/>
          </w:tcPr>
          <w:p w:rsidR="00233B9A" w:rsidRDefault="000C69FE">
            <w:pPr>
              <w:pStyle w:val="24a5815bc-afc2-4ba5-9c49-c138840dba85"/>
            </w:pPr>
            <w:r>
              <w:t>≥3000人</w:t>
            </w:r>
          </w:p>
        </w:tc>
        <w:tc>
          <w:tcPr>
            <w:tcW w:w="2268" w:type="dxa"/>
            <w:vAlign w:val="center"/>
          </w:tcPr>
          <w:p w:rsidR="00233B9A" w:rsidRDefault="000C69FE">
            <w:pPr>
              <w:pStyle w:val="24a5815bc-afc2-4ba5-9c49-c138840dba85"/>
            </w:pPr>
            <w:r>
              <w:t>《全民健身条例》</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系列体育赛事活动参与者满意度情况</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年，河北省体育局棋牌运动中心安排政府采购预算</w:t>
      </w:r>
      <w:r>
        <w:rPr>
          <w:rFonts w:eastAsia="方正仿宋_GBK"/>
          <w:color w:val="000000"/>
          <w:sz w:val="28"/>
        </w:rPr>
        <w:t>10.00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10.00</w:t>
            </w:r>
          </w:p>
        </w:tc>
        <w:tc>
          <w:tcPr>
            <w:tcW w:w="964" w:type="dxa"/>
            <w:vAlign w:val="center"/>
          </w:tcPr>
          <w:p w:rsidR="00233B9A" w:rsidRDefault="00233B9A">
            <w:pPr>
              <w:pStyle w:val="7"/>
            </w:pPr>
          </w:p>
        </w:tc>
        <w:tc>
          <w:tcPr>
            <w:tcW w:w="964" w:type="dxa"/>
            <w:vAlign w:val="center"/>
          </w:tcPr>
          <w:p w:rsidR="00233B9A" w:rsidRDefault="000C69FE">
            <w:pPr>
              <w:pStyle w:val="7"/>
            </w:pPr>
            <w:r>
              <w:t>10.00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10.00</w:t>
            </w:r>
          </w:p>
        </w:tc>
      </w:tr>
      <w:tr w:rsidR="00233B9A">
        <w:trPr>
          <w:cantSplit/>
          <w:jc w:val="center"/>
        </w:trPr>
        <w:tc>
          <w:tcPr>
            <w:tcW w:w="1701" w:type="dxa"/>
            <w:vAlign w:val="center"/>
          </w:tcPr>
          <w:p w:rsidR="00233B9A" w:rsidRDefault="000C69FE">
            <w:pPr>
              <w:pStyle w:val="6"/>
            </w:pPr>
            <w:r>
              <w:t>河北省体育局棋牌运动中心小计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10.00</w:t>
            </w:r>
          </w:p>
        </w:tc>
        <w:tc>
          <w:tcPr>
            <w:tcW w:w="964" w:type="dxa"/>
            <w:vAlign w:val="center"/>
          </w:tcPr>
          <w:p w:rsidR="00233B9A" w:rsidRDefault="00233B9A">
            <w:pPr>
              <w:pStyle w:val="7"/>
            </w:pPr>
          </w:p>
        </w:tc>
        <w:tc>
          <w:tcPr>
            <w:tcW w:w="964" w:type="dxa"/>
            <w:vAlign w:val="center"/>
          </w:tcPr>
          <w:p w:rsidR="00233B9A" w:rsidRDefault="000C69FE">
            <w:pPr>
              <w:pStyle w:val="7"/>
            </w:pPr>
            <w:r>
              <w:t>10.00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202.00</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w:t>
            </w: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河北省体育局棋牌运动中心上年末固定资产金额为</w:t>
      </w:r>
      <w:r>
        <w:rPr>
          <w:rFonts w:eastAsia="方正仿宋_GBK"/>
          <w:color w:val="000000"/>
          <w:sz w:val="28"/>
        </w:rPr>
        <w:t>72.12</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362011河北省体育局棋牌运动中心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72.12</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21.27</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lastRenderedPageBreak/>
              <w:t>4、其他固定资产</w:t>
            </w:r>
          </w:p>
        </w:tc>
        <w:tc>
          <w:tcPr>
            <w:tcW w:w="2835" w:type="dxa"/>
            <w:vAlign w:val="center"/>
          </w:tcPr>
          <w:p w:rsidR="00233B9A" w:rsidRDefault="000C69FE">
            <w:pPr>
              <w:pStyle w:val="3"/>
            </w:pPr>
            <w:r>
              <w:t>110</w:t>
            </w:r>
          </w:p>
        </w:tc>
        <w:tc>
          <w:tcPr>
            <w:tcW w:w="2835" w:type="dxa"/>
            <w:vAlign w:val="center"/>
          </w:tcPr>
          <w:p w:rsidR="00233B9A" w:rsidRDefault="000C69FE">
            <w:pPr>
              <w:pStyle w:val="4"/>
            </w:pPr>
            <w:r>
              <w:t>50.85</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lastRenderedPageBreak/>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0" w:name="_Toc_4_4_0000000028"/>
      <w:r>
        <w:rPr>
          <w:rFonts w:ascii="方正小标宋_GBK" w:eastAsia="方正小标宋_GBK" w:hAnsi="方正小标宋_GBK" w:cs="方正小标宋_GBK"/>
          <w:color w:val="000000"/>
          <w:sz w:val="44"/>
        </w:rPr>
        <w:lastRenderedPageBreak/>
        <w:t>十、河北省体育局摔跤拳击跆拳道运动中心收支预算</w:t>
      </w:r>
      <w:bookmarkEnd w:id="10"/>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3400.80</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2276.43</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3400.80</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2276.43</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5677.23</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5677.23</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5677.23</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5677.23</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5677.23</w:t>
            </w:r>
          </w:p>
        </w:tc>
        <w:tc>
          <w:tcPr>
            <w:tcW w:w="1134" w:type="dxa"/>
            <w:vAlign w:val="center"/>
          </w:tcPr>
          <w:p w:rsidR="00233B9A" w:rsidRDefault="000C69FE">
            <w:pPr>
              <w:pStyle w:val="7"/>
            </w:pPr>
            <w:r>
              <w:t>5677.23</w:t>
            </w:r>
          </w:p>
        </w:tc>
        <w:tc>
          <w:tcPr>
            <w:tcW w:w="1134" w:type="dxa"/>
            <w:vAlign w:val="center"/>
          </w:tcPr>
          <w:p w:rsidR="00233B9A" w:rsidRDefault="000C69FE">
            <w:pPr>
              <w:pStyle w:val="7"/>
            </w:pPr>
            <w:r>
              <w:t>5677.23</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0C69FE">
            <w:pPr>
              <w:pStyle w:val="4"/>
            </w:pPr>
            <w:r>
              <w:t>3400.80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0C69FE">
            <w:pPr>
              <w:pStyle w:val="4"/>
            </w:pPr>
            <w:r>
              <w:t>2276.43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5677.23</w:t>
            </w:r>
          </w:p>
        </w:tc>
        <w:tc>
          <w:tcPr>
            <w:tcW w:w="1361" w:type="dxa"/>
            <w:vAlign w:val="center"/>
          </w:tcPr>
          <w:p w:rsidR="00233B9A" w:rsidRDefault="000C69FE">
            <w:pPr>
              <w:pStyle w:val="7"/>
            </w:pPr>
            <w:r>
              <w:t>3400.80</w:t>
            </w:r>
          </w:p>
        </w:tc>
        <w:tc>
          <w:tcPr>
            <w:tcW w:w="1361" w:type="dxa"/>
            <w:vAlign w:val="center"/>
          </w:tcPr>
          <w:p w:rsidR="00233B9A" w:rsidRDefault="000C69FE">
            <w:pPr>
              <w:pStyle w:val="7"/>
            </w:pPr>
            <w:r>
              <w:t>2276.43</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3400.80</w:t>
            </w:r>
          </w:p>
        </w:tc>
        <w:tc>
          <w:tcPr>
            <w:tcW w:w="1361" w:type="dxa"/>
            <w:vAlign w:val="center"/>
          </w:tcPr>
          <w:p w:rsidR="00233B9A" w:rsidRDefault="000C69FE">
            <w:pPr>
              <w:pStyle w:val="4"/>
            </w:pPr>
            <w:r>
              <w:t>3400.80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3400.80</w:t>
            </w:r>
          </w:p>
        </w:tc>
        <w:tc>
          <w:tcPr>
            <w:tcW w:w="1361" w:type="dxa"/>
            <w:vAlign w:val="center"/>
          </w:tcPr>
          <w:p w:rsidR="00233B9A" w:rsidRDefault="000C69FE">
            <w:pPr>
              <w:pStyle w:val="4"/>
            </w:pPr>
            <w:r>
              <w:t>3400.80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3400.80</w:t>
            </w:r>
          </w:p>
        </w:tc>
        <w:tc>
          <w:tcPr>
            <w:tcW w:w="1361" w:type="dxa"/>
            <w:vAlign w:val="center"/>
          </w:tcPr>
          <w:p w:rsidR="00233B9A" w:rsidRDefault="000C69FE">
            <w:pPr>
              <w:pStyle w:val="4"/>
            </w:pPr>
            <w:r>
              <w:t>3400.80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0C69FE">
            <w:pPr>
              <w:pStyle w:val="4"/>
            </w:pPr>
            <w:r>
              <w:t>2276.43</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3400.80</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2276.43</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3400.80</w:t>
            </w:r>
          </w:p>
        </w:tc>
        <w:tc>
          <w:tcPr>
            <w:tcW w:w="1474" w:type="dxa"/>
            <w:vAlign w:val="center"/>
          </w:tcPr>
          <w:p w:rsidR="00233B9A" w:rsidRDefault="000C69FE">
            <w:pPr>
              <w:pStyle w:val="4"/>
            </w:pPr>
            <w:r>
              <w:t>3400.80</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2276.43</w:t>
            </w:r>
          </w:p>
        </w:tc>
        <w:tc>
          <w:tcPr>
            <w:tcW w:w="1474" w:type="dxa"/>
            <w:vAlign w:val="center"/>
          </w:tcPr>
          <w:p w:rsidR="00233B9A" w:rsidRDefault="00233B9A">
            <w:pPr>
              <w:pStyle w:val="4"/>
            </w:pPr>
          </w:p>
        </w:tc>
        <w:tc>
          <w:tcPr>
            <w:tcW w:w="1474" w:type="dxa"/>
            <w:vAlign w:val="center"/>
          </w:tcPr>
          <w:p w:rsidR="00233B9A" w:rsidRDefault="000C69FE">
            <w:pPr>
              <w:pStyle w:val="4"/>
            </w:pPr>
            <w:r>
              <w:t>2276.43</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5677.23</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5677.23</w:t>
            </w:r>
          </w:p>
        </w:tc>
        <w:tc>
          <w:tcPr>
            <w:tcW w:w="1474" w:type="dxa"/>
            <w:vAlign w:val="center"/>
          </w:tcPr>
          <w:p w:rsidR="00233B9A" w:rsidRDefault="000C69FE">
            <w:pPr>
              <w:pStyle w:val="7"/>
            </w:pPr>
            <w:r>
              <w:t>3400.80</w:t>
            </w:r>
          </w:p>
        </w:tc>
        <w:tc>
          <w:tcPr>
            <w:tcW w:w="1474" w:type="dxa"/>
            <w:vAlign w:val="center"/>
          </w:tcPr>
          <w:p w:rsidR="00233B9A" w:rsidRDefault="000C69FE">
            <w:pPr>
              <w:pStyle w:val="7"/>
            </w:pPr>
            <w:r>
              <w:t>2276.43</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5677.23</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5677.23</w:t>
            </w:r>
          </w:p>
        </w:tc>
        <w:tc>
          <w:tcPr>
            <w:tcW w:w="1474" w:type="dxa"/>
            <w:vAlign w:val="center"/>
          </w:tcPr>
          <w:p w:rsidR="00233B9A" w:rsidRDefault="000C69FE">
            <w:pPr>
              <w:pStyle w:val="7"/>
            </w:pPr>
            <w:r>
              <w:t>3400.80</w:t>
            </w:r>
          </w:p>
        </w:tc>
        <w:tc>
          <w:tcPr>
            <w:tcW w:w="1474" w:type="dxa"/>
            <w:vAlign w:val="center"/>
          </w:tcPr>
          <w:p w:rsidR="00233B9A" w:rsidRDefault="000C69FE">
            <w:pPr>
              <w:pStyle w:val="7"/>
            </w:pPr>
            <w:r>
              <w:t>2276.43</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3400.80</w:t>
            </w:r>
          </w:p>
        </w:tc>
        <w:tc>
          <w:tcPr>
            <w:tcW w:w="2551" w:type="dxa"/>
            <w:vAlign w:val="center"/>
          </w:tcPr>
          <w:p w:rsidR="00233B9A" w:rsidRDefault="000C69FE">
            <w:pPr>
              <w:pStyle w:val="7"/>
            </w:pPr>
            <w:r>
              <w:t>3400.80</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3400.80</w:t>
            </w:r>
          </w:p>
        </w:tc>
        <w:tc>
          <w:tcPr>
            <w:tcW w:w="2551" w:type="dxa"/>
            <w:vAlign w:val="center"/>
          </w:tcPr>
          <w:p w:rsidR="00233B9A" w:rsidRDefault="000C69FE">
            <w:pPr>
              <w:pStyle w:val="4"/>
            </w:pPr>
            <w:r>
              <w:t>3400.80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3400.80</w:t>
            </w:r>
          </w:p>
        </w:tc>
        <w:tc>
          <w:tcPr>
            <w:tcW w:w="2551" w:type="dxa"/>
            <w:vAlign w:val="center"/>
          </w:tcPr>
          <w:p w:rsidR="00233B9A" w:rsidRDefault="000C69FE">
            <w:pPr>
              <w:pStyle w:val="4"/>
            </w:pPr>
            <w:r>
              <w:t>3400.80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3400.80</w:t>
            </w:r>
          </w:p>
        </w:tc>
        <w:tc>
          <w:tcPr>
            <w:tcW w:w="2551" w:type="dxa"/>
            <w:vAlign w:val="center"/>
          </w:tcPr>
          <w:p w:rsidR="00233B9A" w:rsidRDefault="000C69FE">
            <w:pPr>
              <w:pStyle w:val="4"/>
            </w:pPr>
            <w:r>
              <w:t>3400.80</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3400.80</w:t>
            </w:r>
          </w:p>
        </w:tc>
        <w:tc>
          <w:tcPr>
            <w:tcW w:w="2551" w:type="dxa"/>
            <w:vAlign w:val="center"/>
          </w:tcPr>
          <w:p w:rsidR="00233B9A" w:rsidRDefault="000C69FE">
            <w:pPr>
              <w:pStyle w:val="7"/>
            </w:pPr>
            <w:r>
              <w:t>3032.07</w:t>
            </w:r>
          </w:p>
        </w:tc>
        <w:tc>
          <w:tcPr>
            <w:tcW w:w="2551" w:type="dxa"/>
            <w:vAlign w:val="center"/>
          </w:tcPr>
          <w:p w:rsidR="00233B9A" w:rsidRDefault="000C69FE">
            <w:pPr>
              <w:pStyle w:val="7"/>
            </w:pPr>
            <w:r>
              <w:t>368.73</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2902.68</w:t>
            </w:r>
          </w:p>
        </w:tc>
        <w:tc>
          <w:tcPr>
            <w:tcW w:w="2551" w:type="dxa"/>
            <w:vAlign w:val="center"/>
          </w:tcPr>
          <w:p w:rsidR="00233B9A" w:rsidRDefault="000C69FE">
            <w:pPr>
              <w:pStyle w:val="4"/>
            </w:pPr>
            <w:r>
              <w:t>2902.68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740.06</w:t>
            </w:r>
          </w:p>
        </w:tc>
        <w:tc>
          <w:tcPr>
            <w:tcW w:w="2551" w:type="dxa"/>
            <w:vAlign w:val="center"/>
          </w:tcPr>
          <w:p w:rsidR="00233B9A" w:rsidRDefault="000C69FE">
            <w:pPr>
              <w:pStyle w:val="4"/>
            </w:pPr>
            <w:r>
              <w:t>740.06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646.21</w:t>
            </w:r>
          </w:p>
        </w:tc>
        <w:tc>
          <w:tcPr>
            <w:tcW w:w="2551" w:type="dxa"/>
            <w:vAlign w:val="center"/>
          </w:tcPr>
          <w:p w:rsidR="00233B9A" w:rsidRDefault="000C69FE">
            <w:pPr>
              <w:pStyle w:val="4"/>
            </w:pPr>
            <w:r>
              <w:t>646.21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229.32</w:t>
            </w:r>
          </w:p>
        </w:tc>
        <w:tc>
          <w:tcPr>
            <w:tcW w:w="2551" w:type="dxa"/>
            <w:vAlign w:val="center"/>
          </w:tcPr>
          <w:p w:rsidR="00233B9A" w:rsidRDefault="000C69FE">
            <w:pPr>
              <w:pStyle w:val="4"/>
            </w:pPr>
            <w:r>
              <w:t>229.32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459.18</w:t>
            </w:r>
          </w:p>
        </w:tc>
        <w:tc>
          <w:tcPr>
            <w:tcW w:w="2551" w:type="dxa"/>
            <w:vAlign w:val="center"/>
          </w:tcPr>
          <w:p w:rsidR="00233B9A" w:rsidRDefault="000C69FE">
            <w:pPr>
              <w:pStyle w:val="4"/>
            </w:pPr>
            <w:r>
              <w:t>459.18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238.56</w:t>
            </w:r>
          </w:p>
        </w:tc>
        <w:tc>
          <w:tcPr>
            <w:tcW w:w="2551" w:type="dxa"/>
            <w:vAlign w:val="center"/>
          </w:tcPr>
          <w:p w:rsidR="00233B9A" w:rsidRDefault="000C69FE">
            <w:pPr>
              <w:pStyle w:val="4"/>
            </w:pPr>
            <w:r>
              <w:t>238.56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119.29</w:t>
            </w:r>
          </w:p>
        </w:tc>
        <w:tc>
          <w:tcPr>
            <w:tcW w:w="2551" w:type="dxa"/>
            <w:vAlign w:val="center"/>
          </w:tcPr>
          <w:p w:rsidR="00233B9A" w:rsidRDefault="000C69FE">
            <w:pPr>
              <w:pStyle w:val="4"/>
            </w:pPr>
            <w:r>
              <w:t>119.29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84.98</w:t>
            </w:r>
          </w:p>
        </w:tc>
        <w:tc>
          <w:tcPr>
            <w:tcW w:w="2551" w:type="dxa"/>
            <w:vAlign w:val="center"/>
          </w:tcPr>
          <w:p w:rsidR="00233B9A" w:rsidRDefault="000C69FE">
            <w:pPr>
              <w:pStyle w:val="4"/>
            </w:pPr>
            <w:r>
              <w:t>84.98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135.04</w:t>
            </w:r>
          </w:p>
        </w:tc>
        <w:tc>
          <w:tcPr>
            <w:tcW w:w="2551" w:type="dxa"/>
            <w:vAlign w:val="center"/>
          </w:tcPr>
          <w:p w:rsidR="00233B9A" w:rsidRDefault="000C69FE">
            <w:pPr>
              <w:pStyle w:val="4"/>
            </w:pPr>
            <w:r>
              <w:t>135.04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167.24</w:t>
            </w:r>
          </w:p>
        </w:tc>
        <w:tc>
          <w:tcPr>
            <w:tcW w:w="2551" w:type="dxa"/>
            <w:vAlign w:val="center"/>
          </w:tcPr>
          <w:p w:rsidR="00233B9A" w:rsidRDefault="000C69FE">
            <w:pPr>
              <w:pStyle w:val="4"/>
            </w:pPr>
            <w:r>
              <w:t>167.24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82.80</w:t>
            </w:r>
          </w:p>
        </w:tc>
        <w:tc>
          <w:tcPr>
            <w:tcW w:w="2551" w:type="dxa"/>
            <w:vAlign w:val="center"/>
          </w:tcPr>
          <w:p w:rsidR="00233B9A" w:rsidRDefault="000C69FE">
            <w:pPr>
              <w:pStyle w:val="4"/>
            </w:pPr>
            <w:r>
              <w:t>82.80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341.33</w:t>
            </w:r>
          </w:p>
        </w:tc>
        <w:tc>
          <w:tcPr>
            <w:tcW w:w="2551" w:type="dxa"/>
            <w:vAlign w:val="center"/>
          </w:tcPr>
          <w:p w:rsidR="00233B9A" w:rsidRDefault="00233B9A">
            <w:pPr>
              <w:pStyle w:val="4"/>
            </w:pPr>
          </w:p>
        </w:tc>
        <w:tc>
          <w:tcPr>
            <w:tcW w:w="2551" w:type="dxa"/>
            <w:vAlign w:val="center"/>
          </w:tcPr>
          <w:p w:rsidR="00233B9A" w:rsidRDefault="000C69FE">
            <w:pPr>
              <w:pStyle w:val="4"/>
            </w:pPr>
            <w:r>
              <w:t>341.33</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8.00</w:t>
            </w:r>
          </w:p>
        </w:tc>
        <w:tc>
          <w:tcPr>
            <w:tcW w:w="2551" w:type="dxa"/>
            <w:vAlign w:val="center"/>
          </w:tcPr>
          <w:p w:rsidR="00233B9A" w:rsidRDefault="00233B9A">
            <w:pPr>
              <w:pStyle w:val="4"/>
            </w:pPr>
          </w:p>
        </w:tc>
        <w:tc>
          <w:tcPr>
            <w:tcW w:w="2551" w:type="dxa"/>
            <w:vAlign w:val="center"/>
          </w:tcPr>
          <w:p w:rsidR="00233B9A" w:rsidRDefault="000C69FE">
            <w:pPr>
              <w:pStyle w:val="4"/>
            </w:pPr>
            <w:r>
              <w:t>8.00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1.50</w:t>
            </w:r>
          </w:p>
        </w:tc>
        <w:tc>
          <w:tcPr>
            <w:tcW w:w="2551" w:type="dxa"/>
            <w:vAlign w:val="center"/>
          </w:tcPr>
          <w:p w:rsidR="00233B9A" w:rsidRDefault="00233B9A">
            <w:pPr>
              <w:pStyle w:val="4"/>
            </w:pPr>
          </w:p>
        </w:tc>
        <w:tc>
          <w:tcPr>
            <w:tcW w:w="2551" w:type="dxa"/>
            <w:vAlign w:val="center"/>
          </w:tcPr>
          <w:p w:rsidR="00233B9A" w:rsidRDefault="000C69FE">
            <w:pPr>
              <w:pStyle w:val="4"/>
            </w:pPr>
            <w:r>
              <w:t>1.50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30203</w:t>
            </w:r>
          </w:p>
        </w:tc>
        <w:tc>
          <w:tcPr>
            <w:tcW w:w="4535" w:type="dxa"/>
            <w:vAlign w:val="center"/>
          </w:tcPr>
          <w:p w:rsidR="00233B9A" w:rsidRDefault="000C69FE">
            <w:pPr>
              <w:pStyle w:val="2"/>
            </w:pPr>
            <w:r>
              <w:t>咨询费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30205</w:t>
            </w:r>
          </w:p>
        </w:tc>
        <w:tc>
          <w:tcPr>
            <w:tcW w:w="4535" w:type="dxa"/>
            <w:vAlign w:val="center"/>
          </w:tcPr>
          <w:p w:rsidR="00233B9A" w:rsidRDefault="000C69FE">
            <w:pPr>
              <w:pStyle w:val="2"/>
            </w:pPr>
            <w:r>
              <w:t>水费</w:t>
            </w:r>
          </w:p>
        </w:tc>
        <w:tc>
          <w:tcPr>
            <w:tcW w:w="2551" w:type="dxa"/>
            <w:vAlign w:val="center"/>
          </w:tcPr>
          <w:p w:rsidR="00233B9A" w:rsidRDefault="000C69FE">
            <w:pPr>
              <w:pStyle w:val="4"/>
            </w:pPr>
            <w:r>
              <w:t>13.00</w:t>
            </w:r>
          </w:p>
        </w:tc>
        <w:tc>
          <w:tcPr>
            <w:tcW w:w="2551" w:type="dxa"/>
            <w:vAlign w:val="center"/>
          </w:tcPr>
          <w:p w:rsidR="00233B9A" w:rsidRDefault="00233B9A">
            <w:pPr>
              <w:pStyle w:val="4"/>
            </w:pPr>
          </w:p>
        </w:tc>
        <w:tc>
          <w:tcPr>
            <w:tcW w:w="2551" w:type="dxa"/>
            <w:vAlign w:val="center"/>
          </w:tcPr>
          <w:p w:rsidR="00233B9A" w:rsidRDefault="000C69FE">
            <w:pPr>
              <w:pStyle w:val="4"/>
            </w:pPr>
            <w:r>
              <w:t>13.00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28.00</w:t>
            </w:r>
          </w:p>
        </w:tc>
        <w:tc>
          <w:tcPr>
            <w:tcW w:w="2551" w:type="dxa"/>
            <w:vAlign w:val="center"/>
          </w:tcPr>
          <w:p w:rsidR="00233B9A" w:rsidRDefault="00233B9A">
            <w:pPr>
              <w:pStyle w:val="4"/>
            </w:pPr>
          </w:p>
        </w:tc>
        <w:tc>
          <w:tcPr>
            <w:tcW w:w="2551" w:type="dxa"/>
            <w:vAlign w:val="center"/>
          </w:tcPr>
          <w:p w:rsidR="00233B9A" w:rsidRDefault="000C69FE">
            <w:pPr>
              <w:pStyle w:val="4"/>
            </w:pPr>
            <w:r>
              <w:t>28.00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15.00</w:t>
            </w:r>
          </w:p>
        </w:tc>
        <w:tc>
          <w:tcPr>
            <w:tcW w:w="2551" w:type="dxa"/>
            <w:vAlign w:val="center"/>
          </w:tcPr>
          <w:p w:rsidR="00233B9A" w:rsidRDefault="00233B9A">
            <w:pPr>
              <w:pStyle w:val="4"/>
            </w:pPr>
          </w:p>
        </w:tc>
        <w:tc>
          <w:tcPr>
            <w:tcW w:w="2551" w:type="dxa"/>
            <w:vAlign w:val="center"/>
          </w:tcPr>
          <w:p w:rsidR="00233B9A" w:rsidRDefault="000C69FE">
            <w:pPr>
              <w:pStyle w:val="4"/>
            </w:pPr>
            <w:r>
              <w:t>15.00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30209</w:t>
            </w:r>
          </w:p>
        </w:tc>
        <w:tc>
          <w:tcPr>
            <w:tcW w:w="4535" w:type="dxa"/>
            <w:vAlign w:val="center"/>
          </w:tcPr>
          <w:p w:rsidR="00233B9A" w:rsidRDefault="000C69FE">
            <w:pPr>
              <w:pStyle w:val="2"/>
            </w:pPr>
            <w:r>
              <w:t>物业管理费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15.00</w:t>
            </w:r>
          </w:p>
        </w:tc>
        <w:tc>
          <w:tcPr>
            <w:tcW w:w="2551" w:type="dxa"/>
            <w:vAlign w:val="center"/>
          </w:tcPr>
          <w:p w:rsidR="00233B9A" w:rsidRDefault="00233B9A">
            <w:pPr>
              <w:pStyle w:val="4"/>
            </w:pPr>
          </w:p>
        </w:tc>
        <w:tc>
          <w:tcPr>
            <w:tcW w:w="2551" w:type="dxa"/>
            <w:vAlign w:val="center"/>
          </w:tcPr>
          <w:p w:rsidR="00233B9A" w:rsidRDefault="000C69FE">
            <w:pPr>
              <w:pStyle w:val="4"/>
            </w:pPr>
            <w:r>
              <w:t>15.00</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40.62</w:t>
            </w:r>
          </w:p>
        </w:tc>
        <w:tc>
          <w:tcPr>
            <w:tcW w:w="2551" w:type="dxa"/>
            <w:vAlign w:val="center"/>
          </w:tcPr>
          <w:p w:rsidR="00233B9A" w:rsidRDefault="00233B9A">
            <w:pPr>
              <w:pStyle w:val="4"/>
            </w:pPr>
          </w:p>
        </w:tc>
        <w:tc>
          <w:tcPr>
            <w:tcW w:w="2551" w:type="dxa"/>
            <w:vAlign w:val="center"/>
          </w:tcPr>
          <w:p w:rsidR="00233B9A" w:rsidRDefault="000C69FE">
            <w:pPr>
              <w:pStyle w:val="4"/>
            </w:pPr>
            <w:r>
              <w:t>40.62</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30226</w:t>
            </w:r>
          </w:p>
        </w:tc>
        <w:tc>
          <w:tcPr>
            <w:tcW w:w="4535" w:type="dxa"/>
            <w:vAlign w:val="center"/>
          </w:tcPr>
          <w:p w:rsidR="00233B9A" w:rsidRDefault="000C69FE">
            <w:pPr>
              <w:pStyle w:val="2"/>
            </w:pPr>
            <w:r>
              <w:t>劳务费</w:t>
            </w:r>
          </w:p>
        </w:tc>
        <w:tc>
          <w:tcPr>
            <w:tcW w:w="2551" w:type="dxa"/>
            <w:vAlign w:val="center"/>
          </w:tcPr>
          <w:p w:rsidR="00233B9A" w:rsidRDefault="000C69FE">
            <w:pPr>
              <w:pStyle w:val="4"/>
            </w:pPr>
            <w:r>
              <w:t>72.40</w:t>
            </w:r>
          </w:p>
        </w:tc>
        <w:tc>
          <w:tcPr>
            <w:tcW w:w="2551" w:type="dxa"/>
            <w:vAlign w:val="center"/>
          </w:tcPr>
          <w:p w:rsidR="00233B9A" w:rsidRDefault="00233B9A">
            <w:pPr>
              <w:pStyle w:val="4"/>
            </w:pPr>
          </w:p>
        </w:tc>
        <w:tc>
          <w:tcPr>
            <w:tcW w:w="2551" w:type="dxa"/>
            <w:vAlign w:val="center"/>
          </w:tcPr>
          <w:p w:rsidR="00233B9A" w:rsidRDefault="000C69FE">
            <w:pPr>
              <w:pStyle w:val="4"/>
            </w:pPr>
            <w:r>
              <w:t>72.40</w:t>
            </w: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8.00</w:t>
            </w:r>
          </w:p>
        </w:tc>
        <w:tc>
          <w:tcPr>
            <w:tcW w:w="2551" w:type="dxa"/>
            <w:vAlign w:val="center"/>
          </w:tcPr>
          <w:p w:rsidR="00233B9A" w:rsidRDefault="00233B9A">
            <w:pPr>
              <w:pStyle w:val="4"/>
            </w:pPr>
          </w:p>
        </w:tc>
        <w:tc>
          <w:tcPr>
            <w:tcW w:w="2551" w:type="dxa"/>
            <w:vAlign w:val="center"/>
          </w:tcPr>
          <w:p w:rsidR="00233B9A" w:rsidRDefault="000C69FE">
            <w:pPr>
              <w:pStyle w:val="4"/>
            </w:pPr>
            <w:r>
              <w:t>8.00</w:t>
            </w: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21.40</w:t>
            </w:r>
          </w:p>
        </w:tc>
        <w:tc>
          <w:tcPr>
            <w:tcW w:w="2551" w:type="dxa"/>
            <w:vAlign w:val="center"/>
          </w:tcPr>
          <w:p w:rsidR="00233B9A" w:rsidRDefault="00233B9A">
            <w:pPr>
              <w:pStyle w:val="4"/>
            </w:pPr>
          </w:p>
        </w:tc>
        <w:tc>
          <w:tcPr>
            <w:tcW w:w="2551" w:type="dxa"/>
            <w:vAlign w:val="center"/>
          </w:tcPr>
          <w:p w:rsidR="00233B9A" w:rsidRDefault="000C69FE">
            <w:pPr>
              <w:pStyle w:val="4"/>
            </w:pPr>
            <w:r>
              <w:t>21.40</w:t>
            </w: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26.73</w:t>
            </w:r>
          </w:p>
        </w:tc>
        <w:tc>
          <w:tcPr>
            <w:tcW w:w="2551" w:type="dxa"/>
            <w:vAlign w:val="center"/>
          </w:tcPr>
          <w:p w:rsidR="00233B9A" w:rsidRDefault="00233B9A">
            <w:pPr>
              <w:pStyle w:val="4"/>
            </w:pPr>
          </w:p>
        </w:tc>
        <w:tc>
          <w:tcPr>
            <w:tcW w:w="2551" w:type="dxa"/>
            <w:vAlign w:val="center"/>
          </w:tcPr>
          <w:p w:rsidR="00233B9A" w:rsidRDefault="000C69FE">
            <w:pPr>
              <w:pStyle w:val="4"/>
            </w:pPr>
            <w:r>
              <w:t>26.73</w:t>
            </w: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62.68</w:t>
            </w:r>
          </w:p>
        </w:tc>
        <w:tc>
          <w:tcPr>
            <w:tcW w:w="2551" w:type="dxa"/>
            <w:vAlign w:val="center"/>
          </w:tcPr>
          <w:p w:rsidR="00233B9A" w:rsidRDefault="00233B9A">
            <w:pPr>
              <w:pStyle w:val="4"/>
            </w:pPr>
          </w:p>
        </w:tc>
        <w:tc>
          <w:tcPr>
            <w:tcW w:w="2551" w:type="dxa"/>
            <w:vAlign w:val="center"/>
          </w:tcPr>
          <w:p w:rsidR="00233B9A" w:rsidRDefault="000C69FE">
            <w:pPr>
              <w:pStyle w:val="4"/>
            </w:pPr>
            <w:r>
              <w:t>62.68</w:t>
            </w: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129.39</w:t>
            </w:r>
          </w:p>
        </w:tc>
        <w:tc>
          <w:tcPr>
            <w:tcW w:w="2551" w:type="dxa"/>
            <w:vAlign w:val="center"/>
          </w:tcPr>
          <w:p w:rsidR="00233B9A" w:rsidRDefault="000C69FE">
            <w:pPr>
              <w:pStyle w:val="4"/>
            </w:pPr>
            <w:r>
              <w:t>129.39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18.30</w:t>
            </w:r>
          </w:p>
        </w:tc>
        <w:tc>
          <w:tcPr>
            <w:tcW w:w="2551" w:type="dxa"/>
            <w:vAlign w:val="center"/>
          </w:tcPr>
          <w:p w:rsidR="00233B9A" w:rsidRDefault="000C69FE">
            <w:pPr>
              <w:pStyle w:val="4"/>
            </w:pPr>
            <w:r>
              <w:t>18.30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108.88</w:t>
            </w:r>
          </w:p>
        </w:tc>
        <w:tc>
          <w:tcPr>
            <w:tcW w:w="2551" w:type="dxa"/>
            <w:vAlign w:val="center"/>
          </w:tcPr>
          <w:p w:rsidR="00233B9A" w:rsidRDefault="000C69FE">
            <w:pPr>
              <w:pStyle w:val="4"/>
            </w:pPr>
            <w:r>
              <w:t>108.88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2.15</w:t>
            </w:r>
          </w:p>
        </w:tc>
        <w:tc>
          <w:tcPr>
            <w:tcW w:w="2551" w:type="dxa"/>
            <w:vAlign w:val="center"/>
          </w:tcPr>
          <w:p w:rsidR="00233B9A" w:rsidRDefault="000C69FE">
            <w:pPr>
              <w:pStyle w:val="4"/>
            </w:pPr>
            <w:r>
              <w:t>2.15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0.06</w:t>
            </w:r>
          </w:p>
        </w:tc>
        <w:tc>
          <w:tcPr>
            <w:tcW w:w="2551" w:type="dxa"/>
            <w:vAlign w:val="center"/>
          </w:tcPr>
          <w:p w:rsidR="00233B9A" w:rsidRDefault="000C69FE">
            <w:pPr>
              <w:pStyle w:val="4"/>
            </w:pPr>
            <w:r>
              <w:t>0.06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27.40</w:t>
            </w:r>
          </w:p>
        </w:tc>
        <w:tc>
          <w:tcPr>
            <w:tcW w:w="2551" w:type="dxa"/>
            <w:vAlign w:val="center"/>
          </w:tcPr>
          <w:p w:rsidR="00233B9A" w:rsidRDefault="00233B9A">
            <w:pPr>
              <w:pStyle w:val="4"/>
            </w:pPr>
          </w:p>
        </w:tc>
        <w:tc>
          <w:tcPr>
            <w:tcW w:w="2551" w:type="dxa"/>
            <w:vAlign w:val="center"/>
          </w:tcPr>
          <w:p w:rsidR="00233B9A" w:rsidRDefault="000C69FE">
            <w:pPr>
              <w:pStyle w:val="4"/>
            </w:pPr>
            <w:r>
              <w:t>27.40</w:t>
            </w:r>
          </w:p>
        </w:tc>
      </w:tr>
      <w:tr w:rsidR="00233B9A">
        <w:trPr>
          <w:trHeight w:val="369"/>
          <w:jc w:val="center"/>
        </w:trPr>
        <w:tc>
          <w:tcPr>
            <w:tcW w:w="850" w:type="dxa"/>
            <w:vAlign w:val="center"/>
          </w:tcPr>
          <w:p w:rsidR="00233B9A" w:rsidRDefault="000C69FE">
            <w:pPr>
              <w:pStyle w:val="3"/>
            </w:pPr>
            <w:r>
              <w:t>37</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27.40</w:t>
            </w:r>
          </w:p>
        </w:tc>
        <w:tc>
          <w:tcPr>
            <w:tcW w:w="2551" w:type="dxa"/>
            <w:vAlign w:val="center"/>
          </w:tcPr>
          <w:p w:rsidR="00233B9A" w:rsidRDefault="00233B9A">
            <w:pPr>
              <w:pStyle w:val="4"/>
            </w:pPr>
          </w:p>
        </w:tc>
        <w:tc>
          <w:tcPr>
            <w:tcW w:w="2551" w:type="dxa"/>
            <w:vAlign w:val="center"/>
          </w:tcPr>
          <w:p w:rsidR="00233B9A" w:rsidRDefault="000C69FE">
            <w:pPr>
              <w:pStyle w:val="4"/>
            </w:pPr>
            <w:r>
              <w:t>27.40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2276.43</w:t>
            </w:r>
          </w:p>
        </w:tc>
        <w:tc>
          <w:tcPr>
            <w:tcW w:w="2551" w:type="dxa"/>
            <w:vAlign w:val="center"/>
          </w:tcPr>
          <w:p w:rsidR="00233B9A" w:rsidRDefault="00233B9A">
            <w:pPr>
              <w:pStyle w:val="7"/>
            </w:pPr>
          </w:p>
        </w:tc>
        <w:tc>
          <w:tcPr>
            <w:tcW w:w="2551" w:type="dxa"/>
            <w:vAlign w:val="center"/>
          </w:tcPr>
          <w:p w:rsidR="00233B9A" w:rsidRDefault="000C69FE">
            <w:pPr>
              <w:pStyle w:val="7"/>
            </w:pPr>
            <w:r>
              <w:t>2276.43</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2276.43</w:t>
            </w:r>
          </w:p>
        </w:tc>
        <w:tc>
          <w:tcPr>
            <w:tcW w:w="2551" w:type="dxa"/>
            <w:vAlign w:val="center"/>
          </w:tcPr>
          <w:p w:rsidR="00233B9A" w:rsidRDefault="00233B9A">
            <w:pPr>
              <w:pStyle w:val="4"/>
            </w:pPr>
          </w:p>
        </w:tc>
        <w:tc>
          <w:tcPr>
            <w:tcW w:w="2551" w:type="dxa"/>
            <w:vAlign w:val="center"/>
          </w:tcPr>
          <w:p w:rsidR="00233B9A" w:rsidRDefault="000C69FE">
            <w:pPr>
              <w:pStyle w:val="4"/>
            </w:pPr>
            <w:r>
              <w:t>2276.43</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2276.43</w:t>
            </w:r>
          </w:p>
        </w:tc>
        <w:tc>
          <w:tcPr>
            <w:tcW w:w="2551" w:type="dxa"/>
            <w:vAlign w:val="center"/>
          </w:tcPr>
          <w:p w:rsidR="00233B9A" w:rsidRDefault="00233B9A">
            <w:pPr>
              <w:pStyle w:val="4"/>
            </w:pPr>
          </w:p>
        </w:tc>
        <w:tc>
          <w:tcPr>
            <w:tcW w:w="2551" w:type="dxa"/>
            <w:vAlign w:val="center"/>
          </w:tcPr>
          <w:p w:rsidR="00233B9A" w:rsidRDefault="000C69FE">
            <w:pPr>
              <w:pStyle w:val="4"/>
            </w:pPr>
            <w:r>
              <w:t>2276.43</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2276.43</w:t>
            </w:r>
          </w:p>
        </w:tc>
        <w:tc>
          <w:tcPr>
            <w:tcW w:w="2551" w:type="dxa"/>
            <w:vAlign w:val="center"/>
          </w:tcPr>
          <w:p w:rsidR="00233B9A" w:rsidRDefault="00233B9A">
            <w:pPr>
              <w:pStyle w:val="4"/>
            </w:pPr>
          </w:p>
        </w:tc>
        <w:tc>
          <w:tcPr>
            <w:tcW w:w="2551" w:type="dxa"/>
            <w:vAlign w:val="center"/>
          </w:tcPr>
          <w:p w:rsidR="00233B9A" w:rsidRDefault="000C69FE">
            <w:pPr>
              <w:pStyle w:val="4"/>
            </w:pPr>
            <w:r>
              <w:t>2276.43</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河北省体育局摔跤拳击跆拳道运动中心2022年单位预算信息公开情况说明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按照《预算法》、《地方预决算公开操作规程》和《关于进一步推进预算公开工作的实施意见》规定，现将河北省体育局摔跤拳击跆拳道运动中心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（一）主办和委托举办国际性、全国和全省摔跤、拳击、跆拳道比赛；</w:t>
      </w:r>
    </w:p>
    <w:p w:rsidR="00233B9A" w:rsidRDefault="000C69FE">
      <w:pPr>
        <w:pStyle w:val="-6"/>
      </w:pPr>
      <w:r>
        <w:t>（二）全省摔跤、拳击、跆拳道项目优秀运动队队伍建设以及后备人才培养；</w:t>
      </w:r>
    </w:p>
    <w:p w:rsidR="00233B9A" w:rsidRDefault="000C69FE">
      <w:pPr>
        <w:pStyle w:val="-6"/>
      </w:pPr>
      <w:r>
        <w:t>（三）参加全国及以上队伍的组织、集训和参赛；</w:t>
      </w:r>
    </w:p>
    <w:p w:rsidR="00233B9A" w:rsidRDefault="000C69FE">
      <w:pPr>
        <w:pStyle w:val="-6"/>
      </w:pPr>
      <w:r>
        <w:t>（四）全省摔跤、拳击、跆拳道教练员、运动员、裁判员的业务培训及技术等级申报和省摔跤、拳击、跆拳道运动员的注册、转会、运动成绩申报；</w:t>
      </w:r>
    </w:p>
    <w:p w:rsidR="00233B9A" w:rsidRDefault="000C69FE">
      <w:pPr>
        <w:pStyle w:val="-6"/>
      </w:pPr>
      <w:r>
        <w:t>（五）为省摔跤、拳击、跆拳道运动的发展筹措资金的服务保障。</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河北省体育局摔跤拳击跆拳道运动中心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5677.23</w:t>
      </w:r>
      <w:r>
        <w:t>万元，其中：一般公共预算收入</w:t>
      </w:r>
      <w:r>
        <w:t>3400.8</w:t>
      </w:r>
      <w:r>
        <w:t>万元，基金预算收入</w:t>
      </w:r>
      <w:r>
        <w:t>2276.43</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收支预算总表支出栏、基本支出表、项目支出表按经济分类和支出功能分类科目编制，反映本单位年度单位预算中支出预算的总体情况。</w:t>
      </w:r>
      <w:r>
        <w:t>2022</w:t>
      </w:r>
      <w:r>
        <w:t>年支出预算</w:t>
      </w:r>
      <w:r>
        <w:t>5677.23</w:t>
      </w:r>
      <w:r>
        <w:t>万元，其中基本支出</w:t>
      </w:r>
      <w:r>
        <w:t>3400.8</w:t>
      </w:r>
      <w:r>
        <w:t>万元，包括人员经费</w:t>
      </w:r>
      <w:r>
        <w:t>3032.07</w:t>
      </w:r>
      <w:r>
        <w:t>万元和日常公用经费</w:t>
      </w:r>
      <w:r>
        <w:t>368.73</w:t>
      </w:r>
      <w:r>
        <w:t>万元；项目支出</w:t>
      </w:r>
      <w:r>
        <w:t>2276.43</w:t>
      </w:r>
      <w:r>
        <w:t>万元，主要为体育发展经费。</w:t>
      </w:r>
    </w:p>
    <w:p w:rsidR="00233B9A" w:rsidRDefault="000C69FE">
      <w:pPr>
        <w:pStyle w:val="-7"/>
      </w:pPr>
      <w:r>
        <w:t>3</w:t>
      </w:r>
      <w:r>
        <w:t>、比上年增减情况</w:t>
      </w:r>
    </w:p>
    <w:p w:rsidR="00233B9A" w:rsidRDefault="000C69FE">
      <w:pPr>
        <w:pStyle w:val="-7"/>
      </w:pPr>
      <w:r>
        <w:t>2022</w:t>
      </w:r>
      <w:r>
        <w:t>年预算收支安排</w:t>
      </w:r>
      <w:r>
        <w:t>5677.23</w:t>
      </w:r>
      <w:r>
        <w:t>万元，较</w:t>
      </w:r>
      <w:r>
        <w:t>2021</w:t>
      </w:r>
      <w:r>
        <w:t>年预算增加</w:t>
      </w:r>
      <w:r>
        <w:t>1598.58</w:t>
      </w:r>
      <w:r>
        <w:t>万元，其中：基本支出增加</w:t>
      </w:r>
      <w:r>
        <w:t>810.15</w:t>
      </w:r>
      <w:r>
        <w:t>万元，主要为增加人员经费支出</w:t>
      </w:r>
      <w:r>
        <w:t>811.55</w:t>
      </w:r>
      <w:r>
        <w:t>万元；项目支出增加</w:t>
      </w:r>
      <w:r>
        <w:t>788.43</w:t>
      </w:r>
      <w:r>
        <w:t>万元，主要为运动员训练参赛保障经费。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368.73</w:t>
      </w:r>
      <w:r>
        <w:t>万元，主要用于日常维修、办公用房水电费、办公用房维修材料费等日常运行支出。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1.保障夏季项目运动队正常训练开展，完善运动项目布局，继续强化拳击、跆拳道传统优势项目发展，培育一批能在国际大赛中夺金的尖子运动员；</w:t>
            </w:r>
          </w:p>
          <w:p w:rsidR="00233B9A" w:rsidRDefault="000C69FE">
            <w:pPr>
              <w:pStyle w:val="24a5815bc-afc2-4ba5-9c49-c138840dba85"/>
            </w:pPr>
            <w:r>
              <w:t>2.做好巴黎奥运会参赛和十五届全运会备战工作；</w:t>
            </w:r>
          </w:p>
          <w:p w:rsidR="00233B9A" w:rsidRDefault="000C69FE">
            <w:pPr>
              <w:pStyle w:val="24a5815bc-afc2-4ba5-9c49-c138840dba85"/>
            </w:pPr>
            <w:r>
              <w:lastRenderedPageBreak/>
              <w:t>3.完善备战工作机构与工作措施，建立 “拿干净金牌”的反兴奋剂制度；</w:t>
            </w:r>
          </w:p>
          <w:p w:rsidR="00233B9A" w:rsidRDefault="000C69FE">
            <w:pPr>
              <w:pStyle w:val="24a5815bc-afc2-4ba5-9c49-c138840dba85"/>
            </w:pPr>
            <w:r>
              <w:t>4.组织省级摔跤、拳击、跆拳道、空手道、中国式摔跤项目赛事活动，从中选出苗子充实到省专业队中；</w:t>
            </w:r>
          </w:p>
          <w:p w:rsidR="00233B9A" w:rsidRDefault="000C69FE">
            <w:pPr>
              <w:pStyle w:val="24a5815bc-afc2-4ba5-9c49-c138840dba85"/>
            </w:pPr>
            <w:r>
              <w:t>5.组织摔跤、拳击、跆拳道、空手道和中国式摔跤项目苗子集训，提高业余运动员技术水平和教练员执教能力；</w:t>
            </w:r>
          </w:p>
          <w:p w:rsidR="00233B9A" w:rsidRDefault="000C69FE">
            <w:pPr>
              <w:pStyle w:val="24a5815bc-afc2-4ba5-9c49-c138840dba85"/>
            </w:pPr>
            <w:r>
              <w:t>6.普及发展各类青少年体育活动，推动青少年体育运动，提高青少年身体素质和后备竞技水平；</w:t>
            </w:r>
          </w:p>
          <w:p w:rsidR="00233B9A" w:rsidRDefault="000C69FE">
            <w:pPr>
              <w:pStyle w:val="24a5815bc-afc2-4ba5-9c49-c138840dba85"/>
            </w:pPr>
            <w:r>
              <w:t>7.支持体育场馆维修改造，改善专业运动队训练和服务的基础保障条件；</w:t>
            </w:r>
          </w:p>
          <w:p w:rsidR="00233B9A" w:rsidRDefault="000C69FE">
            <w:pPr>
              <w:pStyle w:val="24a5815bc-afc2-4ba5-9c49-c138840dba85"/>
            </w:pPr>
            <w:r>
              <w:t>8.体育训练场地、场馆和设施建设功能明确、管理科学。</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场地设施工程质量合格率</w:t>
            </w:r>
          </w:p>
        </w:tc>
        <w:tc>
          <w:tcPr>
            <w:tcW w:w="2835" w:type="dxa"/>
            <w:vAlign w:val="center"/>
          </w:tcPr>
          <w:p w:rsidR="00233B9A" w:rsidRDefault="000C69FE">
            <w:pPr>
              <w:pStyle w:val="24a5815bc-afc2-4ba5-9c49-c138840dba85"/>
            </w:pPr>
            <w:r>
              <w:t>维修场地设施工程质量合格率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不出现赛风赛纪及兴奋剂事件</w:t>
            </w:r>
          </w:p>
        </w:tc>
        <w:tc>
          <w:tcPr>
            <w:tcW w:w="2835" w:type="dxa"/>
            <w:vAlign w:val="center"/>
          </w:tcPr>
          <w:p w:rsidR="00233B9A" w:rsidRDefault="000C69FE">
            <w:pPr>
              <w:pStyle w:val="24a5815bc-afc2-4ba5-9c49-c138840dba85"/>
            </w:pPr>
            <w:r>
              <w:t>反映当年国家级赛事发生赛风赛纪问题及兴奋剂事件情况</w:t>
            </w:r>
          </w:p>
        </w:tc>
        <w:tc>
          <w:tcPr>
            <w:tcW w:w="2551" w:type="dxa"/>
            <w:vAlign w:val="center"/>
          </w:tcPr>
          <w:p w:rsidR="00233B9A" w:rsidRDefault="000C69FE">
            <w:pPr>
              <w:pStyle w:val="24a5815bc-afc2-4ba5-9c49-c138840dba85"/>
            </w:pPr>
            <w:r>
              <w:t>无赛风赛纪及兴奋剂事件发生</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预算控制率</w:t>
            </w:r>
          </w:p>
        </w:tc>
        <w:tc>
          <w:tcPr>
            <w:tcW w:w="2835" w:type="dxa"/>
            <w:vAlign w:val="center"/>
          </w:tcPr>
          <w:p w:rsidR="00233B9A" w:rsidRDefault="000C69FE">
            <w:pPr>
              <w:pStyle w:val="24a5815bc-afc2-4ba5-9c49-c138840dba85"/>
            </w:pPr>
            <w:r>
              <w:t>本着厉行节约的原则，防止浪费，按照工作计划的预算金额逐步支付。</w:t>
            </w:r>
          </w:p>
        </w:tc>
        <w:tc>
          <w:tcPr>
            <w:tcW w:w="2551" w:type="dxa"/>
            <w:vAlign w:val="center"/>
          </w:tcPr>
          <w:p w:rsidR="00233B9A" w:rsidRDefault="000C69FE">
            <w:pPr>
              <w:pStyle w:val="24a5815bc-afc2-4ba5-9c49-c138840dba85"/>
            </w:pPr>
            <w:r>
              <w:t>≥98%</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试训运动员人数</w:t>
            </w:r>
          </w:p>
        </w:tc>
        <w:tc>
          <w:tcPr>
            <w:tcW w:w="2835" w:type="dxa"/>
            <w:vAlign w:val="center"/>
          </w:tcPr>
          <w:p w:rsidR="00233B9A" w:rsidRDefault="000C69FE">
            <w:pPr>
              <w:pStyle w:val="24a5815bc-afc2-4ba5-9c49-c138840dba85"/>
            </w:pPr>
            <w:r>
              <w:t>参加试训的人次</w:t>
            </w:r>
          </w:p>
        </w:tc>
        <w:tc>
          <w:tcPr>
            <w:tcW w:w="2551" w:type="dxa"/>
            <w:vAlign w:val="center"/>
          </w:tcPr>
          <w:p w:rsidR="00233B9A" w:rsidRDefault="000C69FE">
            <w:pPr>
              <w:pStyle w:val="24a5815bc-afc2-4ba5-9c49-c138840dba85"/>
            </w:pPr>
            <w:r>
              <w:t>≥6人次</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为国家队输送人才数</w:t>
            </w:r>
          </w:p>
        </w:tc>
        <w:tc>
          <w:tcPr>
            <w:tcW w:w="2835" w:type="dxa"/>
            <w:vAlign w:val="center"/>
          </w:tcPr>
          <w:p w:rsidR="00233B9A" w:rsidRDefault="000C69FE">
            <w:pPr>
              <w:pStyle w:val="24a5815bc-afc2-4ba5-9c49-c138840dba85"/>
            </w:pPr>
            <w:r>
              <w:t>反映当年向国家队输送人才人数</w:t>
            </w:r>
          </w:p>
        </w:tc>
        <w:tc>
          <w:tcPr>
            <w:tcW w:w="2551" w:type="dxa"/>
            <w:vAlign w:val="center"/>
          </w:tcPr>
          <w:p w:rsidR="00233B9A" w:rsidRDefault="000C69FE">
            <w:pPr>
              <w:pStyle w:val="24a5815bc-afc2-4ba5-9c49-c138840dba85"/>
            </w:pPr>
            <w:r>
              <w:t>≥5人次</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参加全国年度体育赛事获得奖牌数量</w:t>
            </w:r>
          </w:p>
        </w:tc>
        <w:tc>
          <w:tcPr>
            <w:tcW w:w="2835" w:type="dxa"/>
            <w:vAlign w:val="center"/>
          </w:tcPr>
          <w:p w:rsidR="00233B9A" w:rsidRDefault="000C69FE">
            <w:pPr>
              <w:pStyle w:val="24a5815bc-afc2-4ba5-9c49-c138840dba85"/>
            </w:pPr>
            <w:r>
              <w:t>反映当年省级专业运动队参加国内外高水平赛事取得的成绩</w:t>
            </w:r>
          </w:p>
        </w:tc>
        <w:tc>
          <w:tcPr>
            <w:tcW w:w="2551" w:type="dxa"/>
            <w:vAlign w:val="center"/>
          </w:tcPr>
          <w:p w:rsidR="00233B9A" w:rsidRDefault="000C69FE">
            <w:pPr>
              <w:pStyle w:val="24a5815bc-afc2-4ba5-9c49-c138840dba85"/>
            </w:pPr>
            <w:r>
              <w:t>≥22枚</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组织省级比赛数量</w:t>
            </w:r>
          </w:p>
        </w:tc>
        <w:tc>
          <w:tcPr>
            <w:tcW w:w="2835" w:type="dxa"/>
            <w:vAlign w:val="center"/>
          </w:tcPr>
          <w:p w:rsidR="00233B9A" w:rsidRDefault="000C69FE">
            <w:pPr>
              <w:pStyle w:val="24a5815bc-afc2-4ba5-9c49-c138840dba85"/>
            </w:pPr>
            <w:r>
              <w:t>组织省级比赛次数</w:t>
            </w:r>
          </w:p>
        </w:tc>
        <w:tc>
          <w:tcPr>
            <w:tcW w:w="2551" w:type="dxa"/>
            <w:vAlign w:val="center"/>
          </w:tcPr>
          <w:p w:rsidR="00233B9A" w:rsidRDefault="000C69FE">
            <w:pPr>
              <w:pStyle w:val="24a5815bc-afc2-4ba5-9c49-c138840dba85"/>
            </w:pPr>
            <w:r>
              <w:t>≥5次</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组织苗子集训次数</w:t>
            </w:r>
          </w:p>
        </w:tc>
        <w:tc>
          <w:tcPr>
            <w:tcW w:w="2835" w:type="dxa"/>
            <w:vAlign w:val="center"/>
          </w:tcPr>
          <w:p w:rsidR="00233B9A" w:rsidRDefault="000C69FE">
            <w:pPr>
              <w:pStyle w:val="24a5815bc-afc2-4ba5-9c49-c138840dba85"/>
            </w:pPr>
            <w:r>
              <w:t>通过组织比赛选出苗子进行集训，组织次数。</w:t>
            </w:r>
          </w:p>
        </w:tc>
        <w:tc>
          <w:tcPr>
            <w:tcW w:w="2551" w:type="dxa"/>
            <w:vAlign w:val="center"/>
          </w:tcPr>
          <w:p w:rsidR="00233B9A" w:rsidRDefault="000C69FE">
            <w:pPr>
              <w:pStyle w:val="24a5815bc-afc2-4ba5-9c49-c138840dba85"/>
            </w:pPr>
            <w:r>
              <w:t>≥5次</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苗子集训选出的运动员人数</w:t>
            </w:r>
          </w:p>
        </w:tc>
        <w:tc>
          <w:tcPr>
            <w:tcW w:w="2835" w:type="dxa"/>
            <w:vAlign w:val="center"/>
          </w:tcPr>
          <w:p w:rsidR="00233B9A" w:rsidRDefault="000C69FE">
            <w:pPr>
              <w:pStyle w:val="24a5815bc-afc2-4ba5-9c49-c138840dba85"/>
            </w:pPr>
            <w:r>
              <w:t>苗子集训中选出的苗子来省队集训人数</w:t>
            </w:r>
          </w:p>
        </w:tc>
        <w:tc>
          <w:tcPr>
            <w:tcW w:w="2551" w:type="dxa"/>
            <w:vAlign w:val="center"/>
          </w:tcPr>
          <w:p w:rsidR="00233B9A" w:rsidRDefault="000C69FE">
            <w:pPr>
              <w:pStyle w:val="24a5815bc-afc2-4ba5-9c49-c138840dba85"/>
            </w:pPr>
            <w:r>
              <w:t>≥90人</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维修改造验收合格率</w:t>
            </w:r>
          </w:p>
        </w:tc>
        <w:tc>
          <w:tcPr>
            <w:tcW w:w="2835" w:type="dxa"/>
            <w:vAlign w:val="center"/>
          </w:tcPr>
          <w:p w:rsidR="00233B9A" w:rsidRDefault="000C69FE">
            <w:pPr>
              <w:pStyle w:val="24a5815bc-afc2-4ba5-9c49-c138840dba85"/>
            </w:pPr>
            <w:r>
              <w:t>反映当年验收合格数量与完工验收数量占比情况</w:t>
            </w:r>
          </w:p>
        </w:tc>
        <w:tc>
          <w:tcPr>
            <w:tcW w:w="2551" w:type="dxa"/>
            <w:vAlign w:val="center"/>
          </w:tcPr>
          <w:p w:rsidR="00233B9A" w:rsidRDefault="000C69FE">
            <w:pPr>
              <w:pStyle w:val="24a5815bc-afc2-4ba5-9c49-c138840dba85"/>
            </w:pPr>
            <w:r>
              <w:t>≥92%</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反映当年省级预算项目资金支出情况，确保支付进度达标。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维护场馆正常运转</w:t>
            </w:r>
          </w:p>
        </w:tc>
        <w:tc>
          <w:tcPr>
            <w:tcW w:w="2835" w:type="dxa"/>
            <w:vAlign w:val="center"/>
          </w:tcPr>
          <w:p w:rsidR="00233B9A" w:rsidRDefault="000C69FE">
            <w:pPr>
              <w:pStyle w:val="24a5815bc-afc2-4ba5-9c49-c138840dba85"/>
            </w:pPr>
            <w:r>
              <w:t>正常运转指标</w:t>
            </w:r>
          </w:p>
        </w:tc>
        <w:tc>
          <w:tcPr>
            <w:tcW w:w="2551" w:type="dxa"/>
            <w:vAlign w:val="center"/>
          </w:tcPr>
          <w:p w:rsidR="00233B9A" w:rsidRDefault="000C69FE">
            <w:pPr>
              <w:pStyle w:val="24a5815bc-afc2-4ba5-9c49-c138840dba85"/>
            </w:pPr>
            <w:r>
              <w:t>≥360天</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修缮改造任务完成率（%）</w:t>
            </w:r>
          </w:p>
        </w:tc>
        <w:tc>
          <w:tcPr>
            <w:tcW w:w="2835" w:type="dxa"/>
            <w:vAlign w:val="center"/>
          </w:tcPr>
          <w:p w:rsidR="00233B9A" w:rsidRDefault="000C69FE">
            <w:pPr>
              <w:pStyle w:val="24a5815bc-afc2-4ba5-9c49-c138840dba85"/>
            </w:pPr>
            <w:r>
              <w:t>修缮改造任务完成率（%）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走向社会开展推广普及活动</w:t>
            </w:r>
          </w:p>
        </w:tc>
        <w:tc>
          <w:tcPr>
            <w:tcW w:w="2835" w:type="dxa"/>
            <w:vAlign w:val="center"/>
          </w:tcPr>
          <w:p w:rsidR="00233B9A" w:rsidRDefault="000C69FE">
            <w:pPr>
              <w:pStyle w:val="24a5815bc-afc2-4ba5-9c49-c138840dba85"/>
            </w:pPr>
            <w:r>
              <w:t>通过参加各类比赛，为河北摘金夺银，取得运动成绩丰收；组织业余比赛，提高群众参与度，提升社会影响力。实现运动成绩与精神文明双丰收。</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确保省级训练场馆设施设备安全运行率</w:t>
            </w:r>
          </w:p>
        </w:tc>
        <w:tc>
          <w:tcPr>
            <w:tcW w:w="2835" w:type="dxa"/>
            <w:vAlign w:val="center"/>
          </w:tcPr>
          <w:p w:rsidR="00233B9A" w:rsidRDefault="000C69FE">
            <w:pPr>
              <w:pStyle w:val="24a5815bc-afc2-4ba5-9c49-c138840dba85"/>
            </w:pPr>
            <w:r>
              <w:t>对场馆及时的维修维护发现并消除安全隐患</w:t>
            </w:r>
          </w:p>
        </w:tc>
        <w:tc>
          <w:tcPr>
            <w:tcW w:w="2551" w:type="dxa"/>
            <w:vAlign w:val="center"/>
          </w:tcPr>
          <w:p w:rsidR="00233B9A" w:rsidRDefault="000C69FE">
            <w:pPr>
              <w:pStyle w:val="24a5815bc-afc2-4ba5-9c49-c138840dba85"/>
            </w:pPr>
            <w:r>
              <w:t>运行良好</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运动员、教练员、工作人员满意度</w:t>
            </w:r>
          </w:p>
        </w:tc>
        <w:tc>
          <w:tcPr>
            <w:tcW w:w="2835" w:type="dxa"/>
            <w:vAlign w:val="center"/>
          </w:tcPr>
          <w:p w:rsidR="00233B9A" w:rsidRDefault="000C69FE">
            <w:pPr>
              <w:pStyle w:val="24a5815bc-afc2-4ba5-9c49-c138840dba85"/>
            </w:pPr>
            <w:r>
              <w:t>反映工作人员、教练员、运动员对赛事、集训活动的满意度占总数的比例。</w:t>
            </w:r>
          </w:p>
        </w:tc>
        <w:tc>
          <w:tcPr>
            <w:tcW w:w="2551" w:type="dxa"/>
            <w:vAlign w:val="center"/>
          </w:tcPr>
          <w:p w:rsidR="00233B9A" w:rsidRDefault="000C69FE">
            <w:pPr>
              <w:pStyle w:val="24a5815bc-afc2-4ba5-9c49-c138840dba85"/>
            </w:pPr>
            <w:r>
              <w:t>≥92%</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年，河北省体育局摔跤拳击跆拳道运动中心安排政府采购预算</w:t>
      </w:r>
      <w:r>
        <w:rPr>
          <w:rFonts w:eastAsia="方正仿宋_GBK"/>
          <w:color w:val="000000"/>
          <w:sz w:val="28"/>
        </w:rPr>
        <w:t>617.51</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617.51</w:t>
            </w:r>
          </w:p>
        </w:tc>
        <w:tc>
          <w:tcPr>
            <w:tcW w:w="964" w:type="dxa"/>
            <w:vAlign w:val="center"/>
          </w:tcPr>
          <w:p w:rsidR="00233B9A" w:rsidRDefault="000C69FE">
            <w:pPr>
              <w:pStyle w:val="7"/>
            </w:pPr>
            <w:r>
              <w:t>28.40</w:t>
            </w:r>
          </w:p>
        </w:tc>
        <w:tc>
          <w:tcPr>
            <w:tcW w:w="964" w:type="dxa"/>
            <w:vAlign w:val="center"/>
          </w:tcPr>
          <w:p w:rsidR="00233B9A" w:rsidRDefault="000C69FE">
            <w:pPr>
              <w:pStyle w:val="7"/>
            </w:pPr>
            <w:r>
              <w:t>589.11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144.68</w:t>
            </w:r>
          </w:p>
        </w:tc>
      </w:tr>
      <w:tr w:rsidR="00233B9A">
        <w:trPr>
          <w:cantSplit/>
          <w:jc w:val="center"/>
        </w:trPr>
        <w:tc>
          <w:tcPr>
            <w:tcW w:w="1701" w:type="dxa"/>
            <w:vAlign w:val="center"/>
          </w:tcPr>
          <w:p w:rsidR="00233B9A" w:rsidRDefault="000C69FE">
            <w:pPr>
              <w:pStyle w:val="6"/>
            </w:pPr>
            <w:r>
              <w:t>河北省体育局摔跤拳击跆拳道运动中心小计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617.51</w:t>
            </w:r>
          </w:p>
        </w:tc>
        <w:tc>
          <w:tcPr>
            <w:tcW w:w="964" w:type="dxa"/>
            <w:vAlign w:val="center"/>
          </w:tcPr>
          <w:p w:rsidR="00233B9A" w:rsidRDefault="000C69FE">
            <w:pPr>
              <w:pStyle w:val="7"/>
            </w:pPr>
            <w:r>
              <w:t>28.40</w:t>
            </w:r>
          </w:p>
        </w:tc>
        <w:tc>
          <w:tcPr>
            <w:tcW w:w="964" w:type="dxa"/>
            <w:vAlign w:val="center"/>
          </w:tcPr>
          <w:p w:rsidR="00233B9A" w:rsidRDefault="000C69FE">
            <w:pPr>
              <w:pStyle w:val="7"/>
            </w:pPr>
            <w:r>
              <w:t>589.11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144.68</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368.73</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7</w:t>
            </w:r>
          </w:p>
        </w:tc>
        <w:tc>
          <w:tcPr>
            <w:tcW w:w="850" w:type="dxa"/>
            <w:vAlign w:val="center"/>
          </w:tcPr>
          <w:p w:rsidR="00233B9A" w:rsidRDefault="000C69FE">
            <w:pPr>
              <w:pStyle w:val="4"/>
            </w:pPr>
            <w:r>
              <w:t>0.50</w:t>
            </w:r>
          </w:p>
        </w:tc>
        <w:tc>
          <w:tcPr>
            <w:tcW w:w="964" w:type="dxa"/>
            <w:vAlign w:val="center"/>
          </w:tcPr>
          <w:p w:rsidR="00233B9A" w:rsidRDefault="000C69FE">
            <w:pPr>
              <w:pStyle w:val="4"/>
            </w:pPr>
            <w:r>
              <w:t>3.50</w:t>
            </w:r>
          </w:p>
        </w:tc>
        <w:tc>
          <w:tcPr>
            <w:tcW w:w="964" w:type="dxa"/>
            <w:vAlign w:val="center"/>
          </w:tcPr>
          <w:p w:rsidR="00233B9A" w:rsidRDefault="000C69FE">
            <w:pPr>
              <w:pStyle w:val="4"/>
            </w:pPr>
            <w:r>
              <w:t>3.50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368.73</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0.60</w:t>
            </w:r>
          </w:p>
        </w:tc>
        <w:tc>
          <w:tcPr>
            <w:tcW w:w="964" w:type="dxa"/>
            <w:vAlign w:val="center"/>
          </w:tcPr>
          <w:p w:rsidR="00233B9A" w:rsidRDefault="000C69FE">
            <w:pPr>
              <w:pStyle w:val="4"/>
            </w:pPr>
            <w:r>
              <w:t>2.40</w:t>
            </w:r>
          </w:p>
        </w:tc>
        <w:tc>
          <w:tcPr>
            <w:tcW w:w="964" w:type="dxa"/>
            <w:vAlign w:val="center"/>
          </w:tcPr>
          <w:p w:rsidR="00233B9A" w:rsidRDefault="000C69FE">
            <w:pPr>
              <w:pStyle w:val="4"/>
            </w:pPr>
            <w:r>
              <w:t>2.40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2.40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368.73</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15</w:t>
            </w:r>
          </w:p>
        </w:tc>
        <w:tc>
          <w:tcPr>
            <w:tcW w:w="850" w:type="dxa"/>
            <w:vAlign w:val="center"/>
          </w:tcPr>
          <w:p w:rsidR="00233B9A" w:rsidRDefault="000C69FE">
            <w:pPr>
              <w:pStyle w:val="4"/>
            </w:pPr>
            <w:r>
              <w:t>0.50</w:t>
            </w:r>
          </w:p>
        </w:tc>
        <w:tc>
          <w:tcPr>
            <w:tcW w:w="964" w:type="dxa"/>
            <w:vAlign w:val="center"/>
          </w:tcPr>
          <w:p w:rsidR="00233B9A" w:rsidRDefault="000C69FE">
            <w:pPr>
              <w:pStyle w:val="4"/>
            </w:pPr>
            <w:r>
              <w:t>7.50</w:t>
            </w:r>
          </w:p>
        </w:tc>
        <w:tc>
          <w:tcPr>
            <w:tcW w:w="964" w:type="dxa"/>
            <w:vAlign w:val="center"/>
          </w:tcPr>
          <w:p w:rsidR="00233B9A" w:rsidRDefault="000C69FE">
            <w:pPr>
              <w:pStyle w:val="4"/>
            </w:pPr>
            <w:r>
              <w:t>7.50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368.73</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3.50</w:t>
            </w:r>
          </w:p>
        </w:tc>
        <w:tc>
          <w:tcPr>
            <w:tcW w:w="964" w:type="dxa"/>
            <w:vAlign w:val="center"/>
          </w:tcPr>
          <w:p w:rsidR="00233B9A" w:rsidRDefault="000C69FE">
            <w:pPr>
              <w:pStyle w:val="4"/>
            </w:pPr>
            <w:r>
              <w:t>14.00</w:t>
            </w:r>
          </w:p>
        </w:tc>
        <w:tc>
          <w:tcPr>
            <w:tcW w:w="964" w:type="dxa"/>
            <w:vAlign w:val="center"/>
          </w:tcPr>
          <w:p w:rsidR="00233B9A" w:rsidRDefault="000C69FE">
            <w:pPr>
              <w:pStyle w:val="4"/>
            </w:pPr>
            <w:r>
              <w:t>14.00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368.73</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2276.43</w:t>
            </w:r>
          </w:p>
        </w:tc>
        <w:tc>
          <w:tcPr>
            <w:tcW w:w="1134" w:type="dxa"/>
            <w:vAlign w:val="center"/>
          </w:tcPr>
          <w:p w:rsidR="00233B9A" w:rsidRDefault="000C69FE">
            <w:pPr>
              <w:pStyle w:val="2"/>
            </w:pPr>
            <w:r>
              <w:t>体育运动辅助设备</w:t>
            </w:r>
          </w:p>
        </w:tc>
        <w:tc>
          <w:tcPr>
            <w:tcW w:w="1134" w:type="dxa"/>
            <w:vAlign w:val="center"/>
          </w:tcPr>
          <w:p w:rsidR="00233B9A" w:rsidRDefault="000C69FE">
            <w:pPr>
              <w:pStyle w:val="2"/>
            </w:pPr>
            <w:r>
              <w:t>A033629</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27.55</w:t>
            </w:r>
          </w:p>
        </w:tc>
        <w:tc>
          <w:tcPr>
            <w:tcW w:w="964" w:type="dxa"/>
            <w:vAlign w:val="center"/>
          </w:tcPr>
          <w:p w:rsidR="00233B9A" w:rsidRDefault="000C69FE">
            <w:pPr>
              <w:pStyle w:val="4"/>
            </w:pPr>
            <w:r>
              <w:t>55.10</w:t>
            </w:r>
          </w:p>
        </w:tc>
        <w:tc>
          <w:tcPr>
            <w:tcW w:w="964" w:type="dxa"/>
            <w:vAlign w:val="center"/>
          </w:tcPr>
          <w:p w:rsidR="00233B9A" w:rsidRDefault="00233B9A">
            <w:pPr>
              <w:pStyle w:val="4"/>
            </w:pPr>
          </w:p>
        </w:tc>
        <w:tc>
          <w:tcPr>
            <w:tcW w:w="964" w:type="dxa"/>
            <w:vAlign w:val="center"/>
          </w:tcPr>
          <w:p w:rsidR="00233B9A" w:rsidRDefault="000C69FE">
            <w:pPr>
              <w:pStyle w:val="4"/>
            </w:pPr>
            <w:r>
              <w:t>55.10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55.10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2276.43</w:t>
            </w:r>
          </w:p>
        </w:tc>
        <w:tc>
          <w:tcPr>
            <w:tcW w:w="1134" w:type="dxa"/>
            <w:vAlign w:val="center"/>
          </w:tcPr>
          <w:p w:rsidR="00233B9A" w:rsidRDefault="000C69FE">
            <w:pPr>
              <w:pStyle w:val="2"/>
            </w:pPr>
            <w:r>
              <w:t>体育运动辅助设备</w:t>
            </w:r>
          </w:p>
        </w:tc>
        <w:tc>
          <w:tcPr>
            <w:tcW w:w="1134" w:type="dxa"/>
            <w:vAlign w:val="center"/>
          </w:tcPr>
          <w:p w:rsidR="00233B9A" w:rsidRDefault="000C69FE">
            <w:pPr>
              <w:pStyle w:val="2"/>
            </w:pPr>
            <w:r>
              <w:t>A033629</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19.45</w:t>
            </w:r>
          </w:p>
        </w:tc>
        <w:tc>
          <w:tcPr>
            <w:tcW w:w="964" w:type="dxa"/>
            <w:vAlign w:val="center"/>
          </w:tcPr>
          <w:p w:rsidR="00233B9A" w:rsidRDefault="000C69FE">
            <w:pPr>
              <w:pStyle w:val="4"/>
            </w:pPr>
            <w:r>
              <w:t>38.90</w:t>
            </w:r>
          </w:p>
        </w:tc>
        <w:tc>
          <w:tcPr>
            <w:tcW w:w="964" w:type="dxa"/>
            <w:vAlign w:val="center"/>
          </w:tcPr>
          <w:p w:rsidR="00233B9A" w:rsidRDefault="00233B9A">
            <w:pPr>
              <w:pStyle w:val="4"/>
            </w:pPr>
          </w:p>
        </w:tc>
        <w:tc>
          <w:tcPr>
            <w:tcW w:w="964" w:type="dxa"/>
            <w:vAlign w:val="center"/>
          </w:tcPr>
          <w:p w:rsidR="00233B9A" w:rsidRDefault="000C69FE">
            <w:pPr>
              <w:pStyle w:val="4"/>
            </w:pPr>
            <w:r>
              <w:t>38.90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38.90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2276.43</w:t>
            </w:r>
          </w:p>
        </w:tc>
        <w:tc>
          <w:tcPr>
            <w:tcW w:w="1134" w:type="dxa"/>
            <w:vAlign w:val="center"/>
          </w:tcPr>
          <w:p w:rsidR="00233B9A" w:rsidRDefault="000C69FE">
            <w:pPr>
              <w:pStyle w:val="2"/>
            </w:pPr>
            <w:r>
              <w:t>房屋修缮</w:t>
            </w:r>
          </w:p>
        </w:tc>
        <w:tc>
          <w:tcPr>
            <w:tcW w:w="1134" w:type="dxa"/>
            <w:vAlign w:val="center"/>
          </w:tcPr>
          <w:p w:rsidR="00233B9A" w:rsidRDefault="000C69FE">
            <w:pPr>
              <w:pStyle w:val="2"/>
            </w:pPr>
            <w:r>
              <w:t>B0801</w:t>
            </w:r>
          </w:p>
        </w:tc>
        <w:tc>
          <w:tcPr>
            <w:tcW w:w="709" w:type="dxa"/>
            <w:vAlign w:val="center"/>
          </w:tcPr>
          <w:p w:rsidR="00233B9A" w:rsidRDefault="000C69FE">
            <w:pPr>
              <w:pStyle w:val="3"/>
            </w:pPr>
            <w:r>
              <w:t>万元/㎡</w:t>
            </w:r>
          </w:p>
        </w:tc>
        <w:tc>
          <w:tcPr>
            <w:tcW w:w="850" w:type="dxa"/>
            <w:vAlign w:val="center"/>
          </w:tcPr>
          <w:p w:rsidR="00233B9A" w:rsidRDefault="000C69FE">
            <w:pPr>
              <w:pStyle w:val="4"/>
            </w:pPr>
            <w:r>
              <w:t>1</w:t>
            </w:r>
          </w:p>
        </w:tc>
        <w:tc>
          <w:tcPr>
            <w:tcW w:w="850" w:type="dxa"/>
            <w:vAlign w:val="center"/>
          </w:tcPr>
          <w:p w:rsidR="00233B9A" w:rsidRDefault="000C69FE">
            <w:pPr>
              <w:pStyle w:val="4"/>
            </w:pPr>
            <w:r>
              <w:t>380.43</w:t>
            </w:r>
          </w:p>
        </w:tc>
        <w:tc>
          <w:tcPr>
            <w:tcW w:w="964" w:type="dxa"/>
            <w:vAlign w:val="center"/>
          </w:tcPr>
          <w:p w:rsidR="00233B9A" w:rsidRDefault="000C69FE">
            <w:pPr>
              <w:pStyle w:val="4"/>
            </w:pPr>
            <w:r>
              <w:t>380.43</w:t>
            </w:r>
          </w:p>
        </w:tc>
        <w:tc>
          <w:tcPr>
            <w:tcW w:w="964" w:type="dxa"/>
            <w:vAlign w:val="center"/>
          </w:tcPr>
          <w:p w:rsidR="00233B9A" w:rsidRDefault="00233B9A">
            <w:pPr>
              <w:pStyle w:val="4"/>
            </w:pPr>
          </w:p>
        </w:tc>
        <w:tc>
          <w:tcPr>
            <w:tcW w:w="964" w:type="dxa"/>
            <w:vAlign w:val="center"/>
          </w:tcPr>
          <w:p w:rsidR="00233B9A" w:rsidRDefault="000C69FE">
            <w:pPr>
              <w:pStyle w:val="4"/>
            </w:pPr>
            <w:r>
              <w:t>380.43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2276.43</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23.28</w:t>
            </w:r>
          </w:p>
        </w:tc>
        <w:tc>
          <w:tcPr>
            <w:tcW w:w="964" w:type="dxa"/>
            <w:vAlign w:val="center"/>
          </w:tcPr>
          <w:p w:rsidR="00233B9A" w:rsidRDefault="000C69FE">
            <w:pPr>
              <w:pStyle w:val="4"/>
            </w:pPr>
            <w:r>
              <w:t>23.28</w:t>
            </w:r>
          </w:p>
        </w:tc>
        <w:tc>
          <w:tcPr>
            <w:tcW w:w="964" w:type="dxa"/>
            <w:vAlign w:val="center"/>
          </w:tcPr>
          <w:p w:rsidR="00233B9A" w:rsidRDefault="00233B9A">
            <w:pPr>
              <w:pStyle w:val="4"/>
            </w:pPr>
          </w:p>
        </w:tc>
        <w:tc>
          <w:tcPr>
            <w:tcW w:w="964" w:type="dxa"/>
            <w:vAlign w:val="center"/>
          </w:tcPr>
          <w:p w:rsidR="00233B9A" w:rsidRDefault="000C69FE">
            <w:pPr>
              <w:pStyle w:val="4"/>
            </w:pPr>
            <w:r>
              <w:t>23.28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23.28</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2276.43</w:t>
            </w:r>
          </w:p>
        </w:tc>
        <w:tc>
          <w:tcPr>
            <w:tcW w:w="1134" w:type="dxa"/>
            <w:vAlign w:val="center"/>
          </w:tcPr>
          <w:p w:rsidR="00233B9A" w:rsidRDefault="000C69FE">
            <w:pPr>
              <w:pStyle w:val="2"/>
            </w:pPr>
            <w:r>
              <w:t>暖气生产和分配服务</w:t>
            </w:r>
          </w:p>
        </w:tc>
        <w:tc>
          <w:tcPr>
            <w:tcW w:w="1134" w:type="dxa"/>
            <w:vAlign w:val="center"/>
          </w:tcPr>
          <w:p w:rsidR="00233B9A" w:rsidRDefault="000C69FE">
            <w:pPr>
              <w:pStyle w:val="2"/>
            </w:pPr>
            <w:r>
              <w:t>C140201</w:t>
            </w:r>
          </w:p>
        </w:tc>
        <w:tc>
          <w:tcPr>
            <w:tcW w:w="709" w:type="dxa"/>
            <w:vAlign w:val="center"/>
          </w:tcPr>
          <w:p w:rsidR="00233B9A" w:rsidRDefault="000C69FE">
            <w:pPr>
              <w:pStyle w:val="3"/>
            </w:pPr>
            <w:r>
              <w:t>38元/㎡</w:t>
            </w:r>
          </w:p>
        </w:tc>
        <w:tc>
          <w:tcPr>
            <w:tcW w:w="850" w:type="dxa"/>
            <w:vAlign w:val="center"/>
          </w:tcPr>
          <w:p w:rsidR="00233B9A" w:rsidRDefault="000C69FE">
            <w:pPr>
              <w:pStyle w:val="4"/>
            </w:pPr>
            <w:r>
              <w:t>1</w:t>
            </w:r>
          </w:p>
        </w:tc>
        <w:tc>
          <w:tcPr>
            <w:tcW w:w="850" w:type="dxa"/>
            <w:vAlign w:val="center"/>
          </w:tcPr>
          <w:p w:rsidR="00233B9A" w:rsidRDefault="000C69FE">
            <w:pPr>
              <w:pStyle w:val="4"/>
            </w:pPr>
            <w:r>
              <w:t>91.40</w:t>
            </w:r>
          </w:p>
        </w:tc>
        <w:tc>
          <w:tcPr>
            <w:tcW w:w="964" w:type="dxa"/>
            <w:vAlign w:val="center"/>
          </w:tcPr>
          <w:p w:rsidR="00233B9A" w:rsidRDefault="000C69FE">
            <w:pPr>
              <w:pStyle w:val="4"/>
            </w:pPr>
            <w:r>
              <w:t>91.40</w:t>
            </w:r>
          </w:p>
        </w:tc>
        <w:tc>
          <w:tcPr>
            <w:tcW w:w="964" w:type="dxa"/>
            <w:vAlign w:val="center"/>
          </w:tcPr>
          <w:p w:rsidR="00233B9A" w:rsidRDefault="00233B9A">
            <w:pPr>
              <w:pStyle w:val="4"/>
            </w:pPr>
          </w:p>
        </w:tc>
        <w:tc>
          <w:tcPr>
            <w:tcW w:w="964" w:type="dxa"/>
            <w:vAlign w:val="center"/>
          </w:tcPr>
          <w:p w:rsidR="00233B9A" w:rsidRDefault="000C69FE">
            <w:pPr>
              <w:pStyle w:val="4"/>
            </w:pPr>
            <w:r>
              <w:t>91.40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河北省体育局摔跤拳击跆拳道运动中心上年末固定资产金额为</w:t>
      </w:r>
      <w:r>
        <w:rPr>
          <w:rFonts w:eastAsia="方正仿宋_GBK"/>
          <w:color w:val="000000"/>
          <w:sz w:val="28"/>
        </w:rPr>
        <w:t>8980.75</w:t>
      </w:r>
      <w:r>
        <w:rPr>
          <w:rFonts w:eastAsia="方正仿宋_GBK"/>
          <w:color w:val="000000"/>
          <w:sz w:val="28"/>
        </w:rPr>
        <w:t>万元（详见下表）。本年度拟购置固定资产总额为</w:t>
      </w:r>
      <w:r>
        <w:rPr>
          <w:rFonts w:eastAsia="方正仿宋_GBK"/>
          <w:color w:val="000000"/>
          <w:sz w:val="28"/>
        </w:rPr>
        <w:t>173.00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362012河北省体育局摔跤拳击跆拳道运动中心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8980.75</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38367.78</w:t>
            </w:r>
          </w:p>
        </w:tc>
        <w:tc>
          <w:tcPr>
            <w:tcW w:w="2835" w:type="dxa"/>
            <w:vAlign w:val="center"/>
          </w:tcPr>
          <w:p w:rsidR="00233B9A" w:rsidRDefault="000C69FE">
            <w:pPr>
              <w:pStyle w:val="4"/>
            </w:pPr>
            <w:r>
              <w:t>7066.46</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10880</w:t>
            </w:r>
          </w:p>
        </w:tc>
        <w:tc>
          <w:tcPr>
            <w:tcW w:w="2835" w:type="dxa"/>
            <w:vAlign w:val="center"/>
          </w:tcPr>
          <w:p w:rsidR="00233B9A" w:rsidRDefault="000C69FE">
            <w:pPr>
              <w:pStyle w:val="4"/>
            </w:pPr>
            <w:r>
              <w:t>2003.25</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13</w:t>
            </w:r>
          </w:p>
        </w:tc>
        <w:tc>
          <w:tcPr>
            <w:tcW w:w="2835" w:type="dxa"/>
            <w:vAlign w:val="center"/>
          </w:tcPr>
          <w:p w:rsidR="00233B9A" w:rsidRDefault="000C69FE">
            <w:pPr>
              <w:pStyle w:val="4"/>
            </w:pPr>
            <w:r>
              <w:t>397.91</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1385</w:t>
            </w:r>
          </w:p>
        </w:tc>
        <w:tc>
          <w:tcPr>
            <w:tcW w:w="2835" w:type="dxa"/>
            <w:vAlign w:val="center"/>
          </w:tcPr>
          <w:p w:rsidR="00233B9A" w:rsidRDefault="000C69FE">
            <w:pPr>
              <w:pStyle w:val="4"/>
            </w:pPr>
            <w:r>
              <w:t>1516.38</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lastRenderedPageBreak/>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1" w:name="_Toc_4_4_0000000029"/>
      <w:r>
        <w:rPr>
          <w:rFonts w:ascii="方正小标宋_GBK" w:eastAsia="方正小标宋_GBK" w:hAnsi="方正小标宋_GBK" w:cs="方正小标宋_GBK"/>
          <w:color w:val="000000"/>
          <w:sz w:val="44"/>
        </w:rPr>
        <w:lastRenderedPageBreak/>
        <w:t>十一、河北省体育局水上运动中心收支预算</w:t>
      </w:r>
      <w:bookmarkEnd w:id="11"/>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2466.62</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1828.74</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2466.62</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1828.74</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4295.36</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4295.36</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4295.36</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4295.36</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4295.36</w:t>
            </w:r>
          </w:p>
        </w:tc>
        <w:tc>
          <w:tcPr>
            <w:tcW w:w="1134" w:type="dxa"/>
            <w:vAlign w:val="center"/>
          </w:tcPr>
          <w:p w:rsidR="00233B9A" w:rsidRDefault="000C69FE">
            <w:pPr>
              <w:pStyle w:val="7"/>
            </w:pPr>
            <w:r>
              <w:t>4295.36</w:t>
            </w:r>
          </w:p>
        </w:tc>
        <w:tc>
          <w:tcPr>
            <w:tcW w:w="1134" w:type="dxa"/>
            <w:vAlign w:val="center"/>
          </w:tcPr>
          <w:p w:rsidR="00233B9A" w:rsidRDefault="000C69FE">
            <w:pPr>
              <w:pStyle w:val="7"/>
            </w:pPr>
            <w:r>
              <w:t>4295.36</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0C69FE">
            <w:pPr>
              <w:pStyle w:val="4"/>
            </w:pPr>
            <w:r>
              <w:t>2466.62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0C69FE">
            <w:pPr>
              <w:pStyle w:val="4"/>
            </w:pPr>
            <w:r>
              <w:t>1828.74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4295.36</w:t>
            </w:r>
          </w:p>
        </w:tc>
        <w:tc>
          <w:tcPr>
            <w:tcW w:w="1361" w:type="dxa"/>
            <w:vAlign w:val="center"/>
          </w:tcPr>
          <w:p w:rsidR="00233B9A" w:rsidRDefault="000C69FE">
            <w:pPr>
              <w:pStyle w:val="7"/>
            </w:pPr>
            <w:r>
              <w:t>2466.62</w:t>
            </w:r>
          </w:p>
        </w:tc>
        <w:tc>
          <w:tcPr>
            <w:tcW w:w="1361" w:type="dxa"/>
            <w:vAlign w:val="center"/>
          </w:tcPr>
          <w:p w:rsidR="00233B9A" w:rsidRDefault="000C69FE">
            <w:pPr>
              <w:pStyle w:val="7"/>
            </w:pPr>
            <w:r>
              <w:t>1828.74</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2466.62</w:t>
            </w:r>
          </w:p>
        </w:tc>
        <w:tc>
          <w:tcPr>
            <w:tcW w:w="1361" w:type="dxa"/>
            <w:vAlign w:val="center"/>
          </w:tcPr>
          <w:p w:rsidR="00233B9A" w:rsidRDefault="000C69FE">
            <w:pPr>
              <w:pStyle w:val="4"/>
            </w:pPr>
            <w:r>
              <w:t>2466.62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2466.62</w:t>
            </w:r>
          </w:p>
        </w:tc>
        <w:tc>
          <w:tcPr>
            <w:tcW w:w="1361" w:type="dxa"/>
            <w:vAlign w:val="center"/>
          </w:tcPr>
          <w:p w:rsidR="00233B9A" w:rsidRDefault="000C69FE">
            <w:pPr>
              <w:pStyle w:val="4"/>
            </w:pPr>
            <w:r>
              <w:t>2466.62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2466.62</w:t>
            </w:r>
          </w:p>
        </w:tc>
        <w:tc>
          <w:tcPr>
            <w:tcW w:w="1361" w:type="dxa"/>
            <w:vAlign w:val="center"/>
          </w:tcPr>
          <w:p w:rsidR="00233B9A" w:rsidRDefault="000C69FE">
            <w:pPr>
              <w:pStyle w:val="4"/>
            </w:pPr>
            <w:r>
              <w:t>2466.62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0C69FE">
            <w:pPr>
              <w:pStyle w:val="4"/>
            </w:pPr>
            <w:r>
              <w:t>1828.74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2466.62</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1828.74</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2466.62</w:t>
            </w:r>
          </w:p>
        </w:tc>
        <w:tc>
          <w:tcPr>
            <w:tcW w:w="1474" w:type="dxa"/>
            <w:vAlign w:val="center"/>
          </w:tcPr>
          <w:p w:rsidR="00233B9A" w:rsidRDefault="000C69FE">
            <w:pPr>
              <w:pStyle w:val="4"/>
            </w:pPr>
            <w:r>
              <w:t>2466.62</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1828.74</w:t>
            </w:r>
          </w:p>
        </w:tc>
        <w:tc>
          <w:tcPr>
            <w:tcW w:w="1474" w:type="dxa"/>
            <w:vAlign w:val="center"/>
          </w:tcPr>
          <w:p w:rsidR="00233B9A" w:rsidRDefault="00233B9A">
            <w:pPr>
              <w:pStyle w:val="4"/>
            </w:pPr>
          </w:p>
        </w:tc>
        <w:tc>
          <w:tcPr>
            <w:tcW w:w="1474" w:type="dxa"/>
            <w:vAlign w:val="center"/>
          </w:tcPr>
          <w:p w:rsidR="00233B9A" w:rsidRDefault="000C69FE">
            <w:pPr>
              <w:pStyle w:val="4"/>
            </w:pPr>
            <w:r>
              <w:t>1828.74</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4295.36</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4295.36</w:t>
            </w:r>
          </w:p>
        </w:tc>
        <w:tc>
          <w:tcPr>
            <w:tcW w:w="1474" w:type="dxa"/>
            <w:vAlign w:val="center"/>
          </w:tcPr>
          <w:p w:rsidR="00233B9A" w:rsidRDefault="000C69FE">
            <w:pPr>
              <w:pStyle w:val="7"/>
            </w:pPr>
            <w:r>
              <w:t>2466.62</w:t>
            </w:r>
          </w:p>
        </w:tc>
        <w:tc>
          <w:tcPr>
            <w:tcW w:w="1474" w:type="dxa"/>
            <w:vAlign w:val="center"/>
          </w:tcPr>
          <w:p w:rsidR="00233B9A" w:rsidRDefault="000C69FE">
            <w:pPr>
              <w:pStyle w:val="7"/>
            </w:pPr>
            <w:r>
              <w:t>1828.74</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4295.36</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4295.36</w:t>
            </w:r>
          </w:p>
        </w:tc>
        <w:tc>
          <w:tcPr>
            <w:tcW w:w="1474" w:type="dxa"/>
            <w:vAlign w:val="center"/>
          </w:tcPr>
          <w:p w:rsidR="00233B9A" w:rsidRDefault="000C69FE">
            <w:pPr>
              <w:pStyle w:val="7"/>
            </w:pPr>
            <w:r>
              <w:t>2466.62</w:t>
            </w:r>
          </w:p>
        </w:tc>
        <w:tc>
          <w:tcPr>
            <w:tcW w:w="1474" w:type="dxa"/>
            <w:vAlign w:val="center"/>
          </w:tcPr>
          <w:p w:rsidR="00233B9A" w:rsidRDefault="000C69FE">
            <w:pPr>
              <w:pStyle w:val="7"/>
            </w:pPr>
            <w:r>
              <w:t>1828.74</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2466.62</w:t>
            </w:r>
          </w:p>
        </w:tc>
        <w:tc>
          <w:tcPr>
            <w:tcW w:w="2551" w:type="dxa"/>
            <w:vAlign w:val="center"/>
          </w:tcPr>
          <w:p w:rsidR="00233B9A" w:rsidRDefault="000C69FE">
            <w:pPr>
              <w:pStyle w:val="7"/>
            </w:pPr>
            <w:r>
              <w:t>2466.62</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2466.62</w:t>
            </w:r>
          </w:p>
        </w:tc>
        <w:tc>
          <w:tcPr>
            <w:tcW w:w="2551" w:type="dxa"/>
            <w:vAlign w:val="center"/>
          </w:tcPr>
          <w:p w:rsidR="00233B9A" w:rsidRDefault="000C69FE">
            <w:pPr>
              <w:pStyle w:val="4"/>
            </w:pPr>
            <w:r>
              <w:t>2466.62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2466.62</w:t>
            </w:r>
          </w:p>
        </w:tc>
        <w:tc>
          <w:tcPr>
            <w:tcW w:w="2551" w:type="dxa"/>
            <w:vAlign w:val="center"/>
          </w:tcPr>
          <w:p w:rsidR="00233B9A" w:rsidRDefault="000C69FE">
            <w:pPr>
              <w:pStyle w:val="4"/>
            </w:pPr>
            <w:r>
              <w:t>2466.62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2466.62</w:t>
            </w:r>
          </w:p>
        </w:tc>
        <w:tc>
          <w:tcPr>
            <w:tcW w:w="2551" w:type="dxa"/>
            <w:vAlign w:val="center"/>
          </w:tcPr>
          <w:p w:rsidR="00233B9A" w:rsidRDefault="000C69FE">
            <w:pPr>
              <w:pStyle w:val="4"/>
            </w:pPr>
            <w:r>
              <w:t>2466.62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2466.62</w:t>
            </w:r>
          </w:p>
        </w:tc>
        <w:tc>
          <w:tcPr>
            <w:tcW w:w="2551" w:type="dxa"/>
            <w:vAlign w:val="center"/>
          </w:tcPr>
          <w:p w:rsidR="00233B9A" w:rsidRDefault="000C69FE">
            <w:pPr>
              <w:pStyle w:val="7"/>
            </w:pPr>
            <w:r>
              <w:t>2399.47</w:t>
            </w:r>
          </w:p>
        </w:tc>
        <w:tc>
          <w:tcPr>
            <w:tcW w:w="2551" w:type="dxa"/>
            <w:vAlign w:val="center"/>
          </w:tcPr>
          <w:p w:rsidR="00233B9A" w:rsidRDefault="000C69FE">
            <w:pPr>
              <w:pStyle w:val="7"/>
            </w:pPr>
            <w:r>
              <w:t>67.15</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2383.37</w:t>
            </w:r>
          </w:p>
        </w:tc>
        <w:tc>
          <w:tcPr>
            <w:tcW w:w="2551" w:type="dxa"/>
            <w:vAlign w:val="center"/>
          </w:tcPr>
          <w:p w:rsidR="00233B9A" w:rsidRDefault="000C69FE">
            <w:pPr>
              <w:pStyle w:val="4"/>
            </w:pPr>
            <w:r>
              <w:t>2383.37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582.39</w:t>
            </w:r>
          </w:p>
        </w:tc>
        <w:tc>
          <w:tcPr>
            <w:tcW w:w="2551" w:type="dxa"/>
            <w:vAlign w:val="center"/>
          </w:tcPr>
          <w:p w:rsidR="00233B9A" w:rsidRDefault="000C69FE">
            <w:pPr>
              <w:pStyle w:val="4"/>
            </w:pPr>
            <w:r>
              <w:t>582.39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497.92</w:t>
            </w:r>
          </w:p>
        </w:tc>
        <w:tc>
          <w:tcPr>
            <w:tcW w:w="2551" w:type="dxa"/>
            <w:vAlign w:val="center"/>
          </w:tcPr>
          <w:p w:rsidR="00233B9A" w:rsidRDefault="000C69FE">
            <w:pPr>
              <w:pStyle w:val="4"/>
            </w:pPr>
            <w:r>
              <w:t>497.92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200.00</w:t>
            </w:r>
          </w:p>
        </w:tc>
        <w:tc>
          <w:tcPr>
            <w:tcW w:w="2551" w:type="dxa"/>
            <w:vAlign w:val="center"/>
          </w:tcPr>
          <w:p w:rsidR="00233B9A" w:rsidRDefault="000C69FE">
            <w:pPr>
              <w:pStyle w:val="4"/>
            </w:pPr>
            <w:r>
              <w:t>200.00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374.01</w:t>
            </w:r>
          </w:p>
        </w:tc>
        <w:tc>
          <w:tcPr>
            <w:tcW w:w="2551" w:type="dxa"/>
            <w:vAlign w:val="center"/>
          </w:tcPr>
          <w:p w:rsidR="00233B9A" w:rsidRDefault="000C69FE">
            <w:pPr>
              <w:pStyle w:val="4"/>
            </w:pPr>
            <w:r>
              <w:t>374.01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240.17</w:t>
            </w:r>
          </w:p>
        </w:tc>
        <w:tc>
          <w:tcPr>
            <w:tcW w:w="2551" w:type="dxa"/>
            <w:vAlign w:val="center"/>
          </w:tcPr>
          <w:p w:rsidR="00233B9A" w:rsidRDefault="000C69FE">
            <w:pPr>
              <w:pStyle w:val="4"/>
            </w:pPr>
            <w:r>
              <w:t>240.17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94.09</w:t>
            </w:r>
          </w:p>
        </w:tc>
        <w:tc>
          <w:tcPr>
            <w:tcW w:w="2551" w:type="dxa"/>
            <w:vAlign w:val="center"/>
          </w:tcPr>
          <w:p w:rsidR="00233B9A" w:rsidRDefault="000C69FE">
            <w:pPr>
              <w:pStyle w:val="4"/>
            </w:pPr>
            <w:r>
              <w:t>94.09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77.45</w:t>
            </w:r>
          </w:p>
        </w:tc>
        <w:tc>
          <w:tcPr>
            <w:tcW w:w="2551" w:type="dxa"/>
            <w:vAlign w:val="center"/>
          </w:tcPr>
          <w:p w:rsidR="00233B9A" w:rsidRDefault="000C69FE">
            <w:pPr>
              <w:pStyle w:val="4"/>
            </w:pPr>
            <w:r>
              <w:t>77.45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121.07</w:t>
            </w:r>
          </w:p>
        </w:tc>
        <w:tc>
          <w:tcPr>
            <w:tcW w:w="2551" w:type="dxa"/>
            <w:vAlign w:val="center"/>
          </w:tcPr>
          <w:p w:rsidR="00233B9A" w:rsidRDefault="000C69FE">
            <w:pPr>
              <w:pStyle w:val="4"/>
            </w:pPr>
            <w:r>
              <w:t>121.07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132.07</w:t>
            </w:r>
          </w:p>
        </w:tc>
        <w:tc>
          <w:tcPr>
            <w:tcW w:w="2551" w:type="dxa"/>
            <w:vAlign w:val="center"/>
          </w:tcPr>
          <w:p w:rsidR="00233B9A" w:rsidRDefault="000C69FE">
            <w:pPr>
              <w:pStyle w:val="4"/>
            </w:pPr>
            <w:r>
              <w:t>132.07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64.20</w:t>
            </w:r>
          </w:p>
        </w:tc>
        <w:tc>
          <w:tcPr>
            <w:tcW w:w="2551" w:type="dxa"/>
            <w:vAlign w:val="center"/>
          </w:tcPr>
          <w:p w:rsidR="00233B9A" w:rsidRDefault="000C69FE">
            <w:pPr>
              <w:pStyle w:val="4"/>
            </w:pPr>
            <w:r>
              <w:t>64.20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61.81</w:t>
            </w:r>
          </w:p>
        </w:tc>
        <w:tc>
          <w:tcPr>
            <w:tcW w:w="2551" w:type="dxa"/>
            <w:vAlign w:val="center"/>
          </w:tcPr>
          <w:p w:rsidR="00233B9A" w:rsidRDefault="00233B9A">
            <w:pPr>
              <w:pStyle w:val="4"/>
            </w:pPr>
          </w:p>
        </w:tc>
        <w:tc>
          <w:tcPr>
            <w:tcW w:w="2551" w:type="dxa"/>
            <w:vAlign w:val="center"/>
          </w:tcPr>
          <w:p w:rsidR="00233B9A" w:rsidRDefault="000C69FE">
            <w:pPr>
              <w:pStyle w:val="4"/>
            </w:pPr>
            <w:r>
              <w:t>61.81</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7.20</w:t>
            </w:r>
          </w:p>
        </w:tc>
        <w:tc>
          <w:tcPr>
            <w:tcW w:w="2551" w:type="dxa"/>
            <w:vAlign w:val="center"/>
          </w:tcPr>
          <w:p w:rsidR="00233B9A" w:rsidRDefault="00233B9A">
            <w:pPr>
              <w:pStyle w:val="4"/>
            </w:pPr>
          </w:p>
        </w:tc>
        <w:tc>
          <w:tcPr>
            <w:tcW w:w="2551" w:type="dxa"/>
            <w:vAlign w:val="center"/>
          </w:tcPr>
          <w:p w:rsidR="00233B9A" w:rsidRDefault="000C69FE">
            <w:pPr>
              <w:pStyle w:val="4"/>
            </w:pPr>
            <w:r>
              <w:t>7.20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4.96</w:t>
            </w:r>
          </w:p>
        </w:tc>
        <w:tc>
          <w:tcPr>
            <w:tcW w:w="2551" w:type="dxa"/>
            <w:vAlign w:val="center"/>
          </w:tcPr>
          <w:p w:rsidR="00233B9A" w:rsidRDefault="00233B9A">
            <w:pPr>
              <w:pStyle w:val="4"/>
            </w:pPr>
          </w:p>
        </w:tc>
        <w:tc>
          <w:tcPr>
            <w:tcW w:w="2551" w:type="dxa"/>
            <w:vAlign w:val="center"/>
          </w:tcPr>
          <w:p w:rsidR="00233B9A" w:rsidRDefault="000C69FE">
            <w:pPr>
              <w:pStyle w:val="4"/>
            </w:pPr>
            <w:r>
              <w:t>4.96</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17.30</w:t>
            </w:r>
          </w:p>
        </w:tc>
        <w:tc>
          <w:tcPr>
            <w:tcW w:w="2551" w:type="dxa"/>
            <w:vAlign w:val="center"/>
          </w:tcPr>
          <w:p w:rsidR="00233B9A" w:rsidRDefault="00233B9A">
            <w:pPr>
              <w:pStyle w:val="4"/>
            </w:pPr>
          </w:p>
        </w:tc>
        <w:tc>
          <w:tcPr>
            <w:tcW w:w="2551" w:type="dxa"/>
            <w:vAlign w:val="center"/>
          </w:tcPr>
          <w:p w:rsidR="00233B9A" w:rsidRDefault="000C69FE">
            <w:pPr>
              <w:pStyle w:val="4"/>
            </w:pPr>
            <w:r>
              <w:t>17.30</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21.62</w:t>
            </w:r>
          </w:p>
        </w:tc>
        <w:tc>
          <w:tcPr>
            <w:tcW w:w="2551" w:type="dxa"/>
            <w:vAlign w:val="center"/>
          </w:tcPr>
          <w:p w:rsidR="00233B9A" w:rsidRDefault="00233B9A">
            <w:pPr>
              <w:pStyle w:val="4"/>
            </w:pPr>
          </w:p>
        </w:tc>
        <w:tc>
          <w:tcPr>
            <w:tcW w:w="2551" w:type="dxa"/>
            <w:vAlign w:val="center"/>
          </w:tcPr>
          <w:p w:rsidR="00233B9A" w:rsidRDefault="000C69FE">
            <w:pPr>
              <w:pStyle w:val="4"/>
            </w:pPr>
            <w:r>
              <w:t>21.62</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3.23</w:t>
            </w:r>
          </w:p>
        </w:tc>
        <w:tc>
          <w:tcPr>
            <w:tcW w:w="2551" w:type="dxa"/>
            <w:vAlign w:val="center"/>
          </w:tcPr>
          <w:p w:rsidR="00233B9A" w:rsidRDefault="00233B9A">
            <w:pPr>
              <w:pStyle w:val="4"/>
            </w:pPr>
          </w:p>
        </w:tc>
        <w:tc>
          <w:tcPr>
            <w:tcW w:w="2551" w:type="dxa"/>
            <w:vAlign w:val="center"/>
          </w:tcPr>
          <w:p w:rsidR="00233B9A" w:rsidRDefault="000C69FE">
            <w:pPr>
              <w:pStyle w:val="4"/>
            </w:pPr>
            <w:r>
              <w:t>3.23</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2.50</w:t>
            </w:r>
          </w:p>
        </w:tc>
        <w:tc>
          <w:tcPr>
            <w:tcW w:w="2551" w:type="dxa"/>
            <w:vAlign w:val="center"/>
          </w:tcPr>
          <w:p w:rsidR="00233B9A" w:rsidRDefault="00233B9A">
            <w:pPr>
              <w:pStyle w:val="4"/>
            </w:pPr>
          </w:p>
        </w:tc>
        <w:tc>
          <w:tcPr>
            <w:tcW w:w="2551" w:type="dxa"/>
            <w:vAlign w:val="center"/>
          </w:tcPr>
          <w:p w:rsidR="00233B9A" w:rsidRDefault="000C69FE">
            <w:pPr>
              <w:pStyle w:val="4"/>
            </w:pPr>
            <w:r>
              <w:t>2.50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16.10</w:t>
            </w:r>
          </w:p>
        </w:tc>
        <w:tc>
          <w:tcPr>
            <w:tcW w:w="2551" w:type="dxa"/>
            <w:vAlign w:val="center"/>
          </w:tcPr>
          <w:p w:rsidR="00233B9A" w:rsidRDefault="000C69FE">
            <w:pPr>
              <w:pStyle w:val="4"/>
            </w:pPr>
            <w:r>
              <w:t>16.10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16.02</w:t>
            </w:r>
          </w:p>
        </w:tc>
        <w:tc>
          <w:tcPr>
            <w:tcW w:w="2551" w:type="dxa"/>
            <w:vAlign w:val="center"/>
          </w:tcPr>
          <w:p w:rsidR="00233B9A" w:rsidRDefault="000C69FE">
            <w:pPr>
              <w:pStyle w:val="4"/>
            </w:pPr>
            <w:r>
              <w:t>16.02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0.08</w:t>
            </w:r>
          </w:p>
        </w:tc>
        <w:tc>
          <w:tcPr>
            <w:tcW w:w="2551" w:type="dxa"/>
            <w:vAlign w:val="center"/>
          </w:tcPr>
          <w:p w:rsidR="00233B9A" w:rsidRDefault="000C69FE">
            <w:pPr>
              <w:pStyle w:val="4"/>
            </w:pPr>
            <w:r>
              <w:t>0.08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5.34</w:t>
            </w:r>
          </w:p>
        </w:tc>
        <w:tc>
          <w:tcPr>
            <w:tcW w:w="2551" w:type="dxa"/>
            <w:vAlign w:val="center"/>
          </w:tcPr>
          <w:p w:rsidR="00233B9A" w:rsidRDefault="00233B9A">
            <w:pPr>
              <w:pStyle w:val="4"/>
            </w:pPr>
          </w:p>
        </w:tc>
        <w:tc>
          <w:tcPr>
            <w:tcW w:w="2551" w:type="dxa"/>
            <w:vAlign w:val="center"/>
          </w:tcPr>
          <w:p w:rsidR="00233B9A" w:rsidRDefault="000C69FE">
            <w:pPr>
              <w:pStyle w:val="4"/>
            </w:pPr>
            <w:r>
              <w:t>5.34</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5.34</w:t>
            </w:r>
          </w:p>
        </w:tc>
        <w:tc>
          <w:tcPr>
            <w:tcW w:w="2551" w:type="dxa"/>
            <w:vAlign w:val="center"/>
          </w:tcPr>
          <w:p w:rsidR="00233B9A" w:rsidRDefault="00233B9A">
            <w:pPr>
              <w:pStyle w:val="4"/>
            </w:pPr>
          </w:p>
        </w:tc>
        <w:tc>
          <w:tcPr>
            <w:tcW w:w="2551" w:type="dxa"/>
            <w:vAlign w:val="center"/>
          </w:tcPr>
          <w:p w:rsidR="00233B9A" w:rsidRDefault="000C69FE">
            <w:pPr>
              <w:pStyle w:val="4"/>
            </w:pPr>
            <w:r>
              <w:t>5.34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1828.74</w:t>
            </w:r>
          </w:p>
        </w:tc>
        <w:tc>
          <w:tcPr>
            <w:tcW w:w="2551" w:type="dxa"/>
            <w:vAlign w:val="center"/>
          </w:tcPr>
          <w:p w:rsidR="00233B9A" w:rsidRDefault="00233B9A">
            <w:pPr>
              <w:pStyle w:val="7"/>
            </w:pPr>
          </w:p>
        </w:tc>
        <w:tc>
          <w:tcPr>
            <w:tcW w:w="2551" w:type="dxa"/>
            <w:vAlign w:val="center"/>
          </w:tcPr>
          <w:p w:rsidR="00233B9A" w:rsidRDefault="000C69FE">
            <w:pPr>
              <w:pStyle w:val="7"/>
            </w:pPr>
            <w:r>
              <w:t>1828.74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1828.74</w:t>
            </w:r>
          </w:p>
        </w:tc>
        <w:tc>
          <w:tcPr>
            <w:tcW w:w="2551" w:type="dxa"/>
            <w:vAlign w:val="center"/>
          </w:tcPr>
          <w:p w:rsidR="00233B9A" w:rsidRDefault="00233B9A">
            <w:pPr>
              <w:pStyle w:val="4"/>
            </w:pPr>
          </w:p>
        </w:tc>
        <w:tc>
          <w:tcPr>
            <w:tcW w:w="2551" w:type="dxa"/>
            <w:vAlign w:val="center"/>
          </w:tcPr>
          <w:p w:rsidR="00233B9A" w:rsidRDefault="000C69FE">
            <w:pPr>
              <w:pStyle w:val="4"/>
            </w:pPr>
            <w:r>
              <w:t>1828.74</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1828.74</w:t>
            </w:r>
          </w:p>
        </w:tc>
        <w:tc>
          <w:tcPr>
            <w:tcW w:w="2551" w:type="dxa"/>
            <w:vAlign w:val="center"/>
          </w:tcPr>
          <w:p w:rsidR="00233B9A" w:rsidRDefault="00233B9A">
            <w:pPr>
              <w:pStyle w:val="4"/>
            </w:pPr>
          </w:p>
        </w:tc>
        <w:tc>
          <w:tcPr>
            <w:tcW w:w="2551" w:type="dxa"/>
            <w:vAlign w:val="center"/>
          </w:tcPr>
          <w:p w:rsidR="00233B9A" w:rsidRDefault="000C69FE">
            <w:pPr>
              <w:pStyle w:val="4"/>
            </w:pPr>
            <w:r>
              <w:t>1828.74</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1828.74</w:t>
            </w:r>
          </w:p>
        </w:tc>
        <w:tc>
          <w:tcPr>
            <w:tcW w:w="2551" w:type="dxa"/>
            <w:vAlign w:val="center"/>
          </w:tcPr>
          <w:p w:rsidR="00233B9A" w:rsidRDefault="00233B9A">
            <w:pPr>
              <w:pStyle w:val="4"/>
            </w:pPr>
          </w:p>
        </w:tc>
        <w:tc>
          <w:tcPr>
            <w:tcW w:w="2551" w:type="dxa"/>
            <w:vAlign w:val="center"/>
          </w:tcPr>
          <w:p w:rsidR="00233B9A" w:rsidRDefault="000C69FE">
            <w:pPr>
              <w:pStyle w:val="4"/>
            </w:pPr>
            <w:r>
              <w:t>1828.74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3.23</w:t>
            </w:r>
          </w:p>
        </w:tc>
        <w:tc>
          <w:tcPr>
            <w:tcW w:w="2381" w:type="dxa"/>
            <w:vAlign w:val="center"/>
          </w:tcPr>
          <w:p w:rsidR="00233B9A" w:rsidRDefault="000C69FE">
            <w:pPr>
              <w:pStyle w:val="7"/>
            </w:pPr>
            <w:r>
              <w:t>3.23</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3.23</w:t>
            </w:r>
          </w:p>
        </w:tc>
        <w:tc>
          <w:tcPr>
            <w:tcW w:w="2381" w:type="dxa"/>
            <w:vAlign w:val="center"/>
          </w:tcPr>
          <w:p w:rsidR="00233B9A" w:rsidRDefault="000C69FE">
            <w:pPr>
              <w:pStyle w:val="4"/>
            </w:pPr>
            <w:r>
              <w:t>3.23</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3.23</w:t>
            </w:r>
          </w:p>
        </w:tc>
        <w:tc>
          <w:tcPr>
            <w:tcW w:w="2381" w:type="dxa"/>
            <w:vAlign w:val="center"/>
          </w:tcPr>
          <w:p w:rsidR="00233B9A" w:rsidRDefault="000C69FE">
            <w:pPr>
              <w:pStyle w:val="4"/>
            </w:pPr>
            <w:r>
              <w:t>3.23</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河北省体育局水上运动中心2022年单位预算信息公开情况说明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按照《预算法》、《地方预决算公开操作规程》和《关于进一步推进预算公开工作的实施意见》规定，现将河北省体育局水上运动中心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（一）承担主办和委托举办国际性、全国和全省水上比赛的工作。</w:t>
      </w:r>
    </w:p>
    <w:p w:rsidR="00233B9A" w:rsidRDefault="000C69FE">
      <w:pPr>
        <w:pStyle w:val="-6"/>
      </w:pPr>
      <w:r>
        <w:t>（二）承担全省水上优秀运动队队伍建设以及后备人才培养等工作。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（四）承担全省水上教练员、运动员、裁判员的业务培训及技术等级申报和全省水上运动员的注册、转会、运动成绩申报等工作。</w:t>
      </w:r>
    </w:p>
    <w:p w:rsidR="00233B9A" w:rsidRDefault="000C69FE">
      <w:pPr>
        <w:pStyle w:val="-6"/>
      </w:pPr>
      <w:r>
        <w:t>（五）承担为水上运动发展筹措资金的服务保障工作。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河北省体育局水上运动中心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AE53F7">
      <w:pPr>
        <w:pStyle w:val="-7"/>
      </w:pPr>
      <w:r>
        <w:rPr>
          <w:rFonts w:asciiTheme="minorEastAsia" w:eastAsiaTheme="minorEastAsia" w:hAnsiTheme="minorEastAsia" w:hint="eastAsia"/>
          <w:lang w:eastAsia="zh-CN"/>
        </w:rPr>
        <w:t>1</w:t>
      </w:r>
      <w:r w:rsidR="000C69FE">
        <w:t>、收入说明</w:t>
      </w:r>
    </w:p>
    <w:p w:rsidR="00233B9A" w:rsidRDefault="00AE53F7">
      <w:pPr>
        <w:pStyle w:val="-7"/>
      </w:pPr>
      <w:r>
        <w:lastRenderedPageBreak/>
        <w:t>反映本单位当年全部收入。</w:t>
      </w:r>
      <w:r w:rsidR="000C69FE">
        <w:t>2022</w:t>
      </w:r>
      <w:r w:rsidR="000C69FE">
        <w:t>年河北省体育局水上运动中心预算收入为：</w:t>
      </w:r>
      <w:r w:rsidR="000C69FE">
        <w:t>4295.36</w:t>
      </w:r>
      <w:r w:rsidR="000C69FE">
        <w:t>万元，其中：一般公共预算收入</w:t>
      </w:r>
      <w:r w:rsidR="000C69FE">
        <w:t>2466.62</w:t>
      </w:r>
      <w:r w:rsidR="000C69FE">
        <w:t>万元，基金预算收入为：</w:t>
      </w:r>
      <w:r w:rsidR="000C69FE">
        <w:t>1828.74</w:t>
      </w:r>
      <w:r w:rsidR="000C69FE">
        <w:t>万元。</w:t>
      </w:r>
    </w:p>
    <w:p w:rsidR="00233B9A" w:rsidRDefault="00AE53F7">
      <w:pPr>
        <w:pStyle w:val="-7"/>
      </w:pPr>
      <w:r>
        <w:rPr>
          <w:rFonts w:asciiTheme="minorEastAsia" w:eastAsiaTheme="minorEastAsia" w:hAnsiTheme="minorEastAsia" w:hint="eastAsia"/>
          <w:lang w:eastAsia="zh-CN"/>
        </w:rPr>
        <w:t>2</w:t>
      </w:r>
      <w:r w:rsidR="000C69FE">
        <w:t>、支出说明</w:t>
      </w:r>
    </w:p>
    <w:p w:rsidR="00233B9A" w:rsidRDefault="000C69FE">
      <w:pPr>
        <w:pStyle w:val="-7"/>
      </w:pPr>
      <w:r>
        <w:t>收支预算总表支出栏、基本支出表、项目支出表按经济分类和支出功能分类科目编制，反映北省体育局本级年度单位预算中支出预算的总体情况。</w:t>
      </w:r>
      <w:r>
        <w:t>2022</w:t>
      </w:r>
      <w:r>
        <w:t>年支出预算</w:t>
      </w:r>
      <w:r>
        <w:t>4295.36</w:t>
      </w:r>
      <w:r>
        <w:t>万元，其中基本支出</w:t>
      </w:r>
      <w:r>
        <w:t>2466.62</w:t>
      </w:r>
      <w:r>
        <w:t>万元，包括人员经费：</w:t>
      </w:r>
      <w:r>
        <w:t>2399.47</w:t>
      </w:r>
      <w:r>
        <w:t>万元和日常公用经费：</w:t>
      </w:r>
      <w:r>
        <w:t>67.15</w:t>
      </w:r>
      <w:r>
        <w:t>万元；项目支出为：</w:t>
      </w:r>
      <w:r>
        <w:t>1828.74</w:t>
      </w:r>
      <w:r>
        <w:t>万元，主要为体育发展经费等。</w:t>
      </w:r>
    </w:p>
    <w:p w:rsidR="00233B9A" w:rsidRDefault="00AE53F7">
      <w:pPr>
        <w:pStyle w:val="-7"/>
      </w:pPr>
      <w:r>
        <w:rPr>
          <w:rFonts w:asciiTheme="minorEastAsia" w:eastAsiaTheme="minorEastAsia" w:hAnsiTheme="minorEastAsia" w:hint="eastAsia"/>
          <w:lang w:eastAsia="zh-CN"/>
        </w:rPr>
        <w:t>3</w:t>
      </w:r>
      <w:r w:rsidR="000C69FE">
        <w:t>、比上年增减情况</w:t>
      </w:r>
    </w:p>
    <w:p w:rsidR="00233B9A" w:rsidRDefault="000C69FE">
      <w:pPr>
        <w:pStyle w:val="-7"/>
      </w:pPr>
      <w:r>
        <w:t>2022</w:t>
      </w:r>
      <w:r>
        <w:t>年预算收支安排</w:t>
      </w:r>
      <w:r>
        <w:t>4295.36</w:t>
      </w:r>
      <w:r>
        <w:t>万元，较</w:t>
      </w:r>
      <w:r>
        <w:t>2021</w:t>
      </w:r>
      <w:r>
        <w:t>年预算增加</w:t>
      </w:r>
      <w:r>
        <w:t>795.8</w:t>
      </w:r>
      <w:r>
        <w:t>万元，其中基本支出增加：</w:t>
      </w:r>
      <w:r>
        <w:t>579.76</w:t>
      </w:r>
      <w:r>
        <w:t>万元，主要为人员支出。项目支出增加</w:t>
      </w:r>
      <w:r>
        <w:t>216.04</w:t>
      </w:r>
      <w:r>
        <w:t>万元，主要为体育发展经费。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年，我单位机关运行经费共计安排</w:t>
      </w:r>
      <w:r>
        <w:t>67.15</w:t>
      </w:r>
      <w:r>
        <w:t>万元，主要用于日常办公、差旅、办公设备购置等日常运行支出。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年，我单位财政拨款三公经费预算安排</w:t>
      </w:r>
      <w:r>
        <w:t>3.23</w:t>
      </w:r>
      <w:r>
        <w:t>万元，其中因公出国（境）费</w:t>
      </w:r>
      <w:r>
        <w:t>0</w:t>
      </w:r>
      <w:r>
        <w:t>万元，公务用车购置及运维费</w:t>
      </w:r>
      <w:r>
        <w:t>3.23</w:t>
      </w:r>
      <w:r>
        <w:t>万（其中：公务用车购置费</w:t>
      </w:r>
      <w:r>
        <w:t>0</w:t>
      </w:r>
      <w:r>
        <w:t>万元，公务用车运维费</w:t>
      </w:r>
      <w:r>
        <w:t>3.23</w:t>
      </w:r>
      <w:r>
        <w:t>万元），公务接待费</w:t>
      </w:r>
      <w:r>
        <w:t>0</w:t>
      </w:r>
      <w:r>
        <w:t>万元。与上年相比持平。</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1.1、提高运动队硬件设施水平2、参加全国年度体育赛事获得奖牌4枚，亚运会争取2枚金牌。3、参加8次以上国家级体育赛事，保证不出现赛风赛纪和兴奋剂事件。</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修缮建筑验收合格率（%）</w:t>
            </w:r>
          </w:p>
        </w:tc>
        <w:tc>
          <w:tcPr>
            <w:tcW w:w="2835" w:type="dxa"/>
            <w:vAlign w:val="center"/>
          </w:tcPr>
          <w:p w:rsidR="00233B9A" w:rsidRDefault="000C69FE">
            <w:pPr>
              <w:pStyle w:val="24a5815bc-afc2-4ba5-9c49-c138840dba85"/>
            </w:pPr>
            <w:r>
              <w:t>修缮建筑验收合格率（%）</w:t>
            </w:r>
          </w:p>
        </w:tc>
        <w:tc>
          <w:tcPr>
            <w:tcW w:w="2551" w:type="dxa"/>
            <w:vAlign w:val="center"/>
          </w:tcPr>
          <w:p w:rsidR="00233B9A" w:rsidRDefault="000C69FE">
            <w:pPr>
              <w:pStyle w:val="24a5815bc-afc2-4ba5-9c49-c138840dba85"/>
            </w:pPr>
            <w:r>
              <w:t>≥98%</w:t>
            </w:r>
          </w:p>
        </w:tc>
        <w:tc>
          <w:tcPr>
            <w:tcW w:w="2268" w:type="dxa"/>
            <w:vAlign w:val="center"/>
          </w:tcPr>
          <w:p w:rsidR="00233B9A" w:rsidRDefault="000C69FE">
            <w:pPr>
              <w:pStyle w:val="24a5815bc-afc2-4ba5-9c49-c138840dba85"/>
            </w:pPr>
            <w:r>
              <w:t>基建项目完成的质量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向国家队输入4人</w:t>
            </w:r>
          </w:p>
        </w:tc>
        <w:tc>
          <w:tcPr>
            <w:tcW w:w="2835" w:type="dxa"/>
            <w:vAlign w:val="center"/>
          </w:tcPr>
          <w:p w:rsidR="00233B9A" w:rsidRDefault="000C69FE">
            <w:pPr>
              <w:pStyle w:val="24a5815bc-afc2-4ba5-9c49-c138840dba85"/>
            </w:pPr>
            <w:r>
              <w:t>为国家队输入人才数量</w:t>
            </w:r>
          </w:p>
        </w:tc>
        <w:tc>
          <w:tcPr>
            <w:tcW w:w="2551" w:type="dxa"/>
            <w:vAlign w:val="center"/>
          </w:tcPr>
          <w:p w:rsidR="00233B9A" w:rsidRDefault="000C69FE">
            <w:pPr>
              <w:pStyle w:val="24a5815bc-afc2-4ba5-9c49-c138840dba85"/>
            </w:pPr>
            <w:r>
              <w:t>≥4人</w:t>
            </w:r>
          </w:p>
        </w:tc>
        <w:tc>
          <w:tcPr>
            <w:tcW w:w="2268" w:type="dxa"/>
            <w:vAlign w:val="center"/>
          </w:tcPr>
          <w:p w:rsidR="00233B9A" w:rsidRDefault="000C69FE">
            <w:pPr>
              <w:pStyle w:val="24a5815bc-afc2-4ba5-9c49-c138840dba85"/>
            </w:pPr>
            <w:r>
              <w:t>往年的输送经验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荡桨池的平方数</w:t>
            </w:r>
          </w:p>
        </w:tc>
        <w:tc>
          <w:tcPr>
            <w:tcW w:w="2835" w:type="dxa"/>
            <w:vAlign w:val="center"/>
          </w:tcPr>
          <w:p w:rsidR="00233B9A" w:rsidRDefault="000C69FE">
            <w:pPr>
              <w:pStyle w:val="24a5815bc-afc2-4ba5-9c49-c138840dba85"/>
            </w:pPr>
            <w:r>
              <w:t>完成荡桨池建设的面积</w:t>
            </w:r>
          </w:p>
        </w:tc>
        <w:tc>
          <w:tcPr>
            <w:tcW w:w="2551" w:type="dxa"/>
            <w:vAlign w:val="center"/>
          </w:tcPr>
          <w:p w:rsidR="00233B9A" w:rsidRDefault="000C69FE">
            <w:pPr>
              <w:pStyle w:val="24a5815bc-afc2-4ba5-9c49-c138840dba85"/>
            </w:pPr>
            <w:r>
              <w:t>≥759平方米</w:t>
            </w:r>
          </w:p>
        </w:tc>
        <w:tc>
          <w:tcPr>
            <w:tcW w:w="2268" w:type="dxa"/>
            <w:vAlign w:val="center"/>
          </w:tcPr>
          <w:p w:rsidR="00233B9A" w:rsidRDefault="000C69FE">
            <w:pPr>
              <w:pStyle w:val="24a5815bc-afc2-4ba5-9c49-c138840dba85"/>
            </w:pPr>
            <w:r>
              <w:t>根据造价公司造价以及预算金额</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按预算实施</w:t>
            </w:r>
          </w:p>
        </w:tc>
        <w:tc>
          <w:tcPr>
            <w:tcW w:w="2835" w:type="dxa"/>
            <w:vAlign w:val="center"/>
          </w:tcPr>
          <w:p w:rsidR="00233B9A" w:rsidRDefault="000C69FE">
            <w:pPr>
              <w:pStyle w:val="24a5815bc-afc2-4ba5-9c49-c138840dba85"/>
            </w:pPr>
            <w:r>
              <w:t>严格按照预算来</w:t>
            </w:r>
          </w:p>
        </w:tc>
        <w:tc>
          <w:tcPr>
            <w:tcW w:w="2551" w:type="dxa"/>
            <w:vAlign w:val="center"/>
          </w:tcPr>
          <w:p w:rsidR="00233B9A" w:rsidRDefault="000C69FE">
            <w:pPr>
              <w:pStyle w:val="24a5815bc-afc2-4ba5-9c49-c138840dba85"/>
            </w:pPr>
            <w:r>
              <w:t>≥100分</w:t>
            </w:r>
          </w:p>
        </w:tc>
        <w:tc>
          <w:tcPr>
            <w:tcW w:w="2268" w:type="dxa"/>
            <w:vAlign w:val="center"/>
          </w:tcPr>
          <w:p w:rsidR="00233B9A" w:rsidRDefault="000C69FE">
            <w:pPr>
              <w:pStyle w:val="24a5815bc-afc2-4ba5-9c49-c138840dba85"/>
            </w:pPr>
            <w:r>
              <w:t>按照预算的资金来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夺得奖牌数量4块</w:t>
            </w:r>
          </w:p>
        </w:tc>
        <w:tc>
          <w:tcPr>
            <w:tcW w:w="2835" w:type="dxa"/>
            <w:vAlign w:val="center"/>
          </w:tcPr>
          <w:p w:rsidR="00233B9A" w:rsidRDefault="000C69FE">
            <w:pPr>
              <w:pStyle w:val="24a5815bc-afc2-4ba5-9c49-c138840dba85"/>
            </w:pPr>
            <w:r>
              <w:t>参加比赛夺得奖牌的数量</w:t>
            </w:r>
          </w:p>
        </w:tc>
        <w:tc>
          <w:tcPr>
            <w:tcW w:w="2551" w:type="dxa"/>
            <w:vAlign w:val="center"/>
          </w:tcPr>
          <w:p w:rsidR="00233B9A" w:rsidRDefault="000C69FE">
            <w:pPr>
              <w:pStyle w:val="24a5815bc-afc2-4ba5-9c49-c138840dba85"/>
            </w:pPr>
            <w:r>
              <w:t>≥4块</w:t>
            </w:r>
          </w:p>
        </w:tc>
        <w:tc>
          <w:tcPr>
            <w:tcW w:w="2268" w:type="dxa"/>
            <w:vAlign w:val="center"/>
          </w:tcPr>
          <w:p w:rsidR="00233B9A" w:rsidRDefault="000C69FE">
            <w:pPr>
              <w:pStyle w:val="24a5815bc-afc2-4ba5-9c49-c138840dba85"/>
            </w:pPr>
            <w:r>
              <w:t>比赛成绩</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维修改造的及时率</w:t>
            </w:r>
          </w:p>
        </w:tc>
        <w:tc>
          <w:tcPr>
            <w:tcW w:w="2835" w:type="dxa"/>
            <w:vAlign w:val="center"/>
          </w:tcPr>
          <w:p w:rsidR="00233B9A" w:rsidRDefault="000C69FE">
            <w:pPr>
              <w:pStyle w:val="24a5815bc-afc2-4ba5-9c49-c138840dba85"/>
            </w:pPr>
            <w:r>
              <w:t>维修改造的速度和质量</w:t>
            </w:r>
          </w:p>
        </w:tc>
        <w:tc>
          <w:tcPr>
            <w:tcW w:w="2551" w:type="dxa"/>
            <w:vAlign w:val="center"/>
          </w:tcPr>
          <w:p w:rsidR="00233B9A" w:rsidRDefault="000C69FE">
            <w:pPr>
              <w:pStyle w:val="24a5815bc-afc2-4ba5-9c49-c138840dba85"/>
            </w:pPr>
            <w:r>
              <w:t>100分</w:t>
            </w:r>
          </w:p>
        </w:tc>
        <w:tc>
          <w:tcPr>
            <w:tcW w:w="2268" w:type="dxa"/>
            <w:vAlign w:val="center"/>
          </w:tcPr>
          <w:p w:rsidR="00233B9A" w:rsidRDefault="000C69FE">
            <w:pPr>
              <w:pStyle w:val="24a5815bc-afc2-4ba5-9c49-c138840dba85"/>
            </w:pPr>
            <w:r>
              <w:t>维修改造的满意度调查</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举办活动的社会影响力</w:t>
            </w:r>
          </w:p>
        </w:tc>
        <w:tc>
          <w:tcPr>
            <w:tcW w:w="2835" w:type="dxa"/>
            <w:vAlign w:val="center"/>
          </w:tcPr>
          <w:p w:rsidR="00233B9A" w:rsidRDefault="000C69FE">
            <w:pPr>
              <w:pStyle w:val="24a5815bc-afc2-4ba5-9c49-c138840dba85"/>
            </w:pPr>
            <w:r>
              <w:t>赛艇、皮划艇项目对大众的影响力</w:t>
            </w:r>
          </w:p>
        </w:tc>
        <w:tc>
          <w:tcPr>
            <w:tcW w:w="2551" w:type="dxa"/>
            <w:vAlign w:val="center"/>
          </w:tcPr>
          <w:p w:rsidR="00233B9A" w:rsidRDefault="000C69FE">
            <w:pPr>
              <w:pStyle w:val="24a5815bc-afc2-4ba5-9c49-c138840dba85"/>
            </w:pPr>
            <w:r>
              <w:t>≥100分</w:t>
            </w:r>
          </w:p>
        </w:tc>
        <w:tc>
          <w:tcPr>
            <w:tcW w:w="2268" w:type="dxa"/>
            <w:vAlign w:val="center"/>
          </w:tcPr>
          <w:p w:rsidR="00233B9A" w:rsidRDefault="000C69FE">
            <w:pPr>
              <w:pStyle w:val="24a5815bc-afc2-4ba5-9c49-c138840dba85"/>
            </w:pPr>
            <w:r>
              <w:t>对大众的满意度调查</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基建维修运动队满意度</w:t>
            </w:r>
          </w:p>
        </w:tc>
        <w:tc>
          <w:tcPr>
            <w:tcW w:w="2835" w:type="dxa"/>
            <w:vAlign w:val="center"/>
          </w:tcPr>
          <w:p w:rsidR="00233B9A" w:rsidRDefault="000C69FE">
            <w:pPr>
              <w:pStyle w:val="24a5815bc-afc2-4ba5-9c49-c138840dba85"/>
            </w:pPr>
            <w:r>
              <w:t>运动队对维修改造的满意度调查</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运动队对维修改造项目的满意度调查</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年，河北省体育局水上运动中心安排政府采购预算</w:t>
      </w:r>
      <w:r>
        <w:rPr>
          <w:rFonts w:eastAsia="方正仿宋_GBK"/>
          <w:color w:val="000000"/>
          <w:sz w:val="28"/>
        </w:rPr>
        <w:t>854.58</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854.58</w:t>
            </w:r>
          </w:p>
        </w:tc>
        <w:tc>
          <w:tcPr>
            <w:tcW w:w="964" w:type="dxa"/>
            <w:vAlign w:val="center"/>
          </w:tcPr>
          <w:p w:rsidR="00233B9A" w:rsidRDefault="000C69FE">
            <w:pPr>
              <w:pStyle w:val="7"/>
            </w:pPr>
            <w:r>
              <w:t>5.34</w:t>
            </w:r>
          </w:p>
        </w:tc>
        <w:tc>
          <w:tcPr>
            <w:tcW w:w="964" w:type="dxa"/>
            <w:vAlign w:val="center"/>
          </w:tcPr>
          <w:p w:rsidR="00233B9A" w:rsidRDefault="000C69FE">
            <w:pPr>
              <w:pStyle w:val="7"/>
            </w:pPr>
            <w:r>
              <w:t>849.24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500.34</w:t>
            </w:r>
          </w:p>
        </w:tc>
      </w:tr>
      <w:tr w:rsidR="00233B9A">
        <w:trPr>
          <w:cantSplit/>
          <w:jc w:val="center"/>
        </w:trPr>
        <w:tc>
          <w:tcPr>
            <w:tcW w:w="1701" w:type="dxa"/>
            <w:vAlign w:val="center"/>
          </w:tcPr>
          <w:p w:rsidR="00233B9A" w:rsidRDefault="000C69FE">
            <w:pPr>
              <w:pStyle w:val="6"/>
            </w:pPr>
            <w:r>
              <w:t>河北省体育局水上运动中心小计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854.58</w:t>
            </w:r>
          </w:p>
        </w:tc>
        <w:tc>
          <w:tcPr>
            <w:tcW w:w="964" w:type="dxa"/>
            <w:vAlign w:val="center"/>
          </w:tcPr>
          <w:p w:rsidR="00233B9A" w:rsidRDefault="000C69FE">
            <w:pPr>
              <w:pStyle w:val="7"/>
            </w:pPr>
            <w:r>
              <w:t>5.34</w:t>
            </w:r>
          </w:p>
        </w:tc>
        <w:tc>
          <w:tcPr>
            <w:tcW w:w="964" w:type="dxa"/>
            <w:vAlign w:val="center"/>
          </w:tcPr>
          <w:p w:rsidR="00233B9A" w:rsidRDefault="000C69FE">
            <w:pPr>
              <w:pStyle w:val="7"/>
            </w:pPr>
            <w:r>
              <w:t>849.24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500.34</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67.15</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0.60</w:t>
            </w:r>
          </w:p>
        </w:tc>
        <w:tc>
          <w:tcPr>
            <w:tcW w:w="964" w:type="dxa"/>
            <w:vAlign w:val="center"/>
          </w:tcPr>
          <w:p w:rsidR="00233B9A" w:rsidRDefault="000C69FE">
            <w:pPr>
              <w:pStyle w:val="4"/>
            </w:pPr>
            <w:r>
              <w:t>1.80</w:t>
            </w:r>
          </w:p>
        </w:tc>
        <w:tc>
          <w:tcPr>
            <w:tcW w:w="964" w:type="dxa"/>
            <w:vAlign w:val="center"/>
          </w:tcPr>
          <w:p w:rsidR="00233B9A" w:rsidRDefault="000C69FE">
            <w:pPr>
              <w:pStyle w:val="4"/>
            </w:pPr>
            <w:r>
              <w:t>1.80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67.15</w:t>
            </w:r>
          </w:p>
        </w:tc>
        <w:tc>
          <w:tcPr>
            <w:tcW w:w="1134" w:type="dxa"/>
            <w:vAlign w:val="center"/>
          </w:tcPr>
          <w:p w:rsidR="00233B9A" w:rsidRDefault="000C69FE">
            <w:pPr>
              <w:pStyle w:val="2"/>
            </w:pPr>
            <w:r>
              <w:t>其他台、桌类</w:t>
            </w:r>
          </w:p>
        </w:tc>
        <w:tc>
          <w:tcPr>
            <w:tcW w:w="1134" w:type="dxa"/>
            <w:vAlign w:val="center"/>
          </w:tcPr>
          <w:p w:rsidR="00233B9A" w:rsidRDefault="000C69FE">
            <w:pPr>
              <w:pStyle w:val="2"/>
            </w:pPr>
            <w:r>
              <w:t>A060299</w:t>
            </w:r>
          </w:p>
        </w:tc>
        <w:tc>
          <w:tcPr>
            <w:tcW w:w="709" w:type="dxa"/>
            <w:vAlign w:val="center"/>
          </w:tcPr>
          <w:p w:rsidR="00233B9A" w:rsidRDefault="000C69FE">
            <w:pPr>
              <w:pStyle w:val="3"/>
            </w:pPr>
            <w:r>
              <w:t>套</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67.15</w:t>
            </w:r>
          </w:p>
        </w:tc>
        <w:tc>
          <w:tcPr>
            <w:tcW w:w="1134" w:type="dxa"/>
            <w:vAlign w:val="center"/>
          </w:tcPr>
          <w:p w:rsidR="00233B9A" w:rsidRDefault="000C69FE">
            <w:pPr>
              <w:pStyle w:val="2"/>
            </w:pPr>
            <w:r>
              <w:t>其他台、桌类</w:t>
            </w:r>
          </w:p>
        </w:tc>
        <w:tc>
          <w:tcPr>
            <w:tcW w:w="1134" w:type="dxa"/>
            <w:vAlign w:val="center"/>
          </w:tcPr>
          <w:p w:rsidR="00233B9A" w:rsidRDefault="000C69FE">
            <w:pPr>
              <w:pStyle w:val="2"/>
            </w:pPr>
            <w:r>
              <w:t>A060299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2.54</w:t>
            </w:r>
          </w:p>
        </w:tc>
        <w:tc>
          <w:tcPr>
            <w:tcW w:w="964" w:type="dxa"/>
            <w:vAlign w:val="center"/>
          </w:tcPr>
          <w:p w:rsidR="00233B9A" w:rsidRDefault="000C69FE">
            <w:pPr>
              <w:pStyle w:val="4"/>
            </w:pPr>
            <w:r>
              <w:t>2.54</w:t>
            </w:r>
          </w:p>
        </w:tc>
        <w:tc>
          <w:tcPr>
            <w:tcW w:w="964" w:type="dxa"/>
            <w:vAlign w:val="center"/>
          </w:tcPr>
          <w:p w:rsidR="00233B9A" w:rsidRDefault="000C69FE">
            <w:pPr>
              <w:pStyle w:val="4"/>
            </w:pPr>
            <w:r>
              <w:t>2.54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2.54</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67.15</w:t>
            </w:r>
          </w:p>
        </w:tc>
        <w:tc>
          <w:tcPr>
            <w:tcW w:w="1134" w:type="dxa"/>
            <w:vAlign w:val="center"/>
          </w:tcPr>
          <w:p w:rsidR="00233B9A" w:rsidRDefault="000C69FE">
            <w:pPr>
              <w:pStyle w:val="2"/>
            </w:pPr>
            <w:r>
              <w:t>其他沙发类</w:t>
            </w:r>
          </w:p>
        </w:tc>
        <w:tc>
          <w:tcPr>
            <w:tcW w:w="1134" w:type="dxa"/>
            <w:vAlign w:val="center"/>
          </w:tcPr>
          <w:p w:rsidR="00233B9A" w:rsidRDefault="000C69FE">
            <w:pPr>
              <w:pStyle w:val="2"/>
            </w:pPr>
            <w:r>
              <w:t>A060499</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67.15</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个</w:t>
            </w:r>
          </w:p>
        </w:tc>
        <w:tc>
          <w:tcPr>
            <w:tcW w:w="850" w:type="dxa"/>
            <w:vAlign w:val="center"/>
          </w:tcPr>
          <w:p w:rsidR="00233B9A" w:rsidRDefault="000C69FE">
            <w:pPr>
              <w:pStyle w:val="4"/>
            </w:pPr>
            <w:r>
              <w:t>3</w:t>
            </w:r>
          </w:p>
        </w:tc>
        <w:tc>
          <w:tcPr>
            <w:tcW w:w="850" w:type="dxa"/>
            <w:vAlign w:val="center"/>
          </w:tcPr>
          <w:p w:rsidR="00233B9A" w:rsidRDefault="000C69FE">
            <w:pPr>
              <w:pStyle w:val="4"/>
            </w:pPr>
            <w:r>
              <w:t>0.10</w:t>
            </w: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水上运动设备</w:t>
            </w:r>
          </w:p>
        </w:tc>
        <w:tc>
          <w:tcPr>
            <w:tcW w:w="1134" w:type="dxa"/>
            <w:vAlign w:val="center"/>
          </w:tcPr>
          <w:p w:rsidR="00233B9A" w:rsidRDefault="000C69FE">
            <w:pPr>
              <w:pStyle w:val="2"/>
            </w:pPr>
            <w:r>
              <w:t>A033608</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257.00</w:t>
            </w:r>
          </w:p>
        </w:tc>
        <w:tc>
          <w:tcPr>
            <w:tcW w:w="964" w:type="dxa"/>
            <w:vAlign w:val="center"/>
          </w:tcPr>
          <w:p w:rsidR="00233B9A" w:rsidRDefault="000C69FE">
            <w:pPr>
              <w:pStyle w:val="4"/>
            </w:pPr>
            <w:r>
              <w:t>257.00</w:t>
            </w:r>
          </w:p>
        </w:tc>
        <w:tc>
          <w:tcPr>
            <w:tcW w:w="964" w:type="dxa"/>
            <w:vAlign w:val="center"/>
          </w:tcPr>
          <w:p w:rsidR="00233B9A" w:rsidRDefault="00233B9A">
            <w:pPr>
              <w:pStyle w:val="4"/>
            </w:pPr>
          </w:p>
        </w:tc>
        <w:tc>
          <w:tcPr>
            <w:tcW w:w="964" w:type="dxa"/>
            <w:vAlign w:val="center"/>
          </w:tcPr>
          <w:p w:rsidR="00233B9A" w:rsidRDefault="000C69FE">
            <w:pPr>
              <w:pStyle w:val="4"/>
            </w:pPr>
            <w:r>
              <w:t>257.00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257.00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39.00</w:t>
            </w:r>
          </w:p>
        </w:tc>
        <w:tc>
          <w:tcPr>
            <w:tcW w:w="964" w:type="dxa"/>
            <w:vAlign w:val="center"/>
          </w:tcPr>
          <w:p w:rsidR="00233B9A" w:rsidRDefault="000C69FE">
            <w:pPr>
              <w:pStyle w:val="4"/>
            </w:pPr>
            <w:r>
              <w:t>39.00</w:t>
            </w:r>
          </w:p>
        </w:tc>
        <w:tc>
          <w:tcPr>
            <w:tcW w:w="964" w:type="dxa"/>
            <w:vAlign w:val="center"/>
          </w:tcPr>
          <w:p w:rsidR="00233B9A" w:rsidRDefault="00233B9A">
            <w:pPr>
              <w:pStyle w:val="4"/>
            </w:pPr>
          </w:p>
        </w:tc>
        <w:tc>
          <w:tcPr>
            <w:tcW w:w="964" w:type="dxa"/>
            <w:vAlign w:val="center"/>
          </w:tcPr>
          <w:p w:rsidR="00233B9A" w:rsidRDefault="000C69FE">
            <w:pPr>
              <w:pStyle w:val="4"/>
            </w:pPr>
            <w:r>
              <w:t>39.00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39.00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座</w:t>
            </w:r>
          </w:p>
        </w:tc>
        <w:tc>
          <w:tcPr>
            <w:tcW w:w="850" w:type="dxa"/>
            <w:vAlign w:val="center"/>
          </w:tcPr>
          <w:p w:rsidR="00233B9A" w:rsidRDefault="000C69FE">
            <w:pPr>
              <w:pStyle w:val="4"/>
            </w:pPr>
            <w:r>
              <w:t>1</w:t>
            </w:r>
          </w:p>
        </w:tc>
        <w:tc>
          <w:tcPr>
            <w:tcW w:w="850" w:type="dxa"/>
            <w:vAlign w:val="center"/>
          </w:tcPr>
          <w:p w:rsidR="00233B9A" w:rsidRDefault="000C69FE">
            <w:pPr>
              <w:pStyle w:val="4"/>
            </w:pPr>
            <w:r>
              <w:t>354.24</w:t>
            </w:r>
          </w:p>
        </w:tc>
        <w:tc>
          <w:tcPr>
            <w:tcW w:w="964" w:type="dxa"/>
            <w:vAlign w:val="center"/>
          </w:tcPr>
          <w:p w:rsidR="00233B9A" w:rsidRDefault="000C69FE">
            <w:pPr>
              <w:pStyle w:val="4"/>
            </w:pPr>
            <w:r>
              <w:t>354.24</w:t>
            </w:r>
          </w:p>
        </w:tc>
        <w:tc>
          <w:tcPr>
            <w:tcW w:w="964" w:type="dxa"/>
            <w:vAlign w:val="center"/>
          </w:tcPr>
          <w:p w:rsidR="00233B9A" w:rsidRDefault="00233B9A">
            <w:pPr>
              <w:pStyle w:val="4"/>
            </w:pPr>
          </w:p>
        </w:tc>
        <w:tc>
          <w:tcPr>
            <w:tcW w:w="964" w:type="dxa"/>
            <w:vAlign w:val="center"/>
          </w:tcPr>
          <w:p w:rsidR="00233B9A" w:rsidRDefault="000C69FE">
            <w:pPr>
              <w:pStyle w:val="4"/>
            </w:pPr>
            <w:r>
              <w:t>354.24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家</w:t>
            </w:r>
          </w:p>
        </w:tc>
        <w:tc>
          <w:tcPr>
            <w:tcW w:w="850" w:type="dxa"/>
            <w:vAlign w:val="center"/>
          </w:tcPr>
          <w:p w:rsidR="00233B9A" w:rsidRDefault="000C69FE">
            <w:pPr>
              <w:pStyle w:val="4"/>
            </w:pPr>
            <w:r>
              <w:t>1</w:t>
            </w:r>
          </w:p>
        </w:tc>
        <w:tc>
          <w:tcPr>
            <w:tcW w:w="850" w:type="dxa"/>
            <w:vAlign w:val="center"/>
          </w:tcPr>
          <w:p w:rsidR="00233B9A" w:rsidRDefault="000C69FE">
            <w:pPr>
              <w:pStyle w:val="4"/>
            </w:pPr>
            <w:r>
              <w:t>28.00</w:t>
            </w: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28.00</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体育组织服务</w:t>
            </w:r>
          </w:p>
        </w:tc>
        <w:tc>
          <w:tcPr>
            <w:tcW w:w="1134" w:type="dxa"/>
            <w:vAlign w:val="center"/>
          </w:tcPr>
          <w:p w:rsidR="00233B9A" w:rsidRDefault="000C69FE">
            <w:pPr>
              <w:pStyle w:val="2"/>
            </w:pPr>
            <w:r>
              <w:t>C200401</w:t>
            </w:r>
          </w:p>
        </w:tc>
        <w:tc>
          <w:tcPr>
            <w:tcW w:w="709" w:type="dxa"/>
            <w:vAlign w:val="center"/>
          </w:tcPr>
          <w:p w:rsidR="00233B9A" w:rsidRDefault="000C69FE">
            <w:pPr>
              <w:pStyle w:val="3"/>
            </w:pPr>
            <w:r>
              <w:t>场</w:t>
            </w:r>
          </w:p>
        </w:tc>
        <w:tc>
          <w:tcPr>
            <w:tcW w:w="850" w:type="dxa"/>
            <w:vAlign w:val="center"/>
          </w:tcPr>
          <w:p w:rsidR="00233B9A" w:rsidRDefault="000C69FE">
            <w:pPr>
              <w:pStyle w:val="4"/>
            </w:pPr>
            <w:r>
              <w:t>1</w:t>
            </w:r>
          </w:p>
        </w:tc>
        <w:tc>
          <w:tcPr>
            <w:tcW w:w="850" w:type="dxa"/>
            <w:vAlign w:val="center"/>
          </w:tcPr>
          <w:p w:rsidR="00233B9A" w:rsidRDefault="000C69FE">
            <w:pPr>
              <w:pStyle w:val="4"/>
            </w:pPr>
            <w:r>
              <w:t>96.00</w:t>
            </w: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96.00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1828.74</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75.00</w:t>
            </w:r>
          </w:p>
        </w:tc>
        <w:tc>
          <w:tcPr>
            <w:tcW w:w="964" w:type="dxa"/>
            <w:vAlign w:val="center"/>
          </w:tcPr>
          <w:p w:rsidR="00233B9A" w:rsidRDefault="000C69FE">
            <w:pPr>
              <w:pStyle w:val="4"/>
            </w:pPr>
            <w:r>
              <w:t>75.00</w:t>
            </w:r>
          </w:p>
        </w:tc>
        <w:tc>
          <w:tcPr>
            <w:tcW w:w="964" w:type="dxa"/>
            <w:vAlign w:val="center"/>
          </w:tcPr>
          <w:p w:rsidR="00233B9A" w:rsidRDefault="00233B9A">
            <w:pPr>
              <w:pStyle w:val="4"/>
            </w:pPr>
          </w:p>
        </w:tc>
        <w:tc>
          <w:tcPr>
            <w:tcW w:w="964" w:type="dxa"/>
            <w:vAlign w:val="center"/>
          </w:tcPr>
          <w:p w:rsidR="00233B9A" w:rsidRDefault="000C69FE">
            <w:pPr>
              <w:pStyle w:val="4"/>
            </w:pPr>
            <w:r>
              <w:t>75.00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75.00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河北省体育局水上运动中心上年末固定资产金额为</w:t>
      </w:r>
      <w:r>
        <w:rPr>
          <w:rFonts w:eastAsia="方正仿宋_GBK"/>
          <w:color w:val="000000"/>
          <w:sz w:val="28"/>
        </w:rPr>
        <w:t>3771.18</w:t>
      </w:r>
      <w:r>
        <w:rPr>
          <w:rFonts w:eastAsia="方正仿宋_GBK"/>
          <w:color w:val="000000"/>
          <w:sz w:val="28"/>
        </w:rPr>
        <w:t>万元（详见下表）。本年度拟购置固定资产总额为</w:t>
      </w:r>
      <w:r>
        <w:rPr>
          <w:rFonts w:eastAsia="方正仿宋_GBK"/>
          <w:color w:val="000000"/>
          <w:sz w:val="28"/>
        </w:rPr>
        <w:t>34.70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362013河北省体育局水上运动中心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3771.18</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4487.40</w:t>
            </w:r>
          </w:p>
        </w:tc>
        <w:tc>
          <w:tcPr>
            <w:tcW w:w="2835" w:type="dxa"/>
            <w:vAlign w:val="center"/>
          </w:tcPr>
          <w:p w:rsidR="00233B9A" w:rsidRDefault="000C69FE">
            <w:pPr>
              <w:pStyle w:val="4"/>
            </w:pPr>
            <w:r>
              <w:t>357.22</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149.04</w:t>
            </w: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2</w:t>
            </w:r>
          </w:p>
        </w:tc>
        <w:tc>
          <w:tcPr>
            <w:tcW w:w="2835" w:type="dxa"/>
            <w:vAlign w:val="center"/>
          </w:tcPr>
          <w:p w:rsidR="00233B9A" w:rsidRDefault="000C69FE">
            <w:pPr>
              <w:pStyle w:val="4"/>
            </w:pPr>
            <w:r>
              <w:t>27.26</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28</w:t>
            </w:r>
          </w:p>
        </w:tc>
        <w:tc>
          <w:tcPr>
            <w:tcW w:w="2835" w:type="dxa"/>
            <w:vAlign w:val="center"/>
          </w:tcPr>
          <w:p w:rsidR="00233B9A" w:rsidRDefault="000C69FE">
            <w:pPr>
              <w:pStyle w:val="4"/>
            </w:pPr>
            <w:r>
              <w:t>1646.65</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1539</w:t>
            </w:r>
          </w:p>
        </w:tc>
        <w:tc>
          <w:tcPr>
            <w:tcW w:w="2835" w:type="dxa"/>
            <w:vAlign w:val="center"/>
          </w:tcPr>
          <w:p w:rsidR="00233B9A" w:rsidRDefault="000C69FE">
            <w:pPr>
              <w:pStyle w:val="4"/>
            </w:pPr>
            <w:r>
              <w:t>1740.05</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lastRenderedPageBreak/>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2" w:name="_Toc_4_4_0000000030"/>
      <w:r>
        <w:rPr>
          <w:rFonts w:ascii="方正小标宋_GBK" w:eastAsia="方正小标宋_GBK" w:hAnsi="方正小标宋_GBK" w:cs="方正小标宋_GBK"/>
          <w:color w:val="000000"/>
          <w:sz w:val="44"/>
        </w:rPr>
        <w:lastRenderedPageBreak/>
        <w:t>十二、河北省体育局自行车运动中心收支预算</w:t>
      </w:r>
      <w:bookmarkEnd w:id="12"/>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2266.24</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4413.59</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2266.24</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4511.30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6679.83</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6777.54</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97.71</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6777.54</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6777.54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6777.54</w:t>
            </w:r>
          </w:p>
        </w:tc>
        <w:tc>
          <w:tcPr>
            <w:tcW w:w="1134" w:type="dxa"/>
            <w:vAlign w:val="center"/>
          </w:tcPr>
          <w:p w:rsidR="00233B9A" w:rsidRDefault="000C69FE">
            <w:pPr>
              <w:pStyle w:val="7"/>
            </w:pPr>
            <w:r>
              <w:t>6679.83</w:t>
            </w:r>
          </w:p>
        </w:tc>
        <w:tc>
          <w:tcPr>
            <w:tcW w:w="1134" w:type="dxa"/>
            <w:vAlign w:val="center"/>
          </w:tcPr>
          <w:p w:rsidR="00233B9A" w:rsidRDefault="000C69FE">
            <w:pPr>
              <w:pStyle w:val="7"/>
            </w:pPr>
            <w:r>
              <w:t>6679.83</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97.71</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0C69FE">
            <w:pPr>
              <w:pStyle w:val="4"/>
            </w:pPr>
            <w:r>
              <w:t>2266.24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4511.30</w:t>
            </w:r>
          </w:p>
        </w:tc>
        <w:tc>
          <w:tcPr>
            <w:tcW w:w="1134" w:type="dxa"/>
            <w:vAlign w:val="center"/>
          </w:tcPr>
          <w:p w:rsidR="00233B9A" w:rsidRDefault="000C69FE">
            <w:pPr>
              <w:pStyle w:val="4"/>
            </w:pPr>
            <w:r>
              <w:t>4413.59</w:t>
            </w:r>
          </w:p>
        </w:tc>
        <w:tc>
          <w:tcPr>
            <w:tcW w:w="1134" w:type="dxa"/>
            <w:vAlign w:val="center"/>
          </w:tcPr>
          <w:p w:rsidR="00233B9A" w:rsidRDefault="000C69FE">
            <w:pPr>
              <w:pStyle w:val="4"/>
            </w:pPr>
            <w:r>
              <w:t>4413.59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97.71</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4511.30</w:t>
            </w:r>
          </w:p>
        </w:tc>
        <w:tc>
          <w:tcPr>
            <w:tcW w:w="1134" w:type="dxa"/>
            <w:vAlign w:val="center"/>
          </w:tcPr>
          <w:p w:rsidR="00233B9A" w:rsidRDefault="000C69FE">
            <w:pPr>
              <w:pStyle w:val="4"/>
            </w:pPr>
            <w:r>
              <w:t>4413.59</w:t>
            </w:r>
          </w:p>
        </w:tc>
        <w:tc>
          <w:tcPr>
            <w:tcW w:w="1134" w:type="dxa"/>
            <w:vAlign w:val="center"/>
          </w:tcPr>
          <w:p w:rsidR="00233B9A" w:rsidRDefault="000C69FE">
            <w:pPr>
              <w:pStyle w:val="4"/>
            </w:pPr>
            <w:r>
              <w:t>4413.59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97.71</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4511.30</w:t>
            </w:r>
          </w:p>
        </w:tc>
        <w:tc>
          <w:tcPr>
            <w:tcW w:w="1134" w:type="dxa"/>
            <w:vAlign w:val="center"/>
          </w:tcPr>
          <w:p w:rsidR="00233B9A" w:rsidRDefault="000C69FE">
            <w:pPr>
              <w:pStyle w:val="4"/>
            </w:pPr>
            <w:r>
              <w:t>4413.59</w:t>
            </w:r>
          </w:p>
        </w:tc>
        <w:tc>
          <w:tcPr>
            <w:tcW w:w="1134" w:type="dxa"/>
            <w:vAlign w:val="center"/>
          </w:tcPr>
          <w:p w:rsidR="00233B9A" w:rsidRDefault="000C69FE">
            <w:pPr>
              <w:pStyle w:val="4"/>
            </w:pPr>
            <w:r>
              <w:t>4413.59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97.71</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6777.54</w:t>
            </w:r>
          </w:p>
        </w:tc>
        <w:tc>
          <w:tcPr>
            <w:tcW w:w="1361" w:type="dxa"/>
            <w:vAlign w:val="center"/>
          </w:tcPr>
          <w:p w:rsidR="00233B9A" w:rsidRDefault="000C69FE">
            <w:pPr>
              <w:pStyle w:val="7"/>
            </w:pPr>
            <w:r>
              <w:t>2207.24</w:t>
            </w:r>
          </w:p>
        </w:tc>
        <w:tc>
          <w:tcPr>
            <w:tcW w:w="1361" w:type="dxa"/>
            <w:vAlign w:val="center"/>
          </w:tcPr>
          <w:p w:rsidR="00233B9A" w:rsidRDefault="000C69FE">
            <w:pPr>
              <w:pStyle w:val="7"/>
            </w:pPr>
            <w:r>
              <w:t>4570.30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2266.24</w:t>
            </w:r>
          </w:p>
        </w:tc>
        <w:tc>
          <w:tcPr>
            <w:tcW w:w="1361" w:type="dxa"/>
            <w:vAlign w:val="center"/>
          </w:tcPr>
          <w:p w:rsidR="00233B9A" w:rsidRDefault="000C69FE">
            <w:pPr>
              <w:pStyle w:val="4"/>
            </w:pPr>
            <w:r>
              <w:t>2207.24</w:t>
            </w:r>
          </w:p>
        </w:tc>
        <w:tc>
          <w:tcPr>
            <w:tcW w:w="1361" w:type="dxa"/>
            <w:vAlign w:val="center"/>
          </w:tcPr>
          <w:p w:rsidR="00233B9A" w:rsidRDefault="000C69FE">
            <w:pPr>
              <w:pStyle w:val="4"/>
            </w:pPr>
            <w:r>
              <w:t>59.00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2266.24</w:t>
            </w:r>
          </w:p>
        </w:tc>
        <w:tc>
          <w:tcPr>
            <w:tcW w:w="1361" w:type="dxa"/>
            <w:vAlign w:val="center"/>
          </w:tcPr>
          <w:p w:rsidR="00233B9A" w:rsidRDefault="000C69FE">
            <w:pPr>
              <w:pStyle w:val="4"/>
            </w:pPr>
            <w:r>
              <w:t>2207.24</w:t>
            </w:r>
          </w:p>
        </w:tc>
        <w:tc>
          <w:tcPr>
            <w:tcW w:w="1361" w:type="dxa"/>
            <w:vAlign w:val="center"/>
          </w:tcPr>
          <w:p w:rsidR="00233B9A" w:rsidRDefault="000C69FE">
            <w:pPr>
              <w:pStyle w:val="4"/>
            </w:pPr>
            <w:r>
              <w:t>59.00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2266.24</w:t>
            </w:r>
          </w:p>
        </w:tc>
        <w:tc>
          <w:tcPr>
            <w:tcW w:w="1361" w:type="dxa"/>
            <w:vAlign w:val="center"/>
          </w:tcPr>
          <w:p w:rsidR="00233B9A" w:rsidRDefault="000C69FE">
            <w:pPr>
              <w:pStyle w:val="4"/>
            </w:pPr>
            <w:r>
              <w:t>2207.24</w:t>
            </w:r>
          </w:p>
        </w:tc>
        <w:tc>
          <w:tcPr>
            <w:tcW w:w="1361" w:type="dxa"/>
            <w:vAlign w:val="center"/>
          </w:tcPr>
          <w:p w:rsidR="00233B9A" w:rsidRDefault="000C69FE">
            <w:pPr>
              <w:pStyle w:val="4"/>
            </w:pPr>
            <w:r>
              <w:t>59.00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0C69FE">
            <w:pPr>
              <w:pStyle w:val="4"/>
            </w:pPr>
            <w:r>
              <w:t>4511.30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2266.24</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4413.59</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2266.24</w:t>
            </w:r>
          </w:p>
        </w:tc>
        <w:tc>
          <w:tcPr>
            <w:tcW w:w="1474" w:type="dxa"/>
            <w:vAlign w:val="center"/>
          </w:tcPr>
          <w:p w:rsidR="00233B9A" w:rsidRDefault="000C69FE">
            <w:pPr>
              <w:pStyle w:val="4"/>
            </w:pPr>
            <w:r>
              <w:t>2266.24</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4511.30</w:t>
            </w:r>
          </w:p>
        </w:tc>
        <w:tc>
          <w:tcPr>
            <w:tcW w:w="1474" w:type="dxa"/>
            <w:vAlign w:val="center"/>
          </w:tcPr>
          <w:p w:rsidR="00233B9A" w:rsidRDefault="00233B9A">
            <w:pPr>
              <w:pStyle w:val="4"/>
            </w:pPr>
          </w:p>
        </w:tc>
        <w:tc>
          <w:tcPr>
            <w:tcW w:w="1474" w:type="dxa"/>
            <w:vAlign w:val="center"/>
          </w:tcPr>
          <w:p w:rsidR="00233B9A" w:rsidRDefault="000C69FE">
            <w:pPr>
              <w:pStyle w:val="4"/>
            </w:pPr>
            <w:r>
              <w:t>4511.30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6679.83</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6777.54</w:t>
            </w:r>
          </w:p>
        </w:tc>
        <w:tc>
          <w:tcPr>
            <w:tcW w:w="1474" w:type="dxa"/>
            <w:vAlign w:val="center"/>
          </w:tcPr>
          <w:p w:rsidR="00233B9A" w:rsidRDefault="000C69FE">
            <w:pPr>
              <w:pStyle w:val="7"/>
            </w:pPr>
            <w:r>
              <w:t>2266.24</w:t>
            </w:r>
          </w:p>
        </w:tc>
        <w:tc>
          <w:tcPr>
            <w:tcW w:w="1474" w:type="dxa"/>
            <w:vAlign w:val="center"/>
          </w:tcPr>
          <w:p w:rsidR="00233B9A" w:rsidRDefault="000C69FE">
            <w:pPr>
              <w:pStyle w:val="7"/>
            </w:pPr>
            <w:r>
              <w:t>4511.30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97.71</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97.71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6777.54</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6777.54</w:t>
            </w:r>
          </w:p>
        </w:tc>
        <w:tc>
          <w:tcPr>
            <w:tcW w:w="1474" w:type="dxa"/>
            <w:vAlign w:val="center"/>
          </w:tcPr>
          <w:p w:rsidR="00233B9A" w:rsidRDefault="000C69FE">
            <w:pPr>
              <w:pStyle w:val="7"/>
            </w:pPr>
            <w:r>
              <w:t>2266.24</w:t>
            </w:r>
          </w:p>
        </w:tc>
        <w:tc>
          <w:tcPr>
            <w:tcW w:w="1474" w:type="dxa"/>
            <w:vAlign w:val="center"/>
          </w:tcPr>
          <w:p w:rsidR="00233B9A" w:rsidRDefault="000C69FE">
            <w:pPr>
              <w:pStyle w:val="7"/>
            </w:pPr>
            <w:r>
              <w:t>4511.30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2266.24</w:t>
            </w:r>
          </w:p>
        </w:tc>
        <w:tc>
          <w:tcPr>
            <w:tcW w:w="2551" w:type="dxa"/>
            <w:vAlign w:val="center"/>
          </w:tcPr>
          <w:p w:rsidR="00233B9A" w:rsidRDefault="000C69FE">
            <w:pPr>
              <w:pStyle w:val="7"/>
            </w:pPr>
            <w:r>
              <w:t>2207.24</w:t>
            </w:r>
          </w:p>
        </w:tc>
        <w:tc>
          <w:tcPr>
            <w:tcW w:w="2551" w:type="dxa"/>
            <w:vAlign w:val="center"/>
          </w:tcPr>
          <w:p w:rsidR="00233B9A" w:rsidRDefault="000C69FE">
            <w:pPr>
              <w:pStyle w:val="7"/>
            </w:pPr>
            <w:r>
              <w:t>59.00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2266.24</w:t>
            </w:r>
          </w:p>
        </w:tc>
        <w:tc>
          <w:tcPr>
            <w:tcW w:w="2551" w:type="dxa"/>
            <w:vAlign w:val="center"/>
          </w:tcPr>
          <w:p w:rsidR="00233B9A" w:rsidRDefault="000C69FE">
            <w:pPr>
              <w:pStyle w:val="4"/>
            </w:pPr>
            <w:r>
              <w:t>2207.24</w:t>
            </w:r>
          </w:p>
        </w:tc>
        <w:tc>
          <w:tcPr>
            <w:tcW w:w="2551" w:type="dxa"/>
            <w:vAlign w:val="center"/>
          </w:tcPr>
          <w:p w:rsidR="00233B9A" w:rsidRDefault="000C69FE">
            <w:pPr>
              <w:pStyle w:val="4"/>
            </w:pPr>
            <w:r>
              <w:t>59.00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2266.24</w:t>
            </w:r>
          </w:p>
        </w:tc>
        <w:tc>
          <w:tcPr>
            <w:tcW w:w="2551" w:type="dxa"/>
            <w:vAlign w:val="center"/>
          </w:tcPr>
          <w:p w:rsidR="00233B9A" w:rsidRDefault="000C69FE">
            <w:pPr>
              <w:pStyle w:val="4"/>
            </w:pPr>
            <w:r>
              <w:t>2207.24</w:t>
            </w:r>
          </w:p>
        </w:tc>
        <w:tc>
          <w:tcPr>
            <w:tcW w:w="2551" w:type="dxa"/>
            <w:vAlign w:val="center"/>
          </w:tcPr>
          <w:p w:rsidR="00233B9A" w:rsidRDefault="000C69FE">
            <w:pPr>
              <w:pStyle w:val="4"/>
            </w:pPr>
            <w:r>
              <w:t>59.00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2266.24</w:t>
            </w:r>
          </w:p>
        </w:tc>
        <w:tc>
          <w:tcPr>
            <w:tcW w:w="2551" w:type="dxa"/>
            <w:vAlign w:val="center"/>
          </w:tcPr>
          <w:p w:rsidR="00233B9A" w:rsidRDefault="000C69FE">
            <w:pPr>
              <w:pStyle w:val="4"/>
            </w:pPr>
            <w:r>
              <w:t>2207.24</w:t>
            </w:r>
          </w:p>
        </w:tc>
        <w:tc>
          <w:tcPr>
            <w:tcW w:w="2551" w:type="dxa"/>
            <w:vAlign w:val="center"/>
          </w:tcPr>
          <w:p w:rsidR="00233B9A" w:rsidRDefault="000C69FE">
            <w:pPr>
              <w:pStyle w:val="4"/>
            </w:pPr>
            <w:r>
              <w:t>59.00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2207.24</w:t>
            </w:r>
          </w:p>
        </w:tc>
        <w:tc>
          <w:tcPr>
            <w:tcW w:w="2551" w:type="dxa"/>
            <w:vAlign w:val="center"/>
          </w:tcPr>
          <w:p w:rsidR="00233B9A" w:rsidRDefault="000C69FE">
            <w:pPr>
              <w:pStyle w:val="7"/>
            </w:pPr>
            <w:r>
              <w:t>2109.24</w:t>
            </w:r>
          </w:p>
        </w:tc>
        <w:tc>
          <w:tcPr>
            <w:tcW w:w="2551" w:type="dxa"/>
            <w:vAlign w:val="center"/>
          </w:tcPr>
          <w:p w:rsidR="00233B9A" w:rsidRDefault="000C69FE">
            <w:pPr>
              <w:pStyle w:val="7"/>
            </w:pPr>
            <w:r>
              <w:t>98.00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1976.14</w:t>
            </w:r>
          </w:p>
        </w:tc>
        <w:tc>
          <w:tcPr>
            <w:tcW w:w="2551" w:type="dxa"/>
            <w:vAlign w:val="center"/>
          </w:tcPr>
          <w:p w:rsidR="00233B9A" w:rsidRDefault="000C69FE">
            <w:pPr>
              <w:pStyle w:val="4"/>
            </w:pPr>
            <w:r>
              <w:t>1976.14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529.13</w:t>
            </w:r>
          </w:p>
        </w:tc>
        <w:tc>
          <w:tcPr>
            <w:tcW w:w="2551" w:type="dxa"/>
            <w:vAlign w:val="center"/>
          </w:tcPr>
          <w:p w:rsidR="00233B9A" w:rsidRDefault="000C69FE">
            <w:pPr>
              <w:pStyle w:val="4"/>
            </w:pPr>
            <w:r>
              <w:t>529.13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459.35</w:t>
            </w:r>
          </w:p>
        </w:tc>
        <w:tc>
          <w:tcPr>
            <w:tcW w:w="2551" w:type="dxa"/>
            <w:vAlign w:val="center"/>
          </w:tcPr>
          <w:p w:rsidR="00233B9A" w:rsidRDefault="000C69FE">
            <w:pPr>
              <w:pStyle w:val="4"/>
            </w:pPr>
            <w:r>
              <w:t>459.35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112.00</w:t>
            </w:r>
          </w:p>
        </w:tc>
        <w:tc>
          <w:tcPr>
            <w:tcW w:w="2551" w:type="dxa"/>
            <w:vAlign w:val="center"/>
          </w:tcPr>
          <w:p w:rsidR="00233B9A" w:rsidRDefault="000C69FE">
            <w:pPr>
              <w:pStyle w:val="4"/>
            </w:pPr>
            <w:r>
              <w:t>112.00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322.18</w:t>
            </w:r>
          </w:p>
        </w:tc>
        <w:tc>
          <w:tcPr>
            <w:tcW w:w="2551" w:type="dxa"/>
            <w:vAlign w:val="center"/>
          </w:tcPr>
          <w:p w:rsidR="00233B9A" w:rsidRDefault="000C69FE">
            <w:pPr>
              <w:pStyle w:val="4"/>
            </w:pPr>
            <w:r>
              <w:t>322.18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166.69</w:t>
            </w:r>
          </w:p>
        </w:tc>
        <w:tc>
          <w:tcPr>
            <w:tcW w:w="2551" w:type="dxa"/>
            <w:vAlign w:val="center"/>
          </w:tcPr>
          <w:p w:rsidR="00233B9A" w:rsidRDefault="000C69FE">
            <w:pPr>
              <w:pStyle w:val="4"/>
            </w:pPr>
            <w:r>
              <w:t>166.69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84.58</w:t>
            </w:r>
          </w:p>
        </w:tc>
        <w:tc>
          <w:tcPr>
            <w:tcW w:w="2551" w:type="dxa"/>
            <w:vAlign w:val="center"/>
          </w:tcPr>
          <w:p w:rsidR="00233B9A" w:rsidRDefault="000C69FE">
            <w:pPr>
              <w:pStyle w:val="4"/>
            </w:pPr>
            <w:r>
              <w:t>84.58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59.30</w:t>
            </w:r>
          </w:p>
        </w:tc>
        <w:tc>
          <w:tcPr>
            <w:tcW w:w="2551" w:type="dxa"/>
            <w:vAlign w:val="center"/>
          </w:tcPr>
          <w:p w:rsidR="00233B9A" w:rsidRDefault="000C69FE">
            <w:pPr>
              <w:pStyle w:val="4"/>
            </w:pPr>
            <w:r>
              <w:t>59.30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67.08</w:t>
            </w:r>
          </w:p>
        </w:tc>
        <w:tc>
          <w:tcPr>
            <w:tcW w:w="2551" w:type="dxa"/>
            <w:vAlign w:val="center"/>
          </w:tcPr>
          <w:p w:rsidR="00233B9A" w:rsidRDefault="000C69FE">
            <w:pPr>
              <w:pStyle w:val="4"/>
            </w:pPr>
            <w:r>
              <w:t>67.08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118.83</w:t>
            </w:r>
          </w:p>
        </w:tc>
        <w:tc>
          <w:tcPr>
            <w:tcW w:w="2551" w:type="dxa"/>
            <w:vAlign w:val="center"/>
          </w:tcPr>
          <w:p w:rsidR="00233B9A" w:rsidRDefault="000C69FE">
            <w:pPr>
              <w:pStyle w:val="4"/>
            </w:pPr>
            <w:r>
              <w:t>118.83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57.00</w:t>
            </w:r>
          </w:p>
        </w:tc>
        <w:tc>
          <w:tcPr>
            <w:tcW w:w="2551" w:type="dxa"/>
            <w:vAlign w:val="center"/>
          </w:tcPr>
          <w:p w:rsidR="00233B9A" w:rsidRDefault="000C69FE">
            <w:pPr>
              <w:pStyle w:val="4"/>
            </w:pPr>
            <w:r>
              <w:t>57.00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98.00</w:t>
            </w:r>
          </w:p>
        </w:tc>
        <w:tc>
          <w:tcPr>
            <w:tcW w:w="2551" w:type="dxa"/>
            <w:vAlign w:val="center"/>
          </w:tcPr>
          <w:p w:rsidR="00233B9A" w:rsidRDefault="00233B9A">
            <w:pPr>
              <w:pStyle w:val="4"/>
            </w:pPr>
          </w:p>
        </w:tc>
        <w:tc>
          <w:tcPr>
            <w:tcW w:w="2551" w:type="dxa"/>
            <w:vAlign w:val="center"/>
          </w:tcPr>
          <w:p w:rsidR="00233B9A" w:rsidRDefault="000C69FE">
            <w:pPr>
              <w:pStyle w:val="4"/>
            </w:pPr>
            <w:r>
              <w:t>98.00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30203</w:t>
            </w:r>
          </w:p>
        </w:tc>
        <w:tc>
          <w:tcPr>
            <w:tcW w:w="4535" w:type="dxa"/>
            <w:vAlign w:val="center"/>
          </w:tcPr>
          <w:p w:rsidR="00233B9A" w:rsidRDefault="000C69FE">
            <w:pPr>
              <w:pStyle w:val="2"/>
            </w:pPr>
            <w:r>
              <w:t>咨询费</w:t>
            </w:r>
          </w:p>
        </w:tc>
        <w:tc>
          <w:tcPr>
            <w:tcW w:w="2551" w:type="dxa"/>
            <w:vAlign w:val="center"/>
          </w:tcPr>
          <w:p w:rsidR="00233B9A" w:rsidRDefault="000C69FE">
            <w:pPr>
              <w:pStyle w:val="4"/>
            </w:pPr>
            <w:r>
              <w:t>0.40</w:t>
            </w:r>
          </w:p>
        </w:tc>
        <w:tc>
          <w:tcPr>
            <w:tcW w:w="2551" w:type="dxa"/>
            <w:vAlign w:val="center"/>
          </w:tcPr>
          <w:p w:rsidR="00233B9A" w:rsidRDefault="00233B9A">
            <w:pPr>
              <w:pStyle w:val="4"/>
            </w:pPr>
          </w:p>
        </w:tc>
        <w:tc>
          <w:tcPr>
            <w:tcW w:w="2551" w:type="dxa"/>
            <w:vAlign w:val="center"/>
          </w:tcPr>
          <w:p w:rsidR="00233B9A" w:rsidRDefault="000C69FE">
            <w:pPr>
              <w:pStyle w:val="4"/>
            </w:pPr>
            <w:r>
              <w:t>0.40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0.20</w:t>
            </w:r>
          </w:p>
        </w:tc>
        <w:tc>
          <w:tcPr>
            <w:tcW w:w="2551" w:type="dxa"/>
            <w:vAlign w:val="center"/>
          </w:tcPr>
          <w:p w:rsidR="00233B9A" w:rsidRDefault="00233B9A">
            <w:pPr>
              <w:pStyle w:val="4"/>
            </w:pPr>
          </w:p>
        </w:tc>
        <w:tc>
          <w:tcPr>
            <w:tcW w:w="2551" w:type="dxa"/>
            <w:vAlign w:val="center"/>
          </w:tcPr>
          <w:p w:rsidR="00233B9A" w:rsidRDefault="000C69FE">
            <w:pPr>
              <w:pStyle w:val="4"/>
            </w:pPr>
            <w:r>
              <w:t>0.20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30205</w:t>
            </w:r>
          </w:p>
        </w:tc>
        <w:tc>
          <w:tcPr>
            <w:tcW w:w="4535" w:type="dxa"/>
            <w:vAlign w:val="center"/>
          </w:tcPr>
          <w:p w:rsidR="00233B9A" w:rsidRDefault="000C69FE">
            <w:pPr>
              <w:pStyle w:val="2"/>
            </w:pPr>
            <w:r>
              <w:t>水费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15.40</w:t>
            </w:r>
          </w:p>
        </w:tc>
        <w:tc>
          <w:tcPr>
            <w:tcW w:w="2551" w:type="dxa"/>
            <w:vAlign w:val="center"/>
          </w:tcPr>
          <w:p w:rsidR="00233B9A" w:rsidRDefault="00233B9A">
            <w:pPr>
              <w:pStyle w:val="4"/>
            </w:pPr>
          </w:p>
        </w:tc>
        <w:tc>
          <w:tcPr>
            <w:tcW w:w="2551" w:type="dxa"/>
            <w:vAlign w:val="center"/>
          </w:tcPr>
          <w:p w:rsidR="00233B9A" w:rsidRDefault="000C69FE">
            <w:pPr>
              <w:pStyle w:val="4"/>
            </w:pPr>
            <w:r>
              <w:t>15.40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19.25</w:t>
            </w:r>
          </w:p>
        </w:tc>
        <w:tc>
          <w:tcPr>
            <w:tcW w:w="2551" w:type="dxa"/>
            <w:vAlign w:val="center"/>
          </w:tcPr>
          <w:p w:rsidR="00233B9A" w:rsidRDefault="00233B9A">
            <w:pPr>
              <w:pStyle w:val="4"/>
            </w:pPr>
          </w:p>
        </w:tc>
        <w:tc>
          <w:tcPr>
            <w:tcW w:w="2551" w:type="dxa"/>
            <w:vAlign w:val="center"/>
          </w:tcPr>
          <w:p w:rsidR="00233B9A" w:rsidRDefault="000C69FE">
            <w:pPr>
              <w:pStyle w:val="4"/>
            </w:pPr>
            <w:r>
              <w:t>19.25</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4.91</w:t>
            </w:r>
          </w:p>
        </w:tc>
        <w:tc>
          <w:tcPr>
            <w:tcW w:w="2551" w:type="dxa"/>
            <w:vAlign w:val="center"/>
          </w:tcPr>
          <w:p w:rsidR="00233B9A" w:rsidRDefault="00233B9A">
            <w:pPr>
              <w:pStyle w:val="4"/>
            </w:pPr>
          </w:p>
        </w:tc>
        <w:tc>
          <w:tcPr>
            <w:tcW w:w="2551" w:type="dxa"/>
            <w:vAlign w:val="center"/>
          </w:tcPr>
          <w:p w:rsidR="00233B9A" w:rsidRDefault="000C69FE">
            <w:pPr>
              <w:pStyle w:val="4"/>
            </w:pPr>
            <w:r>
              <w:t>4.91</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5.84</w:t>
            </w:r>
          </w:p>
        </w:tc>
        <w:tc>
          <w:tcPr>
            <w:tcW w:w="2551" w:type="dxa"/>
            <w:vAlign w:val="center"/>
          </w:tcPr>
          <w:p w:rsidR="00233B9A" w:rsidRDefault="00233B9A">
            <w:pPr>
              <w:pStyle w:val="4"/>
            </w:pPr>
          </w:p>
        </w:tc>
        <w:tc>
          <w:tcPr>
            <w:tcW w:w="2551" w:type="dxa"/>
            <w:vAlign w:val="center"/>
          </w:tcPr>
          <w:p w:rsidR="00233B9A" w:rsidRDefault="000C69FE">
            <w:pPr>
              <w:pStyle w:val="4"/>
            </w:pPr>
            <w:r>
              <w:t>5.84</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133.10</w:t>
            </w:r>
          </w:p>
        </w:tc>
        <w:tc>
          <w:tcPr>
            <w:tcW w:w="2551" w:type="dxa"/>
            <w:vAlign w:val="center"/>
          </w:tcPr>
          <w:p w:rsidR="00233B9A" w:rsidRDefault="000C69FE">
            <w:pPr>
              <w:pStyle w:val="4"/>
            </w:pPr>
            <w:r>
              <w:t>133.10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129.96</w:t>
            </w:r>
          </w:p>
        </w:tc>
        <w:tc>
          <w:tcPr>
            <w:tcW w:w="2551" w:type="dxa"/>
            <w:vAlign w:val="center"/>
          </w:tcPr>
          <w:p w:rsidR="00233B9A" w:rsidRDefault="000C69FE">
            <w:pPr>
              <w:pStyle w:val="4"/>
            </w:pPr>
            <w:r>
              <w:t>129.96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2.18</w:t>
            </w:r>
          </w:p>
        </w:tc>
        <w:tc>
          <w:tcPr>
            <w:tcW w:w="2551" w:type="dxa"/>
            <w:vAlign w:val="center"/>
          </w:tcPr>
          <w:p w:rsidR="00233B9A" w:rsidRDefault="000C69FE">
            <w:pPr>
              <w:pStyle w:val="4"/>
            </w:pPr>
            <w:r>
              <w:t>2.18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0.96</w:t>
            </w:r>
          </w:p>
        </w:tc>
        <w:tc>
          <w:tcPr>
            <w:tcW w:w="2551" w:type="dxa"/>
            <w:vAlign w:val="center"/>
          </w:tcPr>
          <w:p w:rsidR="00233B9A" w:rsidRDefault="000C69FE">
            <w:pPr>
              <w:pStyle w:val="4"/>
            </w:pPr>
            <w:r>
              <w:t>0.96</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4511.30</w:t>
            </w:r>
          </w:p>
        </w:tc>
        <w:tc>
          <w:tcPr>
            <w:tcW w:w="2551" w:type="dxa"/>
            <w:vAlign w:val="center"/>
          </w:tcPr>
          <w:p w:rsidR="00233B9A" w:rsidRDefault="00233B9A">
            <w:pPr>
              <w:pStyle w:val="7"/>
            </w:pPr>
          </w:p>
        </w:tc>
        <w:tc>
          <w:tcPr>
            <w:tcW w:w="2551" w:type="dxa"/>
            <w:vAlign w:val="center"/>
          </w:tcPr>
          <w:p w:rsidR="00233B9A" w:rsidRDefault="000C69FE">
            <w:pPr>
              <w:pStyle w:val="7"/>
            </w:pPr>
            <w:r>
              <w:t>4511.30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4511.30</w:t>
            </w:r>
          </w:p>
        </w:tc>
        <w:tc>
          <w:tcPr>
            <w:tcW w:w="2551" w:type="dxa"/>
            <w:vAlign w:val="center"/>
          </w:tcPr>
          <w:p w:rsidR="00233B9A" w:rsidRDefault="00233B9A">
            <w:pPr>
              <w:pStyle w:val="4"/>
            </w:pPr>
          </w:p>
        </w:tc>
        <w:tc>
          <w:tcPr>
            <w:tcW w:w="2551" w:type="dxa"/>
            <w:vAlign w:val="center"/>
          </w:tcPr>
          <w:p w:rsidR="00233B9A" w:rsidRDefault="000C69FE">
            <w:pPr>
              <w:pStyle w:val="4"/>
            </w:pPr>
            <w:r>
              <w:t>4511.30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4511.30</w:t>
            </w:r>
          </w:p>
        </w:tc>
        <w:tc>
          <w:tcPr>
            <w:tcW w:w="2551" w:type="dxa"/>
            <w:vAlign w:val="center"/>
          </w:tcPr>
          <w:p w:rsidR="00233B9A" w:rsidRDefault="00233B9A">
            <w:pPr>
              <w:pStyle w:val="4"/>
            </w:pPr>
          </w:p>
        </w:tc>
        <w:tc>
          <w:tcPr>
            <w:tcW w:w="2551" w:type="dxa"/>
            <w:vAlign w:val="center"/>
          </w:tcPr>
          <w:p w:rsidR="00233B9A" w:rsidRDefault="000C69FE">
            <w:pPr>
              <w:pStyle w:val="4"/>
            </w:pPr>
            <w:r>
              <w:t>4511.30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4511.30</w:t>
            </w:r>
          </w:p>
        </w:tc>
        <w:tc>
          <w:tcPr>
            <w:tcW w:w="2551" w:type="dxa"/>
            <w:vAlign w:val="center"/>
          </w:tcPr>
          <w:p w:rsidR="00233B9A" w:rsidRDefault="00233B9A">
            <w:pPr>
              <w:pStyle w:val="4"/>
            </w:pPr>
          </w:p>
        </w:tc>
        <w:tc>
          <w:tcPr>
            <w:tcW w:w="2551" w:type="dxa"/>
            <w:vAlign w:val="center"/>
          </w:tcPr>
          <w:p w:rsidR="00233B9A" w:rsidRDefault="000C69FE">
            <w:pPr>
              <w:pStyle w:val="4"/>
            </w:pPr>
            <w:r>
              <w:t>4511.30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4.91</w:t>
            </w:r>
          </w:p>
        </w:tc>
        <w:tc>
          <w:tcPr>
            <w:tcW w:w="2381" w:type="dxa"/>
            <w:vAlign w:val="center"/>
          </w:tcPr>
          <w:p w:rsidR="00233B9A" w:rsidRDefault="000C69FE">
            <w:pPr>
              <w:pStyle w:val="7"/>
            </w:pPr>
            <w:r>
              <w:t>4.91</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4.91</w:t>
            </w:r>
          </w:p>
        </w:tc>
        <w:tc>
          <w:tcPr>
            <w:tcW w:w="2381" w:type="dxa"/>
            <w:vAlign w:val="center"/>
          </w:tcPr>
          <w:p w:rsidR="00233B9A" w:rsidRDefault="000C69FE">
            <w:pPr>
              <w:pStyle w:val="4"/>
            </w:pPr>
            <w:r>
              <w:t>4.91</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4.91</w:t>
            </w:r>
          </w:p>
        </w:tc>
        <w:tc>
          <w:tcPr>
            <w:tcW w:w="2381" w:type="dxa"/>
            <w:vAlign w:val="center"/>
          </w:tcPr>
          <w:p w:rsidR="00233B9A" w:rsidRDefault="000C69FE">
            <w:pPr>
              <w:pStyle w:val="4"/>
            </w:pPr>
            <w:r>
              <w:t>4.91</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河北省体育局自行车运动中心2022年单位预算信息公开情况说明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按照《预算法》、《地方预决算公开操作规程》和《关于进一步推进预算公开工作的实施意见》规定，现将河北省体育局自行车运动中心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（一）研究制定河北省自行车运动项目的发展规划、竞赛制度、竞赛计划和参加全国竞赛队伍的组织、集训及参赛事项；</w:t>
      </w:r>
    </w:p>
    <w:p w:rsidR="00233B9A" w:rsidRDefault="000C69FE">
      <w:pPr>
        <w:pStyle w:val="-6"/>
      </w:pPr>
      <w:r>
        <w:t>（二）管理和推动自行车运动项目普及和提高；</w:t>
      </w:r>
    </w:p>
    <w:p w:rsidR="00233B9A" w:rsidRDefault="000C69FE">
      <w:pPr>
        <w:pStyle w:val="-6"/>
      </w:pPr>
      <w:r>
        <w:t>（三）负责运动员的注册、转会及有关技术登记申报、业务培训；</w:t>
      </w:r>
    </w:p>
    <w:p w:rsidR="00233B9A" w:rsidRDefault="000C69FE">
      <w:pPr>
        <w:pStyle w:val="-6"/>
      </w:pPr>
      <w:r>
        <w:t>（四）培养航海运动员；开展航海项目。</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河北省体育局自行车运动中心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2022</w:t>
      </w:r>
      <w:r>
        <w:t>年省自行车运动中心本年预算收入</w:t>
      </w:r>
      <w:r>
        <w:t>6679.83</w:t>
      </w:r>
      <w:r>
        <w:t>万元，其中：一般公共预算拔款收入</w:t>
      </w:r>
      <w:r>
        <w:t>2266.24</w:t>
      </w:r>
      <w:r>
        <w:t>万元，政府性基金预算拔款收入</w:t>
      </w:r>
      <w:r>
        <w:t>4413.59</w:t>
      </w:r>
      <w:r>
        <w:t>万元，上年项目政府性基金结转</w:t>
      </w:r>
      <w:r>
        <w:t>97.71</w:t>
      </w:r>
      <w:r>
        <w:t>万元。</w:t>
      </w:r>
    </w:p>
    <w:p w:rsidR="00233B9A" w:rsidRDefault="000C69FE">
      <w:pPr>
        <w:pStyle w:val="-7"/>
      </w:pPr>
      <w:r>
        <w:lastRenderedPageBreak/>
        <w:t>2</w:t>
      </w:r>
      <w:r>
        <w:t>、支出情况</w:t>
      </w:r>
    </w:p>
    <w:p w:rsidR="00233B9A" w:rsidRDefault="0058191A">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自行车</w:t>
      </w:r>
      <w:r>
        <w:t>运动中心年度单位预算中支出预算的总体情况</w:t>
      </w:r>
      <w:r>
        <w:rPr>
          <w:rFonts w:asciiTheme="minorEastAsia" w:eastAsiaTheme="minorEastAsia" w:hAnsiTheme="minorEastAsia" w:hint="eastAsia"/>
          <w:lang w:eastAsia="zh-CN"/>
        </w:rPr>
        <w:t>。</w:t>
      </w:r>
      <w:r w:rsidR="000C69FE">
        <w:t>2022</w:t>
      </w:r>
      <w:r w:rsidR="000C69FE">
        <w:t>年本年支出预算</w:t>
      </w:r>
      <w:r w:rsidR="000C69FE">
        <w:t>6679.83</w:t>
      </w:r>
      <w:r w:rsidR="000C69FE">
        <w:t>万元，其中：人员经费支出</w:t>
      </w:r>
      <w:r w:rsidR="000C69FE">
        <w:t>2109.24</w:t>
      </w:r>
      <w:r w:rsidR="000C69FE">
        <w:t>万元，日常公用经费支出</w:t>
      </w:r>
      <w:r w:rsidR="000C69FE">
        <w:t>98</w:t>
      </w:r>
      <w:r w:rsidR="000C69FE">
        <w:t>万元，项目经费支出</w:t>
      </w:r>
      <w:r w:rsidR="000C69FE">
        <w:t>4472.59</w:t>
      </w:r>
      <w:r w:rsidR="000C69FE">
        <w:t>万元，主要用于运动队备战训练保障、省内青少年赛事、场馆运行维修维护、残疾人自行车项目、秦皇岛训练基地项目。</w:t>
      </w:r>
    </w:p>
    <w:p w:rsidR="00233B9A" w:rsidRDefault="000C69FE">
      <w:pPr>
        <w:pStyle w:val="-7"/>
      </w:pPr>
      <w:r>
        <w:t>3</w:t>
      </w:r>
      <w:r>
        <w:t>、比上年增减情况</w:t>
      </w:r>
    </w:p>
    <w:p w:rsidR="00233B9A" w:rsidRDefault="000C69FE">
      <w:pPr>
        <w:pStyle w:val="-7"/>
      </w:pPr>
      <w:r>
        <w:t>2022</w:t>
      </w:r>
      <w:r>
        <w:t>年本年收支安排</w:t>
      </w:r>
      <w:r>
        <w:t>6679.83</w:t>
      </w:r>
      <w:r>
        <w:t>万元，较</w:t>
      </w:r>
      <w:r>
        <w:t>2021</w:t>
      </w:r>
      <w:r>
        <w:t>年预算支出增加了</w:t>
      </w:r>
      <w:r>
        <w:t>1586.88</w:t>
      </w:r>
      <w:r>
        <w:t>万元，其中：基本经费支出增加</w:t>
      </w:r>
      <w:r>
        <w:t>527.29</w:t>
      </w:r>
      <w:r>
        <w:t>万元，主要为增加人员经费支出；项目支出增加</w:t>
      </w:r>
      <w:r>
        <w:t>1059.59</w:t>
      </w:r>
      <w:r>
        <w:t>万元，主要为运动场馆维修改造项目。</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98</w:t>
      </w:r>
      <w:r>
        <w:t>万元，主要用于办公费、办公用房水电费及印刷费、邮电费、差旅费、福利费、工会会费等日常运行支出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233B9A">
      <w:pPr>
        <w:pStyle w:val="-9"/>
      </w:pPr>
    </w:p>
    <w:p w:rsidR="00233B9A" w:rsidRDefault="000C69FE">
      <w:pPr>
        <w:pStyle w:val="-9"/>
      </w:pPr>
      <w:r>
        <w:t>2022</w:t>
      </w:r>
      <w:r>
        <w:t>年，我单位财政拨款</w:t>
      </w:r>
      <w:r>
        <w:t>“</w:t>
      </w:r>
      <w:r>
        <w:t>三公</w:t>
      </w:r>
      <w:r>
        <w:t>”</w:t>
      </w:r>
      <w:r>
        <w:t>经费预算安排</w:t>
      </w:r>
      <w:r>
        <w:t>4.91</w:t>
      </w:r>
      <w:r>
        <w:t>万元，其中因公出国（境）费</w:t>
      </w:r>
      <w:r>
        <w:t>0</w:t>
      </w:r>
      <w:r>
        <w:t>万元；公务用车购置及运维费</w:t>
      </w:r>
      <w:r>
        <w:t>4.91</w:t>
      </w:r>
      <w:r>
        <w:t>万元（其中：公务用车购置费</w:t>
      </w:r>
      <w:r>
        <w:t>0</w:t>
      </w:r>
      <w:r>
        <w:t>万元，公务用车运维费</w:t>
      </w:r>
      <w:r>
        <w:t>4.91</w:t>
      </w:r>
      <w:r>
        <w:t>万元）；公务接待费</w:t>
      </w:r>
      <w:r>
        <w:t>0</w:t>
      </w:r>
      <w:r>
        <w:t>万元。与</w:t>
      </w:r>
      <w:r>
        <w:t>2021</w:t>
      </w:r>
      <w:r>
        <w:t>年持平，无增减变化。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1、残疾人体育比赛及训练经费绩效目标表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1.目标内容1保障残疾人自行车正常训练参加全国比赛</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参加全国比赛次数</w:t>
            </w:r>
          </w:p>
        </w:tc>
        <w:tc>
          <w:tcPr>
            <w:tcW w:w="2835" w:type="dxa"/>
            <w:vAlign w:val="center"/>
          </w:tcPr>
          <w:p w:rsidR="00233B9A" w:rsidRDefault="000C69FE">
            <w:pPr>
              <w:pStyle w:val="24a5815bc-afc2-4ba5-9c49-c138840dba85"/>
            </w:pPr>
            <w:r>
              <w:t>能够顺利安全的完成全年的训练、比赛任务。</w:t>
            </w:r>
          </w:p>
        </w:tc>
        <w:tc>
          <w:tcPr>
            <w:tcW w:w="2551" w:type="dxa"/>
            <w:vAlign w:val="center"/>
          </w:tcPr>
          <w:p w:rsidR="00233B9A" w:rsidRDefault="000C69FE">
            <w:pPr>
              <w:pStyle w:val="24a5815bc-afc2-4ba5-9c49-c138840dba85"/>
            </w:pPr>
            <w:r>
              <w:t>≥4次</w:t>
            </w:r>
          </w:p>
        </w:tc>
        <w:tc>
          <w:tcPr>
            <w:tcW w:w="2268" w:type="dxa"/>
            <w:vAlign w:val="center"/>
          </w:tcPr>
          <w:p w:rsidR="00233B9A" w:rsidRDefault="000C69FE">
            <w:pPr>
              <w:pStyle w:val="24a5815bc-afc2-4ba5-9c49-c138840dba85"/>
            </w:pPr>
            <w:r>
              <w:t>完成情况</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提高训练、比赛成绩</w:t>
            </w:r>
          </w:p>
        </w:tc>
        <w:tc>
          <w:tcPr>
            <w:tcW w:w="2835" w:type="dxa"/>
            <w:vAlign w:val="center"/>
          </w:tcPr>
          <w:p w:rsidR="00233B9A" w:rsidRDefault="000C69FE">
            <w:pPr>
              <w:pStyle w:val="24a5815bc-afc2-4ba5-9c49-c138840dba85"/>
            </w:pPr>
            <w:r>
              <w:t>提高训练、比赛成绩并获得分数及奖牌取得1块奖牌</w:t>
            </w:r>
          </w:p>
        </w:tc>
        <w:tc>
          <w:tcPr>
            <w:tcW w:w="2551" w:type="dxa"/>
            <w:vAlign w:val="center"/>
          </w:tcPr>
          <w:p w:rsidR="00233B9A" w:rsidRDefault="000C69FE">
            <w:pPr>
              <w:pStyle w:val="24a5815bc-afc2-4ba5-9c49-c138840dba85"/>
            </w:pPr>
            <w:r>
              <w:t>≥1块</w:t>
            </w:r>
          </w:p>
        </w:tc>
        <w:tc>
          <w:tcPr>
            <w:tcW w:w="2268" w:type="dxa"/>
            <w:vAlign w:val="center"/>
          </w:tcPr>
          <w:p w:rsidR="00233B9A" w:rsidRDefault="000C69FE">
            <w:pPr>
              <w:pStyle w:val="24a5815bc-afc2-4ba5-9c49-c138840dba85"/>
            </w:pPr>
            <w:r>
              <w:t>取得成绩情况</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完成率</w:t>
            </w:r>
          </w:p>
        </w:tc>
        <w:tc>
          <w:tcPr>
            <w:tcW w:w="2835" w:type="dxa"/>
            <w:vAlign w:val="center"/>
          </w:tcPr>
          <w:p w:rsidR="00233B9A" w:rsidRDefault="000C69FE">
            <w:pPr>
              <w:pStyle w:val="24a5815bc-afc2-4ba5-9c49-c138840dba85"/>
            </w:pPr>
            <w:r>
              <w:t>按照省级项目支出预算管理办法支出节点完成支付任务，不超预算</w:t>
            </w:r>
          </w:p>
        </w:tc>
        <w:tc>
          <w:tcPr>
            <w:tcW w:w="2551" w:type="dxa"/>
            <w:vAlign w:val="center"/>
          </w:tcPr>
          <w:p w:rsidR="00233B9A" w:rsidRDefault="000C69FE">
            <w:pPr>
              <w:pStyle w:val="24a5815bc-afc2-4ba5-9c49-c138840dba85"/>
            </w:pPr>
            <w:r>
              <w:t>59万元</w:t>
            </w:r>
          </w:p>
        </w:tc>
        <w:tc>
          <w:tcPr>
            <w:tcW w:w="2268" w:type="dxa"/>
            <w:vAlign w:val="center"/>
          </w:tcPr>
          <w:p w:rsidR="00233B9A" w:rsidRDefault="000C69FE">
            <w:pPr>
              <w:pStyle w:val="24a5815bc-afc2-4ba5-9c49-c138840dba85"/>
            </w:pPr>
            <w:r>
              <w:t>支付完成情况</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不超年初财政预算数</w:t>
            </w:r>
          </w:p>
        </w:tc>
        <w:tc>
          <w:tcPr>
            <w:tcW w:w="2551" w:type="dxa"/>
            <w:vAlign w:val="center"/>
          </w:tcPr>
          <w:p w:rsidR="00233B9A" w:rsidRDefault="000C69FE">
            <w:pPr>
              <w:pStyle w:val="24a5815bc-afc2-4ba5-9c49-c138840dba85"/>
            </w:pPr>
            <w:r>
              <w:t>59万元</w:t>
            </w:r>
          </w:p>
        </w:tc>
        <w:tc>
          <w:tcPr>
            <w:tcW w:w="2268" w:type="dxa"/>
            <w:vAlign w:val="center"/>
          </w:tcPr>
          <w:p w:rsidR="00233B9A" w:rsidRDefault="000C69FE">
            <w:pPr>
              <w:pStyle w:val="24a5815bc-afc2-4ba5-9c49-c138840dba85"/>
            </w:pPr>
            <w:r>
              <w:t>支付完成情况</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发展残疾人自行车项目</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影响力情况</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满意测评度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2、秦皇岛训练基地建设经费（基金）绩效目标表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1.目标内容1完成秦皇岛训练基地项目一标段人防工程地下车库</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完成人防工程、自行车馆综合服务楼</w:t>
            </w:r>
          </w:p>
        </w:tc>
        <w:tc>
          <w:tcPr>
            <w:tcW w:w="2835" w:type="dxa"/>
            <w:vAlign w:val="center"/>
          </w:tcPr>
          <w:p w:rsidR="00233B9A" w:rsidRDefault="000C69FE">
            <w:pPr>
              <w:pStyle w:val="24a5815bc-afc2-4ba5-9c49-c138840dba85"/>
            </w:pPr>
            <w:r>
              <w:t>根据工程进度安排建设室外工程情况</w:t>
            </w:r>
          </w:p>
        </w:tc>
        <w:tc>
          <w:tcPr>
            <w:tcW w:w="2551" w:type="dxa"/>
            <w:vAlign w:val="center"/>
          </w:tcPr>
          <w:p w:rsidR="00233B9A" w:rsidRDefault="000C69FE">
            <w:pPr>
              <w:pStyle w:val="24a5815bc-afc2-4ba5-9c49-c138840dba85"/>
            </w:pPr>
            <w:r>
              <w:t>完成地下车库工程</w:t>
            </w:r>
          </w:p>
        </w:tc>
        <w:tc>
          <w:tcPr>
            <w:tcW w:w="2268" w:type="dxa"/>
            <w:vAlign w:val="center"/>
          </w:tcPr>
          <w:p w:rsidR="00233B9A" w:rsidRDefault="000C69FE">
            <w:pPr>
              <w:pStyle w:val="24a5815bc-afc2-4ba5-9c49-c138840dba85"/>
            </w:pPr>
            <w:r>
              <w:t>工程施工要求</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工程付款时限</w:t>
            </w:r>
          </w:p>
        </w:tc>
        <w:tc>
          <w:tcPr>
            <w:tcW w:w="2835" w:type="dxa"/>
            <w:vAlign w:val="center"/>
          </w:tcPr>
          <w:p w:rsidR="00233B9A" w:rsidRDefault="000C69FE">
            <w:pPr>
              <w:pStyle w:val="24a5815bc-afc2-4ba5-9c49-c138840dba85"/>
            </w:pPr>
            <w:r>
              <w:t>工程按照合同约定付款率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工程施工合同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达到相应的验收标准。</w:t>
            </w:r>
          </w:p>
        </w:tc>
        <w:tc>
          <w:tcPr>
            <w:tcW w:w="2835" w:type="dxa"/>
            <w:vAlign w:val="center"/>
          </w:tcPr>
          <w:p w:rsidR="00233B9A" w:rsidRDefault="000C69FE">
            <w:pPr>
              <w:pStyle w:val="24a5815bc-afc2-4ba5-9c49-c138840dba85"/>
            </w:pPr>
            <w:r>
              <w:t>工程质量规范标准</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工程实体检测</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各项工程投资成本</w:t>
            </w:r>
          </w:p>
        </w:tc>
        <w:tc>
          <w:tcPr>
            <w:tcW w:w="2835" w:type="dxa"/>
            <w:vAlign w:val="center"/>
          </w:tcPr>
          <w:p w:rsidR="00233B9A" w:rsidRDefault="000C69FE">
            <w:pPr>
              <w:pStyle w:val="24a5815bc-afc2-4ba5-9c49-c138840dba85"/>
            </w:pPr>
            <w:r>
              <w:t>工程实际支付金额与工程总投资概算比例</w:t>
            </w:r>
          </w:p>
        </w:tc>
        <w:tc>
          <w:tcPr>
            <w:tcW w:w="2551" w:type="dxa"/>
            <w:vAlign w:val="center"/>
          </w:tcPr>
          <w:p w:rsidR="00233B9A" w:rsidRDefault="000C69FE">
            <w:pPr>
              <w:pStyle w:val="24a5815bc-afc2-4ba5-9c49-c138840dba85"/>
            </w:pPr>
            <w:r>
              <w:t>2000万元</w:t>
            </w:r>
          </w:p>
        </w:tc>
        <w:tc>
          <w:tcPr>
            <w:tcW w:w="2268" w:type="dxa"/>
            <w:vAlign w:val="center"/>
          </w:tcPr>
          <w:p w:rsidR="00233B9A" w:rsidRDefault="000C69FE">
            <w:pPr>
              <w:pStyle w:val="24a5815bc-afc2-4ba5-9c49-c138840dba85"/>
            </w:pPr>
            <w:r>
              <w:t>省发改委概算批复</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带动当地经济发展</w:t>
            </w:r>
          </w:p>
        </w:tc>
        <w:tc>
          <w:tcPr>
            <w:tcW w:w="2835" w:type="dxa"/>
            <w:vAlign w:val="center"/>
          </w:tcPr>
          <w:p w:rsidR="00233B9A" w:rsidRDefault="000C69FE">
            <w:pPr>
              <w:pStyle w:val="24a5815bc-afc2-4ba5-9c49-c138840dba85"/>
            </w:pPr>
            <w:r>
              <w:t>借助项目施工，促进项目当地农民工就业，带动项目当地经济发展作用</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历史数据</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运动员、教练员和管理单位满意度</w:t>
            </w:r>
          </w:p>
        </w:tc>
        <w:tc>
          <w:tcPr>
            <w:tcW w:w="2835" w:type="dxa"/>
            <w:vAlign w:val="center"/>
          </w:tcPr>
          <w:p w:rsidR="00233B9A" w:rsidRDefault="000C69FE">
            <w:pPr>
              <w:pStyle w:val="24a5815bc-afc2-4ba5-9c49-c138840dba85"/>
            </w:pPr>
            <w:r>
              <w:t>运动员、教练员和管理单位满意度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1.保障运动队生活、训练、比赛正常运转</w:t>
            </w:r>
          </w:p>
          <w:p w:rsidR="00233B9A" w:rsidRDefault="000C69FE">
            <w:pPr>
              <w:pStyle w:val="24a5815bc-afc2-4ba5-9c49-c138840dba85"/>
            </w:pPr>
            <w:r>
              <w:t>2.保障运动队正常训练、比赛用车</w:t>
            </w:r>
          </w:p>
          <w:p w:rsidR="00233B9A" w:rsidRDefault="000C69FE">
            <w:pPr>
              <w:pStyle w:val="24a5815bc-afc2-4ba5-9c49-c138840dba85"/>
            </w:pPr>
            <w:r>
              <w:t>3.保障运动员正常训练比赛费用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顺利完成全年后勤保障工作</w:t>
            </w:r>
          </w:p>
        </w:tc>
        <w:tc>
          <w:tcPr>
            <w:tcW w:w="2835" w:type="dxa"/>
            <w:vAlign w:val="center"/>
          </w:tcPr>
          <w:p w:rsidR="00233B9A" w:rsidRDefault="000C69FE">
            <w:pPr>
              <w:pStyle w:val="24a5815bc-afc2-4ba5-9c49-c138840dba85"/>
            </w:pPr>
            <w:r>
              <w:t>完成场馆维修维护运行、保障中心办公和运动队正常运转工作</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运行省内唯一的自行车场地，保障省比赛正常举办和中心运动员正常训练、生活</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参加国际国内比赛</w:t>
            </w:r>
          </w:p>
        </w:tc>
        <w:tc>
          <w:tcPr>
            <w:tcW w:w="2835" w:type="dxa"/>
            <w:vAlign w:val="center"/>
          </w:tcPr>
          <w:p w:rsidR="00233B9A" w:rsidRDefault="000C69FE">
            <w:pPr>
              <w:pStyle w:val="24a5815bc-afc2-4ba5-9c49-c138840dba85"/>
            </w:pPr>
            <w:r>
              <w:t>参加国际国内比赛并取得优异成绩</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参加国际国内比赛并取得优异成绩</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预算完成情况和时间节点率，3月底完成10%；6月底完成60%；10月底完成90%；12月底完成100%</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97.71万元</w:t>
            </w:r>
          </w:p>
        </w:tc>
        <w:tc>
          <w:tcPr>
            <w:tcW w:w="2268" w:type="dxa"/>
            <w:vAlign w:val="center"/>
          </w:tcPr>
          <w:p w:rsidR="00233B9A" w:rsidRDefault="000C69FE">
            <w:pPr>
              <w:pStyle w:val="24a5815bc-afc2-4ba5-9c49-c138840dba85"/>
            </w:pPr>
            <w:r>
              <w:t>年初预算总数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河北省竞技体育十四五规划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参与者满意度情况</w:t>
            </w:r>
          </w:p>
        </w:tc>
        <w:tc>
          <w:tcPr>
            <w:tcW w:w="2835" w:type="dxa"/>
            <w:vAlign w:val="center"/>
          </w:tcPr>
          <w:p w:rsidR="00233B9A" w:rsidRDefault="000C69FE">
            <w:pPr>
              <w:pStyle w:val="24a5815bc-afc2-4ba5-9c49-c138840dba85"/>
            </w:pPr>
            <w:r>
              <w:t>活动参与者满意人数占参与人数的比例</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4、体育发展经费（基金）绩效目标表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1.目标内容1  1、保障运动队训练、比赛</w:t>
            </w:r>
          </w:p>
          <w:p w:rsidR="00233B9A" w:rsidRDefault="000C69FE">
            <w:pPr>
              <w:pStyle w:val="24a5815bc-afc2-4ba5-9c49-c138840dba85"/>
            </w:pPr>
            <w:r>
              <w:t>2、保障场馆运行正常、场馆维修改造</w:t>
            </w:r>
          </w:p>
          <w:p w:rsidR="00233B9A" w:rsidRDefault="000C69FE">
            <w:pPr>
              <w:pStyle w:val="24a5815bc-afc2-4ba5-9c49-c138840dba85"/>
            </w:pPr>
            <w:r>
              <w:t xml:space="preserve">3、保障青少年比赛、苗子集训       </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预算完成情况和时间节点率，3月底完成10%；6月底完成60%；10月底完成90%；12月底完成100%</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2413.59万元</w:t>
            </w:r>
          </w:p>
        </w:tc>
        <w:tc>
          <w:tcPr>
            <w:tcW w:w="2268" w:type="dxa"/>
            <w:vAlign w:val="center"/>
          </w:tcPr>
          <w:p w:rsidR="00233B9A" w:rsidRDefault="000C69FE">
            <w:pPr>
              <w:pStyle w:val="24a5815bc-afc2-4ba5-9c49-c138840dba85"/>
            </w:pPr>
            <w:r>
              <w:t>年初预算总数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苗子集训、教练员、裁判员培训</w:t>
            </w:r>
          </w:p>
        </w:tc>
        <w:tc>
          <w:tcPr>
            <w:tcW w:w="2835" w:type="dxa"/>
            <w:vAlign w:val="center"/>
          </w:tcPr>
          <w:p w:rsidR="00233B9A" w:rsidRDefault="000C69FE">
            <w:pPr>
              <w:pStyle w:val="24a5815bc-afc2-4ba5-9c49-c138840dba85"/>
            </w:pPr>
            <w:r>
              <w:t>举办青少年苗子集训共2期，基层教练员、裁判员培训共6期，选拔优秀后备人才。</w:t>
            </w:r>
          </w:p>
        </w:tc>
        <w:tc>
          <w:tcPr>
            <w:tcW w:w="2551" w:type="dxa"/>
            <w:vAlign w:val="center"/>
          </w:tcPr>
          <w:p w:rsidR="00233B9A" w:rsidRDefault="000C69FE">
            <w:pPr>
              <w:pStyle w:val="24a5815bc-afc2-4ba5-9c49-c138840dba85"/>
            </w:pPr>
            <w:r>
              <w:t>≥8期</w:t>
            </w:r>
          </w:p>
        </w:tc>
        <w:tc>
          <w:tcPr>
            <w:tcW w:w="2268" w:type="dxa"/>
            <w:vAlign w:val="center"/>
          </w:tcPr>
          <w:p w:rsidR="00233B9A" w:rsidRDefault="000C69FE">
            <w:pPr>
              <w:pStyle w:val="24a5815bc-afc2-4ba5-9c49-c138840dba85"/>
            </w:pPr>
            <w:r>
              <w:t>河北省竞技体育十四五规划、根据国家裁判员培养及考试计划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顺利完成全年后勤保障工作</w:t>
            </w:r>
          </w:p>
        </w:tc>
        <w:tc>
          <w:tcPr>
            <w:tcW w:w="2835" w:type="dxa"/>
            <w:vAlign w:val="center"/>
          </w:tcPr>
          <w:p w:rsidR="00233B9A" w:rsidRDefault="000C69FE">
            <w:pPr>
              <w:pStyle w:val="24a5815bc-afc2-4ba5-9c49-c138840dba85"/>
            </w:pPr>
            <w:r>
              <w:t>完成场馆维修维护运行、保障中心办公和运动队正常运转工作</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运行省内唯一的自行车场地，保障省比赛正常举办和中心运动员正常训练、生活</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集训、培训出勤率</w:t>
            </w:r>
          </w:p>
        </w:tc>
        <w:tc>
          <w:tcPr>
            <w:tcW w:w="2835" w:type="dxa"/>
            <w:vAlign w:val="center"/>
          </w:tcPr>
          <w:p w:rsidR="00233B9A" w:rsidRDefault="000C69FE">
            <w:pPr>
              <w:pStyle w:val="24a5815bc-afc2-4ba5-9c49-c138840dba85"/>
            </w:pPr>
            <w:r>
              <w:t>实际集训人数、培训人数占参加人数的比率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河北省竞技体育十四五规划、根据国家裁判员培养及考试计划</w:t>
            </w:r>
          </w:p>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参加国际国内比赛</w:t>
            </w:r>
          </w:p>
        </w:tc>
        <w:tc>
          <w:tcPr>
            <w:tcW w:w="2835" w:type="dxa"/>
            <w:vAlign w:val="center"/>
          </w:tcPr>
          <w:p w:rsidR="00233B9A" w:rsidRDefault="000C69FE">
            <w:pPr>
              <w:pStyle w:val="24a5815bc-afc2-4ba5-9c49-c138840dba85"/>
            </w:pPr>
            <w:r>
              <w:t>参加国际国内比赛并取得优异成绩</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参加国际国内比赛并取得优异成绩</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每年完成训练公里数</w:t>
            </w:r>
          </w:p>
        </w:tc>
        <w:tc>
          <w:tcPr>
            <w:tcW w:w="2835" w:type="dxa"/>
            <w:vAlign w:val="center"/>
          </w:tcPr>
          <w:p w:rsidR="00233B9A" w:rsidRDefault="000C69FE">
            <w:pPr>
              <w:pStyle w:val="24a5815bc-afc2-4ba5-9c49-c138840dba85"/>
            </w:pPr>
            <w:r>
              <w:t>全年训练计划数，骑行公里数量</w:t>
            </w:r>
          </w:p>
        </w:tc>
        <w:tc>
          <w:tcPr>
            <w:tcW w:w="2551" w:type="dxa"/>
            <w:vAlign w:val="center"/>
          </w:tcPr>
          <w:p w:rsidR="00233B9A" w:rsidRDefault="000C69FE">
            <w:pPr>
              <w:pStyle w:val="24a5815bc-afc2-4ba5-9c49-c138840dba85"/>
            </w:pPr>
            <w:r>
              <w:t>≥36000公里</w:t>
            </w:r>
          </w:p>
        </w:tc>
        <w:tc>
          <w:tcPr>
            <w:tcW w:w="2268" w:type="dxa"/>
            <w:vAlign w:val="center"/>
          </w:tcPr>
          <w:p w:rsidR="00233B9A" w:rsidRDefault="000C69FE">
            <w:pPr>
              <w:pStyle w:val="24a5815bc-afc2-4ba5-9c49-c138840dba85"/>
            </w:pPr>
            <w:r>
              <w:t>各运动队训练计划安排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不出现赛风赛纪和兴奋剂事件</w:t>
            </w:r>
          </w:p>
        </w:tc>
        <w:tc>
          <w:tcPr>
            <w:tcW w:w="2835" w:type="dxa"/>
            <w:vAlign w:val="center"/>
          </w:tcPr>
          <w:p w:rsidR="00233B9A" w:rsidRDefault="000C69FE">
            <w:pPr>
              <w:pStyle w:val="24a5815bc-afc2-4ba5-9c49-c138840dba85"/>
            </w:pPr>
            <w:r>
              <w:t>不出现赛风赛纪和兴奋剂事件</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河北省竞技体育十四五规划、根据国家裁判员培养及考试计划</w:t>
            </w:r>
          </w:p>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参加国内国际比赛次数</w:t>
            </w:r>
          </w:p>
        </w:tc>
        <w:tc>
          <w:tcPr>
            <w:tcW w:w="2835" w:type="dxa"/>
            <w:vAlign w:val="center"/>
          </w:tcPr>
          <w:p w:rsidR="00233B9A" w:rsidRDefault="000C69FE">
            <w:pPr>
              <w:pStyle w:val="24a5815bc-afc2-4ba5-9c49-c138840dba85"/>
            </w:pPr>
            <w:r>
              <w:t>参加国际国内锦标赛和冠军赛至少20场比赛并取得一定的成绩</w:t>
            </w:r>
          </w:p>
        </w:tc>
        <w:tc>
          <w:tcPr>
            <w:tcW w:w="2551" w:type="dxa"/>
            <w:vAlign w:val="center"/>
          </w:tcPr>
          <w:p w:rsidR="00233B9A" w:rsidRDefault="000C69FE">
            <w:pPr>
              <w:pStyle w:val="24a5815bc-afc2-4ba5-9c49-c138840dba85"/>
            </w:pPr>
            <w:r>
              <w:t>20次</w:t>
            </w:r>
          </w:p>
        </w:tc>
        <w:tc>
          <w:tcPr>
            <w:tcW w:w="2268" w:type="dxa"/>
            <w:vAlign w:val="center"/>
          </w:tcPr>
          <w:p w:rsidR="00233B9A" w:rsidRDefault="000C69FE">
            <w:pPr>
              <w:pStyle w:val="24a5815bc-afc2-4ba5-9c49-c138840dba85"/>
            </w:pPr>
            <w:r>
              <w:t>全国比赛计划安排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举办省比赛、省青少年比赛场次</w:t>
            </w:r>
          </w:p>
        </w:tc>
        <w:tc>
          <w:tcPr>
            <w:tcW w:w="2835" w:type="dxa"/>
            <w:vAlign w:val="center"/>
          </w:tcPr>
          <w:p w:rsidR="00233B9A" w:rsidRDefault="000C69FE">
            <w:pPr>
              <w:pStyle w:val="24a5815bc-afc2-4ba5-9c49-c138840dba85"/>
            </w:pPr>
            <w:r>
              <w:t>全年顺利安全的举办比赛任务、选拔后备人才</w:t>
            </w:r>
          </w:p>
        </w:tc>
        <w:tc>
          <w:tcPr>
            <w:tcW w:w="2551" w:type="dxa"/>
            <w:vAlign w:val="center"/>
          </w:tcPr>
          <w:p w:rsidR="00233B9A" w:rsidRDefault="000C69FE">
            <w:pPr>
              <w:pStyle w:val="24a5815bc-afc2-4ba5-9c49-c138840dba85"/>
            </w:pPr>
            <w:r>
              <w:t>&gt;12场</w:t>
            </w:r>
          </w:p>
        </w:tc>
        <w:tc>
          <w:tcPr>
            <w:tcW w:w="2268" w:type="dxa"/>
            <w:vAlign w:val="center"/>
          </w:tcPr>
          <w:p w:rsidR="00233B9A" w:rsidRDefault="000C69FE">
            <w:pPr>
              <w:pStyle w:val="24a5815bc-afc2-4ba5-9c49-c138840dba85"/>
            </w:pPr>
            <w:r>
              <w:t>顺利安全的完成全年比赛任务、选拔人才、提高贫困地区人均收入</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551" w:type="dxa"/>
            <w:vAlign w:val="center"/>
          </w:tcPr>
          <w:p w:rsidR="00233B9A" w:rsidRDefault="000C69FE">
            <w:pPr>
              <w:pStyle w:val="24a5815bc-afc2-4ba5-9c49-c138840dba85"/>
            </w:pPr>
            <w:r>
              <w:t>&gt;95%</w:t>
            </w:r>
          </w:p>
        </w:tc>
        <w:tc>
          <w:tcPr>
            <w:tcW w:w="2268" w:type="dxa"/>
            <w:vAlign w:val="center"/>
          </w:tcPr>
          <w:p w:rsidR="00233B9A" w:rsidRDefault="000C69FE">
            <w:pPr>
              <w:pStyle w:val="24a5815bc-afc2-4ba5-9c49-c138840dba85"/>
            </w:pPr>
            <w:r>
              <w:t>河北省竞技体育十四五规划、根据国家裁判员培养及考试计划</w:t>
            </w:r>
          </w:p>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参与者满意度情况</w:t>
            </w:r>
          </w:p>
        </w:tc>
        <w:tc>
          <w:tcPr>
            <w:tcW w:w="2835" w:type="dxa"/>
            <w:vAlign w:val="center"/>
          </w:tcPr>
          <w:p w:rsidR="00233B9A" w:rsidRDefault="000C69FE">
            <w:pPr>
              <w:pStyle w:val="24a5815bc-afc2-4ba5-9c49-c138840dba85"/>
            </w:pPr>
            <w:r>
              <w:t>活动参与者满意人数占参与人数的比例</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年，河北省体育局自行车运动中心安排政府采购预算</w:t>
      </w:r>
      <w:r>
        <w:rPr>
          <w:rFonts w:eastAsia="方正仿宋_GBK"/>
          <w:color w:val="000000"/>
          <w:sz w:val="28"/>
        </w:rPr>
        <w:t>3504.49</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3504.49</w:t>
            </w:r>
          </w:p>
        </w:tc>
        <w:tc>
          <w:tcPr>
            <w:tcW w:w="964" w:type="dxa"/>
            <w:vAlign w:val="center"/>
          </w:tcPr>
          <w:p w:rsidR="00233B9A" w:rsidRDefault="000C69FE">
            <w:pPr>
              <w:pStyle w:val="7"/>
            </w:pPr>
            <w:r>
              <w:t>7.20</w:t>
            </w:r>
          </w:p>
        </w:tc>
        <w:tc>
          <w:tcPr>
            <w:tcW w:w="964" w:type="dxa"/>
            <w:vAlign w:val="center"/>
          </w:tcPr>
          <w:p w:rsidR="00233B9A" w:rsidRDefault="000C69FE">
            <w:pPr>
              <w:pStyle w:val="7"/>
            </w:pPr>
            <w:r>
              <w:t>3399.59</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97.70</w:t>
            </w:r>
          </w:p>
        </w:tc>
        <w:tc>
          <w:tcPr>
            <w:tcW w:w="964" w:type="dxa"/>
            <w:vAlign w:val="center"/>
          </w:tcPr>
          <w:p w:rsidR="00233B9A" w:rsidRDefault="00233B9A">
            <w:pPr>
              <w:pStyle w:val="7"/>
            </w:pPr>
          </w:p>
        </w:tc>
        <w:tc>
          <w:tcPr>
            <w:tcW w:w="964" w:type="dxa"/>
            <w:vAlign w:val="center"/>
          </w:tcPr>
          <w:p w:rsidR="00233B9A" w:rsidRDefault="000C69FE">
            <w:pPr>
              <w:pStyle w:val="7"/>
            </w:pPr>
            <w:r>
              <w:t>495.21</w:t>
            </w:r>
          </w:p>
        </w:tc>
      </w:tr>
      <w:tr w:rsidR="00233B9A">
        <w:trPr>
          <w:cantSplit/>
          <w:jc w:val="center"/>
        </w:trPr>
        <w:tc>
          <w:tcPr>
            <w:tcW w:w="1701" w:type="dxa"/>
            <w:vAlign w:val="center"/>
          </w:tcPr>
          <w:p w:rsidR="00233B9A" w:rsidRDefault="000C69FE">
            <w:pPr>
              <w:pStyle w:val="6"/>
            </w:pPr>
            <w:r>
              <w:t>河北省体育局自行车运动中心小计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3504.49</w:t>
            </w:r>
          </w:p>
        </w:tc>
        <w:tc>
          <w:tcPr>
            <w:tcW w:w="964" w:type="dxa"/>
            <w:vAlign w:val="center"/>
          </w:tcPr>
          <w:p w:rsidR="00233B9A" w:rsidRDefault="000C69FE">
            <w:pPr>
              <w:pStyle w:val="7"/>
            </w:pPr>
            <w:r>
              <w:t>7.20</w:t>
            </w:r>
          </w:p>
        </w:tc>
        <w:tc>
          <w:tcPr>
            <w:tcW w:w="964" w:type="dxa"/>
            <w:vAlign w:val="center"/>
          </w:tcPr>
          <w:p w:rsidR="00233B9A" w:rsidRDefault="000C69FE">
            <w:pPr>
              <w:pStyle w:val="7"/>
            </w:pPr>
            <w:r>
              <w:t>3399.59</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97.70</w:t>
            </w:r>
          </w:p>
        </w:tc>
        <w:tc>
          <w:tcPr>
            <w:tcW w:w="964" w:type="dxa"/>
            <w:vAlign w:val="center"/>
          </w:tcPr>
          <w:p w:rsidR="00233B9A" w:rsidRDefault="00233B9A">
            <w:pPr>
              <w:pStyle w:val="7"/>
            </w:pPr>
          </w:p>
        </w:tc>
        <w:tc>
          <w:tcPr>
            <w:tcW w:w="964" w:type="dxa"/>
            <w:vAlign w:val="center"/>
          </w:tcPr>
          <w:p w:rsidR="00233B9A" w:rsidRDefault="000C69FE">
            <w:pPr>
              <w:pStyle w:val="7"/>
            </w:pPr>
            <w:r>
              <w:t>495.21</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98.00</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50</w:t>
            </w:r>
          </w:p>
        </w:tc>
        <w:tc>
          <w:tcPr>
            <w:tcW w:w="850" w:type="dxa"/>
            <w:vAlign w:val="center"/>
          </w:tcPr>
          <w:p w:rsidR="00233B9A" w:rsidRDefault="000C69FE">
            <w:pPr>
              <w:pStyle w:val="4"/>
            </w:pPr>
            <w:r>
              <w:t>0.02</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98.00</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98.00</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1.10</w:t>
            </w:r>
          </w:p>
        </w:tc>
        <w:tc>
          <w:tcPr>
            <w:tcW w:w="964" w:type="dxa"/>
            <w:vAlign w:val="center"/>
          </w:tcPr>
          <w:p w:rsidR="00233B9A" w:rsidRDefault="000C69FE">
            <w:pPr>
              <w:pStyle w:val="4"/>
            </w:pPr>
            <w:r>
              <w:t>1.10</w:t>
            </w:r>
          </w:p>
        </w:tc>
        <w:tc>
          <w:tcPr>
            <w:tcW w:w="964" w:type="dxa"/>
            <w:vAlign w:val="center"/>
          </w:tcPr>
          <w:p w:rsidR="00233B9A" w:rsidRDefault="000C69FE">
            <w:pPr>
              <w:pStyle w:val="4"/>
            </w:pPr>
            <w:r>
              <w:t>1.10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1.10</w:t>
            </w:r>
          </w:p>
        </w:tc>
      </w:tr>
      <w:tr w:rsidR="00233B9A">
        <w:trPr>
          <w:cantSplit/>
          <w:jc w:val="center"/>
        </w:trPr>
        <w:tc>
          <w:tcPr>
            <w:tcW w:w="1701" w:type="dxa"/>
            <w:vAlign w:val="center"/>
          </w:tcPr>
          <w:p w:rsidR="00233B9A" w:rsidRDefault="000C69FE">
            <w:pPr>
              <w:pStyle w:val="2"/>
            </w:pPr>
            <w:r>
              <w:t>残疾人体育比赛及训练经费</w:t>
            </w:r>
          </w:p>
        </w:tc>
        <w:tc>
          <w:tcPr>
            <w:tcW w:w="964" w:type="dxa"/>
            <w:vAlign w:val="center"/>
          </w:tcPr>
          <w:p w:rsidR="00233B9A" w:rsidRDefault="000C69FE">
            <w:pPr>
              <w:pStyle w:val="4"/>
            </w:pPr>
            <w:r>
              <w:t>59.00</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2.10</w:t>
            </w:r>
          </w:p>
        </w:tc>
        <w:tc>
          <w:tcPr>
            <w:tcW w:w="964" w:type="dxa"/>
            <w:vAlign w:val="center"/>
          </w:tcPr>
          <w:p w:rsidR="00233B9A" w:rsidRDefault="000C69FE">
            <w:pPr>
              <w:pStyle w:val="4"/>
            </w:pPr>
            <w:r>
              <w:t>2.10</w:t>
            </w:r>
          </w:p>
        </w:tc>
        <w:tc>
          <w:tcPr>
            <w:tcW w:w="964" w:type="dxa"/>
            <w:vAlign w:val="center"/>
          </w:tcPr>
          <w:p w:rsidR="00233B9A" w:rsidRDefault="000C69FE">
            <w:pPr>
              <w:pStyle w:val="4"/>
            </w:pPr>
            <w:r>
              <w:t>2.10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2.10</w:t>
            </w:r>
          </w:p>
        </w:tc>
      </w:tr>
      <w:tr w:rsidR="00233B9A">
        <w:trPr>
          <w:cantSplit/>
          <w:jc w:val="center"/>
        </w:trPr>
        <w:tc>
          <w:tcPr>
            <w:tcW w:w="1701" w:type="dxa"/>
            <w:vAlign w:val="center"/>
          </w:tcPr>
          <w:p w:rsidR="00233B9A" w:rsidRDefault="000C69FE">
            <w:pPr>
              <w:pStyle w:val="2"/>
            </w:pPr>
            <w:r>
              <w:t>秦皇岛训练基地建设经费（基金）</w:t>
            </w:r>
          </w:p>
        </w:tc>
        <w:tc>
          <w:tcPr>
            <w:tcW w:w="964" w:type="dxa"/>
            <w:vAlign w:val="center"/>
          </w:tcPr>
          <w:p w:rsidR="00233B9A" w:rsidRDefault="000C69FE">
            <w:pPr>
              <w:pStyle w:val="4"/>
            </w:pPr>
            <w:r>
              <w:t>2000.00</w:t>
            </w:r>
          </w:p>
        </w:tc>
        <w:tc>
          <w:tcPr>
            <w:tcW w:w="1134" w:type="dxa"/>
            <w:vAlign w:val="center"/>
          </w:tcPr>
          <w:p w:rsidR="00233B9A" w:rsidRDefault="000C69FE">
            <w:pPr>
              <w:pStyle w:val="2"/>
            </w:pPr>
            <w:r>
              <w:t>体育场馆用房施工</w:t>
            </w:r>
          </w:p>
        </w:tc>
        <w:tc>
          <w:tcPr>
            <w:tcW w:w="1134" w:type="dxa"/>
            <w:vAlign w:val="center"/>
          </w:tcPr>
          <w:p w:rsidR="00233B9A" w:rsidRDefault="000C69FE">
            <w:pPr>
              <w:pStyle w:val="2"/>
            </w:pPr>
            <w:r>
              <w:t>B011201</w:t>
            </w:r>
          </w:p>
        </w:tc>
        <w:tc>
          <w:tcPr>
            <w:tcW w:w="709" w:type="dxa"/>
            <w:vAlign w:val="center"/>
          </w:tcPr>
          <w:p w:rsidR="00233B9A" w:rsidRDefault="000C69FE">
            <w:pPr>
              <w:pStyle w:val="3"/>
            </w:pPr>
            <w:r>
              <w:t>座</w:t>
            </w:r>
          </w:p>
        </w:tc>
        <w:tc>
          <w:tcPr>
            <w:tcW w:w="850" w:type="dxa"/>
            <w:vAlign w:val="center"/>
          </w:tcPr>
          <w:p w:rsidR="00233B9A" w:rsidRDefault="000C69FE">
            <w:pPr>
              <w:pStyle w:val="4"/>
            </w:pPr>
            <w:r>
              <w:t>1</w:t>
            </w:r>
          </w:p>
        </w:tc>
        <w:tc>
          <w:tcPr>
            <w:tcW w:w="850" w:type="dxa"/>
            <w:vAlign w:val="center"/>
          </w:tcPr>
          <w:p w:rsidR="00233B9A" w:rsidRDefault="000C69FE">
            <w:pPr>
              <w:pStyle w:val="4"/>
            </w:pPr>
            <w:r>
              <w:t>2000.00</w:t>
            </w:r>
          </w:p>
        </w:tc>
        <w:tc>
          <w:tcPr>
            <w:tcW w:w="964" w:type="dxa"/>
            <w:vAlign w:val="center"/>
          </w:tcPr>
          <w:p w:rsidR="00233B9A" w:rsidRDefault="000C69FE">
            <w:pPr>
              <w:pStyle w:val="4"/>
            </w:pPr>
            <w:r>
              <w:t>2000.00</w:t>
            </w:r>
          </w:p>
        </w:tc>
        <w:tc>
          <w:tcPr>
            <w:tcW w:w="964" w:type="dxa"/>
            <w:vAlign w:val="center"/>
          </w:tcPr>
          <w:p w:rsidR="00233B9A" w:rsidRDefault="00233B9A">
            <w:pPr>
              <w:pStyle w:val="4"/>
            </w:pPr>
          </w:p>
        </w:tc>
        <w:tc>
          <w:tcPr>
            <w:tcW w:w="964" w:type="dxa"/>
            <w:vAlign w:val="center"/>
          </w:tcPr>
          <w:p w:rsidR="00233B9A" w:rsidRDefault="000C69FE">
            <w:pPr>
              <w:pStyle w:val="4"/>
            </w:pPr>
            <w:r>
              <w:t>2000.00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自行车运动设备</w:t>
            </w:r>
          </w:p>
        </w:tc>
        <w:tc>
          <w:tcPr>
            <w:tcW w:w="1134" w:type="dxa"/>
            <w:vAlign w:val="center"/>
          </w:tcPr>
          <w:p w:rsidR="00233B9A" w:rsidRDefault="000C69FE">
            <w:pPr>
              <w:pStyle w:val="2"/>
            </w:pPr>
            <w:r>
              <w:t>A033616</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401.87</w:t>
            </w:r>
          </w:p>
        </w:tc>
        <w:tc>
          <w:tcPr>
            <w:tcW w:w="964" w:type="dxa"/>
            <w:vAlign w:val="center"/>
          </w:tcPr>
          <w:p w:rsidR="00233B9A" w:rsidRDefault="000C69FE">
            <w:pPr>
              <w:pStyle w:val="4"/>
            </w:pPr>
            <w:r>
              <w:t>401.87</w:t>
            </w:r>
          </w:p>
        </w:tc>
        <w:tc>
          <w:tcPr>
            <w:tcW w:w="964" w:type="dxa"/>
            <w:vAlign w:val="center"/>
          </w:tcPr>
          <w:p w:rsidR="00233B9A" w:rsidRDefault="00233B9A">
            <w:pPr>
              <w:pStyle w:val="4"/>
            </w:pPr>
          </w:p>
        </w:tc>
        <w:tc>
          <w:tcPr>
            <w:tcW w:w="964" w:type="dxa"/>
            <w:vAlign w:val="center"/>
          </w:tcPr>
          <w:p w:rsidR="00233B9A" w:rsidRDefault="000C69FE">
            <w:pPr>
              <w:pStyle w:val="4"/>
            </w:pPr>
            <w:r>
              <w:t>401.87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612.09</w:t>
            </w:r>
          </w:p>
        </w:tc>
        <w:tc>
          <w:tcPr>
            <w:tcW w:w="964" w:type="dxa"/>
            <w:vAlign w:val="center"/>
          </w:tcPr>
          <w:p w:rsidR="00233B9A" w:rsidRDefault="000C69FE">
            <w:pPr>
              <w:pStyle w:val="4"/>
            </w:pPr>
            <w:r>
              <w:t>612.09</w:t>
            </w:r>
          </w:p>
        </w:tc>
        <w:tc>
          <w:tcPr>
            <w:tcW w:w="964" w:type="dxa"/>
            <w:vAlign w:val="center"/>
          </w:tcPr>
          <w:p w:rsidR="00233B9A" w:rsidRDefault="00233B9A">
            <w:pPr>
              <w:pStyle w:val="4"/>
            </w:pPr>
          </w:p>
        </w:tc>
        <w:tc>
          <w:tcPr>
            <w:tcW w:w="964" w:type="dxa"/>
            <w:vAlign w:val="center"/>
          </w:tcPr>
          <w:p w:rsidR="00233B9A" w:rsidRDefault="000C69FE">
            <w:pPr>
              <w:pStyle w:val="4"/>
            </w:pPr>
            <w:r>
              <w:t>612.09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187.09</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车辆及其他运输机械租赁服务</w:t>
            </w:r>
          </w:p>
        </w:tc>
        <w:tc>
          <w:tcPr>
            <w:tcW w:w="1134" w:type="dxa"/>
            <w:vAlign w:val="center"/>
          </w:tcPr>
          <w:p w:rsidR="00233B9A" w:rsidRDefault="000C69FE">
            <w:pPr>
              <w:pStyle w:val="2"/>
            </w:pPr>
            <w:r>
              <w:t>C0403</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64.80</w:t>
            </w:r>
          </w:p>
        </w:tc>
        <w:tc>
          <w:tcPr>
            <w:tcW w:w="964" w:type="dxa"/>
            <w:vAlign w:val="center"/>
          </w:tcPr>
          <w:p w:rsidR="00233B9A" w:rsidRDefault="000C69FE">
            <w:pPr>
              <w:pStyle w:val="4"/>
            </w:pPr>
            <w:r>
              <w:t>64.80</w:t>
            </w:r>
          </w:p>
        </w:tc>
        <w:tc>
          <w:tcPr>
            <w:tcW w:w="964" w:type="dxa"/>
            <w:vAlign w:val="center"/>
          </w:tcPr>
          <w:p w:rsidR="00233B9A" w:rsidRDefault="00233B9A">
            <w:pPr>
              <w:pStyle w:val="4"/>
            </w:pPr>
          </w:p>
        </w:tc>
        <w:tc>
          <w:tcPr>
            <w:tcW w:w="964" w:type="dxa"/>
            <w:vAlign w:val="center"/>
          </w:tcPr>
          <w:p w:rsidR="00233B9A" w:rsidRDefault="000C69FE">
            <w:pPr>
              <w:pStyle w:val="4"/>
            </w:pPr>
            <w:r>
              <w:t>64.80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19.91</w:t>
            </w:r>
          </w:p>
        </w:tc>
        <w:tc>
          <w:tcPr>
            <w:tcW w:w="964" w:type="dxa"/>
            <w:vAlign w:val="center"/>
          </w:tcPr>
          <w:p w:rsidR="00233B9A" w:rsidRDefault="000C69FE">
            <w:pPr>
              <w:pStyle w:val="4"/>
            </w:pPr>
            <w:r>
              <w:t>19.91</w:t>
            </w:r>
          </w:p>
        </w:tc>
        <w:tc>
          <w:tcPr>
            <w:tcW w:w="964" w:type="dxa"/>
            <w:vAlign w:val="center"/>
          </w:tcPr>
          <w:p w:rsidR="00233B9A" w:rsidRDefault="00233B9A">
            <w:pPr>
              <w:pStyle w:val="4"/>
            </w:pPr>
          </w:p>
        </w:tc>
        <w:tc>
          <w:tcPr>
            <w:tcW w:w="964" w:type="dxa"/>
            <w:vAlign w:val="center"/>
          </w:tcPr>
          <w:p w:rsidR="00233B9A" w:rsidRDefault="000C69FE">
            <w:pPr>
              <w:pStyle w:val="4"/>
            </w:pPr>
            <w:r>
              <w:t>19.91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年</w:t>
            </w:r>
          </w:p>
        </w:tc>
        <w:tc>
          <w:tcPr>
            <w:tcW w:w="850" w:type="dxa"/>
            <w:vAlign w:val="center"/>
          </w:tcPr>
          <w:p w:rsidR="00233B9A" w:rsidRDefault="000C69FE">
            <w:pPr>
              <w:pStyle w:val="4"/>
            </w:pPr>
            <w:r>
              <w:t>1</w:t>
            </w:r>
          </w:p>
        </w:tc>
        <w:tc>
          <w:tcPr>
            <w:tcW w:w="850" w:type="dxa"/>
            <w:vAlign w:val="center"/>
          </w:tcPr>
          <w:p w:rsidR="00233B9A" w:rsidRDefault="000C69FE">
            <w:pPr>
              <w:pStyle w:val="4"/>
            </w:pPr>
            <w:r>
              <w:t>80.12</w:t>
            </w:r>
          </w:p>
        </w:tc>
        <w:tc>
          <w:tcPr>
            <w:tcW w:w="964" w:type="dxa"/>
            <w:vAlign w:val="center"/>
          </w:tcPr>
          <w:p w:rsidR="00233B9A" w:rsidRDefault="000C69FE">
            <w:pPr>
              <w:pStyle w:val="4"/>
            </w:pPr>
            <w:r>
              <w:t>80.12</w:t>
            </w:r>
          </w:p>
        </w:tc>
        <w:tc>
          <w:tcPr>
            <w:tcW w:w="964" w:type="dxa"/>
            <w:vAlign w:val="center"/>
          </w:tcPr>
          <w:p w:rsidR="00233B9A" w:rsidRDefault="00233B9A">
            <w:pPr>
              <w:pStyle w:val="4"/>
            </w:pPr>
          </w:p>
        </w:tc>
        <w:tc>
          <w:tcPr>
            <w:tcW w:w="964" w:type="dxa"/>
            <w:vAlign w:val="center"/>
          </w:tcPr>
          <w:p w:rsidR="00233B9A" w:rsidRDefault="000C69FE">
            <w:pPr>
              <w:pStyle w:val="4"/>
            </w:pPr>
            <w:r>
              <w:t>80.12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80.12</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2413.59</w:t>
            </w:r>
          </w:p>
        </w:tc>
        <w:tc>
          <w:tcPr>
            <w:tcW w:w="1134" w:type="dxa"/>
            <w:vAlign w:val="center"/>
          </w:tcPr>
          <w:p w:rsidR="00233B9A" w:rsidRDefault="000C69FE">
            <w:pPr>
              <w:pStyle w:val="2"/>
            </w:pPr>
            <w:r>
              <w:t>体育组织服务</w:t>
            </w:r>
          </w:p>
        </w:tc>
        <w:tc>
          <w:tcPr>
            <w:tcW w:w="1134" w:type="dxa"/>
            <w:vAlign w:val="center"/>
          </w:tcPr>
          <w:p w:rsidR="00233B9A" w:rsidRDefault="000C69FE">
            <w:pPr>
              <w:pStyle w:val="2"/>
            </w:pPr>
            <w:r>
              <w:t>C200401</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220.80</w:t>
            </w:r>
          </w:p>
        </w:tc>
        <w:tc>
          <w:tcPr>
            <w:tcW w:w="964" w:type="dxa"/>
            <w:vAlign w:val="center"/>
          </w:tcPr>
          <w:p w:rsidR="00233B9A" w:rsidRDefault="000C69FE">
            <w:pPr>
              <w:pStyle w:val="4"/>
            </w:pPr>
            <w:r>
              <w:t>220.80</w:t>
            </w:r>
          </w:p>
        </w:tc>
        <w:tc>
          <w:tcPr>
            <w:tcW w:w="964" w:type="dxa"/>
            <w:vAlign w:val="center"/>
          </w:tcPr>
          <w:p w:rsidR="00233B9A" w:rsidRDefault="00233B9A">
            <w:pPr>
              <w:pStyle w:val="4"/>
            </w:pPr>
          </w:p>
        </w:tc>
        <w:tc>
          <w:tcPr>
            <w:tcW w:w="964" w:type="dxa"/>
            <w:vAlign w:val="center"/>
          </w:tcPr>
          <w:p w:rsidR="00233B9A" w:rsidRDefault="000C69FE">
            <w:pPr>
              <w:pStyle w:val="4"/>
            </w:pPr>
            <w:r>
              <w:t>220.80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220.80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97.71</w:t>
            </w:r>
          </w:p>
        </w:tc>
        <w:tc>
          <w:tcPr>
            <w:tcW w:w="1134" w:type="dxa"/>
            <w:vAlign w:val="center"/>
          </w:tcPr>
          <w:p w:rsidR="00233B9A" w:rsidRDefault="00233B9A">
            <w:pPr>
              <w:pStyle w:val="2"/>
            </w:pPr>
          </w:p>
        </w:tc>
        <w:tc>
          <w:tcPr>
            <w:tcW w:w="1134" w:type="dxa"/>
            <w:vAlign w:val="center"/>
          </w:tcPr>
          <w:p w:rsidR="00233B9A" w:rsidRDefault="00233B9A">
            <w:pPr>
              <w:pStyle w:val="2"/>
            </w:pPr>
          </w:p>
        </w:tc>
        <w:tc>
          <w:tcPr>
            <w:tcW w:w="709" w:type="dxa"/>
            <w:vAlign w:val="center"/>
          </w:tcPr>
          <w:p w:rsidR="00233B9A" w:rsidRDefault="00233B9A">
            <w:pPr>
              <w:pStyle w:val="3"/>
            </w:pPr>
          </w:p>
        </w:tc>
        <w:tc>
          <w:tcPr>
            <w:tcW w:w="850" w:type="dxa"/>
            <w:vAlign w:val="center"/>
          </w:tcPr>
          <w:p w:rsidR="00233B9A" w:rsidRDefault="00233B9A">
            <w:pPr>
              <w:pStyle w:val="4"/>
            </w:pPr>
          </w:p>
        </w:tc>
        <w:tc>
          <w:tcPr>
            <w:tcW w:w="850" w:type="dxa"/>
            <w:vAlign w:val="center"/>
          </w:tcPr>
          <w:p w:rsidR="00233B9A" w:rsidRDefault="00233B9A">
            <w:pPr>
              <w:pStyle w:val="4"/>
            </w:pPr>
          </w:p>
        </w:tc>
        <w:tc>
          <w:tcPr>
            <w:tcW w:w="964" w:type="dxa"/>
            <w:vAlign w:val="center"/>
          </w:tcPr>
          <w:p w:rsidR="00233B9A" w:rsidRDefault="000C69FE">
            <w:pPr>
              <w:pStyle w:val="4"/>
            </w:pPr>
            <w:r>
              <w:t>69.94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69.94</w:t>
            </w: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97.71</w:t>
            </w:r>
          </w:p>
        </w:tc>
        <w:tc>
          <w:tcPr>
            <w:tcW w:w="1134" w:type="dxa"/>
            <w:vAlign w:val="center"/>
          </w:tcPr>
          <w:p w:rsidR="00233B9A" w:rsidRDefault="00233B9A">
            <w:pPr>
              <w:pStyle w:val="2"/>
            </w:pPr>
          </w:p>
        </w:tc>
        <w:tc>
          <w:tcPr>
            <w:tcW w:w="1134" w:type="dxa"/>
            <w:vAlign w:val="center"/>
          </w:tcPr>
          <w:p w:rsidR="00233B9A" w:rsidRDefault="00233B9A">
            <w:pPr>
              <w:pStyle w:val="2"/>
            </w:pPr>
          </w:p>
        </w:tc>
        <w:tc>
          <w:tcPr>
            <w:tcW w:w="709" w:type="dxa"/>
            <w:vAlign w:val="center"/>
          </w:tcPr>
          <w:p w:rsidR="00233B9A" w:rsidRDefault="00233B9A">
            <w:pPr>
              <w:pStyle w:val="3"/>
            </w:pPr>
          </w:p>
        </w:tc>
        <w:tc>
          <w:tcPr>
            <w:tcW w:w="850" w:type="dxa"/>
            <w:vAlign w:val="center"/>
          </w:tcPr>
          <w:p w:rsidR="00233B9A" w:rsidRDefault="00233B9A">
            <w:pPr>
              <w:pStyle w:val="4"/>
            </w:pPr>
          </w:p>
        </w:tc>
        <w:tc>
          <w:tcPr>
            <w:tcW w:w="850" w:type="dxa"/>
            <w:vAlign w:val="center"/>
          </w:tcPr>
          <w:p w:rsidR="00233B9A" w:rsidRDefault="00233B9A">
            <w:pPr>
              <w:pStyle w:val="4"/>
            </w:pPr>
          </w:p>
        </w:tc>
        <w:tc>
          <w:tcPr>
            <w:tcW w:w="964" w:type="dxa"/>
            <w:vAlign w:val="center"/>
          </w:tcPr>
          <w:p w:rsidR="00233B9A" w:rsidRDefault="000C69FE">
            <w:pPr>
              <w:pStyle w:val="4"/>
            </w:pPr>
            <w:r>
              <w:t>27.76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27.76</w:t>
            </w:r>
          </w:p>
        </w:tc>
        <w:tc>
          <w:tcPr>
            <w:tcW w:w="964" w:type="dxa"/>
            <w:vAlign w:val="center"/>
          </w:tcPr>
          <w:p w:rsidR="00233B9A" w:rsidRDefault="00233B9A">
            <w:pPr>
              <w:pStyle w:val="4"/>
            </w:pPr>
          </w:p>
        </w:tc>
        <w:tc>
          <w:tcPr>
            <w:tcW w:w="964" w:type="dxa"/>
            <w:vAlign w:val="center"/>
          </w:tcPr>
          <w:p w:rsidR="00233B9A" w:rsidRDefault="00233B9A">
            <w:pPr>
              <w:pStyle w:val="4"/>
            </w:pP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河北省体育局自行车运动中心上年末固定资产金额为</w:t>
      </w:r>
      <w:r>
        <w:rPr>
          <w:rFonts w:eastAsia="方正仿宋_GBK"/>
          <w:color w:val="000000"/>
          <w:sz w:val="28"/>
        </w:rPr>
        <w:t>4024.64</w:t>
      </w:r>
      <w:r>
        <w:rPr>
          <w:rFonts w:eastAsia="方正仿宋_GBK"/>
          <w:color w:val="000000"/>
          <w:sz w:val="28"/>
        </w:rPr>
        <w:t>万元（详见下表）。本年度拟购置固定资产总额为</w:t>
      </w:r>
      <w:r>
        <w:rPr>
          <w:rFonts w:eastAsia="方正仿宋_GBK"/>
          <w:color w:val="000000"/>
          <w:sz w:val="28"/>
        </w:rPr>
        <w:t>320.18</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362014河北省体育局自行车运动中心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4024.64</w:t>
            </w:r>
          </w:p>
        </w:tc>
      </w:tr>
      <w:tr w:rsidR="00233B9A">
        <w:trPr>
          <w:jc w:val="center"/>
        </w:trPr>
        <w:tc>
          <w:tcPr>
            <w:tcW w:w="7370" w:type="dxa"/>
            <w:vAlign w:val="center"/>
          </w:tcPr>
          <w:p w:rsidR="00233B9A" w:rsidRDefault="000C69FE">
            <w:pPr>
              <w:pStyle w:val="2"/>
            </w:pPr>
            <w:r>
              <w:lastRenderedPageBreak/>
              <w:t>1、房屋（平方米）</w:t>
            </w:r>
          </w:p>
        </w:tc>
        <w:tc>
          <w:tcPr>
            <w:tcW w:w="2835" w:type="dxa"/>
            <w:vAlign w:val="center"/>
          </w:tcPr>
          <w:p w:rsidR="00233B9A" w:rsidRDefault="000C69FE">
            <w:pPr>
              <w:pStyle w:val="3"/>
            </w:pPr>
            <w:r>
              <w:t>17422.20</w:t>
            </w:r>
          </w:p>
        </w:tc>
        <w:tc>
          <w:tcPr>
            <w:tcW w:w="2835" w:type="dxa"/>
            <w:vAlign w:val="center"/>
          </w:tcPr>
          <w:p w:rsidR="00233B9A" w:rsidRDefault="000C69FE">
            <w:pPr>
              <w:pStyle w:val="4"/>
            </w:pPr>
            <w:r>
              <w:t>1488.73</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610</w:t>
            </w:r>
          </w:p>
        </w:tc>
        <w:tc>
          <w:tcPr>
            <w:tcW w:w="2835" w:type="dxa"/>
            <w:vAlign w:val="center"/>
          </w:tcPr>
          <w:p w:rsidR="00233B9A" w:rsidRDefault="000C69FE">
            <w:pPr>
              <w:pStyle w:val="4"/>
            </w:pPr>
            <w:r>
              <w:t>38.51</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2</w:t>
            </w:r>
          </w:p>
        </w:tc>
        <w:tc>
          <w:tcPr>
            <w:tcW w:w="2835" w:type="dxa"/>
            <w:vAlign w:val="center"/>
          </w:tcPr>
          <w:p w:rsidR="00233B9A" w:rsidRDefault="000C69FE">
            <w:pPr>
              <w:pStyle w:val="4"/>
            </w:pPr>
            <w:r>
              <w:t>36.78</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770</w:t>
            </w:r>
          </w:p>
        </w:tc>
        <w:tc>
          <w:tcPr>
            <w:tcW w:w="2835" w:type="dxa"/>
            <w:vAlign w:val="center"/>
          </w:tcPr>
          <w:p w:rsidR="00233B9A" w:rsidRDefault="000C69FE">
            <w:pPr>
              <w:pStyle w:val="4"/>
            </w:pPr>
            <w:r>
              <w:t>2499.13</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3" w:name="_Toc_4_4_0000000031"/>
      <w:r>
        <w:rPr>
          <w:rFonts w:ascii="方正小标宋_GBK" w:eastAsia="方正小标宋_GBK" w:hAnsi="方正小标宋_GBK" w:cs="方正小标宋_GBK"/>
          <w:color w:val="000000"/>
          <w:sz w:val="44"/>
        </w:rPr>
        <w:lastRenderedPageBreak/>
        <w:t>十三、河北省体育局游泳跳水运动中心收支预算</w:t>
      </w:r>
      <w:bookmarkEnd w:id="13"/>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2868.74</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2507.51</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2868.74</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2507.51</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5376.25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5376.25</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5376.25</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5376.25</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5376.25</w:t>
            </w:r>
          </w:p>
        </w:tc>
        <w:tc>
          <w:tcPr>
            <w:tcW w:w="1134" w:type="dxa"/>
            <w:vAlign w:val="center"/>
          </w:tcPr>
          <w:p w:rsidR="00233B9A" w:rsidRDefault="000C69FE">
            <w:pPr>
              <w:pStyle w:val="7"/>
            </w:pPr>
            <w:r>
              <w:t>5376.25</w:t>
            </w:r>
          </w:p>
        </w:tc>
        <w:tc>
          <w:tcPr>
            <w:tcW w:w="1134" w:type="dxa"/>
            <w:vAlign w:val="center"/>
          </w:tcPr>
          <w:p w:rsidR="00233B9A" w:rsidRDefault="000C69FE">
            <w:pPr>
              <w:pStyle w:val="7"/>
            </w:pPr>
            <w:r>
              <w:t>5376.25</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0C69FE">
            <w:pPr>
              <w:pStyle w:val="4"/>
            </w:pPr>
            <w:r>
              <w:t>2868.74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0C69FE">
            <w:pPr>
              <w:pStyle w:val="4"/>
            </w:pPr>
            <w:r>
              <w:t>2507.51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5376.25</w:t>
            </w:r>
          </w:p>
        </w:tc>
        <w:tc>
          <w:tcPr>
            <w:tcW w:w="1361" w:type="dxa"/>
            <w:vAlign w:val="center"/>
          </w:tcPr>
          <w:p w:rsidR="00233B9A" w:rsidRDefault="000C69FE">
            <w:pPr>
              <w:pStyle w:val="7"/>
            </w:pPr>
            <w:r>
              <w:t>2868.74</w:t>
            </w:r>
          </w:p>
        </w:tc>
        <w:tc>
          <w:tcPr>
            <w:tcW w:w="1361" w:type="dxa"/>
            <w:vAlign w:val="center"/>
          </w:tcPr>
          <w:p w:rsidR="00233B9A" w:rsidRDefault="000C69FE">
            <w:pPr>
              <w:pStyle w:val="7"/>
            </w:pPr>
            <w:r>
              <w:t>2507.51</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2868.74</w:t>
            </w:r>
          </w:p>
        </w:tc>
        <w:tc>
          <w:tcPr>
            <w:tcW w:w="1361" w:type="dxa"/>
            <w:vAlign w:val="center"/>
          </w:tcPr>
          <w:p w:rsidR="00233B9A" w:rsidRDefault="000C69FE">
            <w:pPr>
              <w:pStyle w:val="4"/>
            </w:pPr>
            <w:r>
              <w:t>2868.74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2868.74</w:t>
            </w:r>
          </w:p>
        </w:tc>
        <w:tc>
          <w:tcPr>
            <w:tcW w:w="1361" w:type="dxa"/>
            <w:vAlign w:val="center"/>
          </w:tcPr>
          <w:p w:rsidR="00233B9A" w:rsidRDefault="000C69FE">
            <w:pPr>
              <w:pStyle w:val="4"/>
            </w:pPr>
            <w:r>
              <w:t>2868.74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2868.74</w:t>
            </w:r>
          </w:p>
        </w:tc>
        <w:tc>
          <w:tcPr>
            <w:tcW w:w="1361" w:type="dxa"/>
            <w:vAlign w:val="center"/>
          </w:tcPr>
          <w:p w:rsidR="00233B9A" w:rsidRDefault="000C69FE">
            <w:pPr>
              <w:pStyle w:val="4"/>
            </w:pPr>
            <w:r>
              <w:t>2868.74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0C69FE">
            <w:pPr>
              <w:pStyle w:val="4"/>
            </w:pPr>
            <w:r>
              <w:t>2507.51</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2868.74</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2507.51</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2868.74</w:t>
            </w:r>
          </w:p>
        </w:tc>
        <w:tc>
          <w:tcPr>
            <w:tcW w:w="1474" w:type="dxa"/>
            <w:vAlign w:val="center"/>
          </w:tcPr>
          <w:p w:rsidR="00233B9A" w:rsidRDefault="000C69FE">
            <w:pPr>
              <w:pStyle w:val="4"/>
            </w:pPr>
            <w:r>
              <w:t>2868.74</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2507.51</w:t>
            </w:r>
          </w:p>
        </w:tc>
        <w:tc>
          <w:tcPr>
            <w:tcW w:w="1474" w:type="dxa"/>
            <w:vAlign w:val="center"/>
          </w:tcPr>
          <w:p w:rsidR="00233B9A" w:rsidRDefault="00233B9A">
            <w:pPr>
              <w:pStyle w:val="4"/>
            </w:pPr>
          </w:p>
        </w:tc>
        <w:tc>
          <w:tcPr>
            <w:tcW w:w="1474" w:type="dxa"/>
            <w:vAlign w:val="center"/>
          </w:tcPr>
          <w:p w:rsidR="00233B9A" w:rsidRDefault="000C69FE">
            <w:pPr>
              <w:pStyle w:val="4"/>
            </w:pPr>
            <w:r>
              <w:t>2507.51</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5376.25</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5376.25</w:t>
            </w:r>
          </w:p>
        </w:tc>
        <w:tc>
          <w:tcPr>
            <w:tcW w:w="1474" w:type="dxa"/>
            <w:vAlign w:val="center"/>
          </w:tcPr>
          <w:p w:rsidR="00233B9A" w:rsidRDefault="000C69FE">
            <w:pPr>
              <w:pStyle w:val="7"/>
            </w:pPr>
            <w:r>
              <w:t>2868.74</w:t>
            </w:r>
          </w:p>
        </w:tc>
        <w:tc>
          <w:tcPr>
            <w:tcW w:w="1474" w:type="dxa"/>
            <w:vAlign w:val="center"/>
          </w:tcPr>
          <w:p w:rsidR="00233B9A" w:rsidRDefault="000C69FE">
            <w:pPr>
              <w:pStyle w:val="7"/>
            </w:pPr>
            <w:r>
              <w:t>2507.51</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5376.25</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5376.25</w:t>
            </w:r>
          </w:p>
        </w:tc>
        <w:tc>
          <w:tcPr>
            <w:tcW w:w="1474" w:type="dxa"/>
            <w:vAlign w:val="center"/>
          </w:tcPr>
          <w:p w:rsidR="00233B9A" w:rsidRDefault="000C69FE">
            <w:pPr>
              <w:pStyle w:val="7"/>
            </w:pPr>
            <w:r>
              <w:t>2868.74</w:t>
            </w:r>
          </w:p>
        </w:tc>
        <w:tc>
          <w:tcPr>
            <w:tcW w:w="1474" w:type="dxa"/>
            <w:vAlign w:val="center"/>
          </w:tcPr>
          <w:p w:rsidR="00233B9A" w:rsidRDefault="000C69FE">
            <w:pPr>
              <w:pStyle w:val="7"/>
            </w:pPr>
            <w:r>
              <w:t>2507.51</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2868.74</w:t>
            </w:r>
          </w:p>
        </w:tc>
        <w:tc>
          <w:tcPr>
            <w:tcW w:w="2551" w:type="dxa"/>
            <w:vAlign w:val="center"/>
          </w:tcPr>
          <w:p w:rsidR="00233B9A" w:rsidRDefault="000C69FE">
            <w:pPr>
              <w:pStyle w:val="7"/>
            </w:pPr>
            <w:r>
              <w:t>2868.74</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2868.74</w:t>
            </w:r>
          </w:p>
        </w:tc>
        <w:tc>
          <w:tcPr>
            <w:tcW w:w="2551" w:type="dxa"/>
            <w:vAlign w:val="center"/>
          </w:tcPr>
          <w:p w:rsidR="00233B9A" w:rsidRDefault="000C69FE">
            <w:pPr>
              <w:pStyle w:val="4"/>
            </w:pPr>
            <w:r>
              <w:t>2868.74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2868.74</w:t>
            </w:r>
          </w:p>
        </w:tc>
        <w:tc>
          <w:tcPr>
            <w:tcW w:w="2551" w:type="dxa"/>
            <w:vAlign w:val="center"/>
          </w:tcPr>
          <w:p w:rsidR="00233B9A" w:rsidRDefault="000C69FE">
            <w:pPr>
              <w:pStyle w:val="4"/>
            </w:pPr>
            <w:r>
              <w:t>2868.74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2868.74</w:t>
            </w:r>
          </w:p>
        </w:tc>
        <w:tc>
          <w:tcPr>
            <w:tcW w:w="2551" w:type="dxa"/>
            <w:vAlign w:val="center"/>
          </w:tcPr>
          <w:p w:rsidR="00233B9A" w:rsidRDefault="000C69FE">
            <w:pPr>
              <w:pStyle w:val="4"/>
            </w:pPr>
            <w:r>
              <w:t>2868.74</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2868.74</w:t>
            </w:r>
          </w:p>
        </w:tc>
        <w:tc>
          <w:tcPr>
            <w:tcW w:w="2551" w:type="dxa"/>
            <w:vAlign w:val="center"/>
          </w:tcPr>
          <w:p w:rsidR="00233B9A" w:rsidRDefault="000C69FE">
            <w:pPr>
              <w:pStyle w:val="7"/>
            </w:pPr>
            <w:r>
              <w:t>2768.30</w:t>
            </w:r>
          </w:p>
        </w:tc>
        <w:tc>
          <w:tcPr>
            <w:tcW w:w="2551" w:type="dxa"/>
            <w:vAlign w:val="center"/>
          </w:tcPr>
          <w:p w:rsidR="00233B9A" w:rsidRDefault="000C69FE">
            <w:pPr>
              <w:pStyle w:val="7"/>
            </w:pPr>
            <w:r>
              <w:t>100.44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2564.65</w:t>
            </w:r>
          </w:p>
        </w:tc>
        <w:tc>
          <w:tcPr>
            <w:tcW w:w="2551" w:type="dxa"/>
            <w:vAlign w:val="center"/>
          </w:tcPr>
          <w:p w:rsidR="00233B9A" w:rsidRDefault="000C69FE">
            <w:pPr>
              <w:pStyle w:val="4"/>
            </w:pPr>
            <w:r>
              <w:t>2564.65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656.46</w:t>
            </w:r>
          </w:p>
        </w:tc>
        <w:tc>
          <w:tcPr>
            <w:tcW w:w="2551" w:type="dxa"/>
            <w:vAlign w:val="center"/>
          </w:tcPr>
          <w:p w:rsidR="00233B9A" w:rsidRDefault="000C69FE">
            <w:pPr>
              <w:pStyle w:val="4"/>
            </w:pPr>
            <w:r>
              <w:t>656.46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606.40</w:t>
            </w:r>
          </w:p>
        </w:tc>
        <w:tc>
          <w:tcPr>
            <w:tcW w:w="2551" w:type="dxa"/>
            <w:vAlign w:val="center"/>
          </w:tcPr>
          <w:p w:rsidR="00233B9A" w:rsidRDefault="000C69FE">
            <w:pPr>
              <w:pStyle w:val="4"/>
            </w:pPr>
            <w:r>
              <w:t>606.40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201.24</w:t>
            </w:r>
          </w:p>
        </w:tc>
        <w:tc>
          <w:tcPr>
            <w:tcW w:w="2551" w:type="dxa"/>
            <w:vAlign w:val="center"/>
          </w:tcPr>
          <w:p w:rsidR="00233B9A" w:rsidRDefault="000C69FE">
            <w:pPr>
              <w:pStyle w:val="4"/>
            </w:pPr>
            <w:r>
              <w:t>201.24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402.61</w:t>
            </w:r>
          </w:p>
        </w:tc>
        <w:tc>
          <w:tcPr>
            <w:tcW w:w="2551" w:type="dxa"/>
            <w:vAlign w:val="center"/>
          </w:tcPr>
          <w:p w:rsidR="00233B9A" w:rsidRDefault="000C69FE">
            <w:pPr>
              <w:pStyle w:val="4"/>
            </w:pPr>
            <w:r>
              <w:t>402.61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204.29</w:t>
            </w:r>
          </w:p>
        </w:tc>
        <w:tc>
          <w:tcPr>
            <w:tcW w:w="2551" w:type="dxa"/>
            <w:vAlign w:val="center"/>
          </w:tcPr>
          <w:p w:rsidR="00233B9A" w:rsidRDefault="000C69FE">
            <w:pPr>
              <w:pStyle w:val="4"/>
            </w:pPr>
            <w:r>
              <w:t>204.29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102.14</w:t>
            </w:r>
          </w:p>
        </w:tc>
        <w:tc>
          <w:tcPr>
            <w:tcW w:w="2551" w:type="dxa"/>
            <w:vAlign w:val="center"/>
          </w:tcPr>
          <w:p w:rsidR="00233B9A" w:rsidRDefault="000C69FE">
            <w:pPr>
              <w:pStyle w:val="4"/>
            </w:pPr>
            <w:r>
              <w:t>102.14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73.49</w:t>
            </w:r>
          </w:p>
        </w:tc>
        <w:tc>
          <w:tcPr>
            <w:tcW w:w="2551" w:type="dxa"/>
            <w:vAlign w:val="center"/>
          </w:tcPr>
          <w:p w:rsidR="00233B9A" w:rsidRDefault="000C69FE">
            <w:pPr>
              <w:pStyle w:val="4"/>
            </w:pPr>
            <w:r>
              <w:t>73.49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105.53</w:t>
            </w:r>
          </w:p>
        </w:tc>
        <w:tc>
          <w:tcPr>
            <w:tcW w:w="2551" w:type="dxa"/>
            <w:vAlign w:val="center"/>
          </w:tcPr>
          <w:p w:rsidR="00233B9A" w:rsidRDefault="000C69FE">
            <w:pPr>
              <w:pStyle w:val="4"/>
            </w:pPr>
            <w:r>
              <w:t>105.53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143.49</w:t>
            </w:r>
          </w:p>
        </w:tc>
        <w:tc>
          <w:tcPr>
            <w:tcW w:w="2551" w:type="dxa"/>
            <w:vAlign w:val="center"/>
          </w:tcPr>
          <w:p w:rsidR="00233B9A" w:rsidRDefault="000C69FE">
            <w:pPr>
              <w:pStyle w:val="4"/>
            </w:pPr>
            <w:r>
              <w:t>143.49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69.00</w:t>
            </w:r>
          </w:p>
        </w:tc>
        <w:tc>
          <w:tcPr>
            <w:tcW w:w="2551" w:type="dxa"/>
            <w:vAlign w:val="center"/>
          </w:tcPr>
          <w:p w:rsidR="00233B9A" w:rsidRDefault="000C69FE">
            <w:pPr>
              <w:pStyle w:val="4"/>
            </w:pPr>
            <w:r>
              <w:t>69.00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96.89</w:t>
            </w:r>
          </w:p>
        </w:tc>
        <w:tc>
          <w:tcPr>
            <w:tcW w:w="2551" w:type="dxa"/>
            <w:vAlign w:val="center"/>
          </w:tcPr>
          <w:p w:rsidR="00233B9A" w:rsidRDefault="00233B9A">
            <w:pPr>
              <w:pStyle w:val="4"/>
            </w:pPr>
          </w:p>
        </w:tc>
        <w:tc>
          <w:tcPr>
            <w:tcW w:w="2551" w:type="dxa"/>
            <w:vAlign w:val="center"/>
          </w:tcPr>
          <w:p w:rsidR="00233B9A" w:rsidRDefault="000C69FE">
            <w:pPr>
              <w:pStyle w:val="4"/>
            </w:pPr>
            <w:r>
              <w:t>96.89</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7.90</w:t>
            </w:r>
          </w:p>
        </w:tc>
        <w:tc>
          <w:tcPr>
            <w:tcW w:w="2551" w:type="dxa"/>
            <w:vAlign w:val="center"/>
          </w:tcPr>
          <w:p w:rsidR="00233B9A" w:rsidRDefault="00233B9A">
            <w:pPr>
              <w:pStyle w:val="4"/>
            </w:pPr>
          </w:p>
        </w:tc>
        <w:tc>
          <w:tcPr>
            <w:tcW w:w="2551" w:type="dxa"/>
            <w:vAlign w:val="center"/>
          </w:tcPr>
          <w:p w:rsidR="00233B9A" w:rsidRDefault="000C69FE">
            <w:pPr>
              <w:pStyle w:val="4"/>
            </w:pPr>
            <w:r>
              <w:t>7.90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7.00</w:t>
            </w:r>
          </w:p>
        </w:tc>
        <w:tc>
          <w:tcPr>
            <w:tcW w:w="2551" w:type="dxa"/>
            <w:vAlign w:val="center"/>
          </w:tcPr>
          <w:p w:rsidR="00233B9A" w:rsidRDefault="00233B9A">
            <w:pPr>
              <w:pStyle w:val="4"/>
            </w:pPr>
          </w:p>
        </w:tc>
        <w:tc>
          <w:tcPr>
            <w:tcW w:w="2551" w:type="dxa"/>
            <w:vAlign w:val="center"/>
          </w:tcPr>
          <w:p w:rsidR="00233B9A" w:rsidRDefault="000C69FE">
            <w:pPr>
              <w:pStyle w:val="4"/>
            </w:pPr>
            <w:r>
              <w:t>7.00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2.10</w:t>
            </w:r>
          </w:p>
        </w:tc>
        <w:tc>
          <w:tcPr>
            <w:tcW w:w="2551" w:type="dxa"/>
            <w:vAlign w:val="center"/>
          </w:tcPr>
          <w:p w:rsidR="00233B9A" w:rsidRDefault="00233B9A">
            <w:pPr>
              <w:pStyle w:val="4"/>
            </w:pPr>
          </w:p>
        </w:tc>
        <w:tc>
          <w:tcPr>
            <w:tcW w:w="2551" w:type="dxa"/>
            <w:vAlign w:val="center"/>
          </w:tcPr>
          <w:p w:rsidR="00233B9A" w:rsidRDefault="000C69FE">
            <w:pPr>
              <w:pStyle w:val="4"/>
            </w:pPr>
            <w:r>
              <w:t>2.10</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0.09</w:t>
            </w:r>
          </w:p>
        </w:tc>
        <w:tc>
          <w:tcPr>
            <w:tcW w:w="2551" w:type="dxa"/>
            <w:vAlign w:val="center"/>
          </w:tcPr>
          <w:p w:rsidR="00233B9A" w:rsidRDefault="00233B9A">
            <w:pPr>
              <w:pStyle w:val="4"/>
            </w:pPr>
          </w:p>
        </w:tc>
        <w:tc>
          <w:tcPr>
            <w:tcW w:w="2551" w:type="dxa"/>
            <w:vAlign w:val="center"/>
          </w:tcPr>
          <w:p w:rsidR="00233B9A" w:rsidRDefault="000C69FE">
            <w:pPr>
              <w:pStyle w:val="4"/>
            </w:pPr>
            <w:r>
              <w:t>0.09</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13.00</w:t>
            </w:r>
          </w:p>
        </w:tc>
        <w:tc>
          <w:tcPr>
            <w:tcW w:w="2551" w:type="dxa"/>
            <w:vAlign w:val="center"/>
          </w:tcPr>
          <w:p w:rsidR="00233B9A" w:rsidRDefault="00233B9A">
            <w:pPr>
              <w:pStyle w:val="4"/>
            </w:pPr>
          </w:p>
        </w:tc>
        <w:tc>
          <w:tcPr>
            <w:tcW w:w="2551" w:type="dxa"/>
            <w:vAlign w:val="center"/>
          </w:tcPr>
          <w:p w:rsidR="00233B9A" w:rsidRDefault="000C69FE">
            <w:pPr>
              <w:pStyle w:val="4"/>
            </w:pPr>
            <w:r>
              <w:t>13.00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5.12</w:t>
            </w:r>
          </w:p>
        </w:tc>
        <w:tc>
          <w:tcPr>
            <w:tcW w:w="2551" w:type="dxa"/>
            <w:vAlign w:val="center"/>
          </w:tcPr>
          <w:p w:rsidR="00233B9A" w:rsidRDefault="00233B9A">
            <w:pPr>
              <w:pStyle w:val="4"/>
            </w:pPr>
          </w:p>
        </w:tc>
        <w:tc>
          <w:tcPr>
            <w:tcW w:w="2551" w:type="dxa"/>
            <w:vAlign w:val="center"/>
          </w:tcPr>
          <w:p w:rsidR="00233B9A" w:rsidRDefault="000C69FE">
            <w:pPr>
              <w:pStyle w:val="4"/>
            </w:pPr>
            <w:r>
              <w:t>5.12</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37.13</w:t>
            </w:r>
          </w:p>
        </w:tc>
        <w:tc>
          <w:tcPr>
            <w:tcW w:w="2551" w:type="dxa"/>
            <w:vAlign w:val="center"/>
          </w:tcPr>
          <w:p w:rsidR="00233B9A" w:rsidRDefault="00233B9A">
            <w:pPr>
              <w:pStyle w:val="4"/>
            </w:pPr>
          </w:p>
        </w:tc>
        <w:tc>
          <w:tcPr>
            <w:tcW w:w="2551" w:type="dxa"/>
            <w:vAlign w:val="center"/>
          </w:tcPr>
          <w:p w:rsidR="00233B9A" w:rsidRDefault="000C69FE">
            <w:pPr>
              <w:pStyle w:val="4"/>
            </w:pPr>
            <w:r>
              <w:t>37.13</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4.97</w:t>
            </w:r>
          </w:p>
        </w:tc>
        <w:tc>
          <w:tcPr>
            <w:tcW w:w="2551" w:type="dxa"/>
            <w:vAlign w:val="center"/>
          </w:tcPr>
          <w:p w:rsidR="00233B9A" w:rsidRDefault="00233B9A">
            <w:pPr>
              <w:pStyle w:val="4"/>
            </w:pPr>
          </w:p>
        </w:tc>
        <w:tc>
          <w:tcPr>
            <w:tcW w:w="2551" w:type="dxa"/>
            <w:vAlign w:val="center"/>
          </w:tcPr>
          <w:p w:rsidR="00233B9A" w:rsidRDefault="000C69FE">
            <w:pPr>
              <w:pStyle w:val="4"/>
            </w:pPr>
            <w:r>
              <w:t>4.97</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6.58</w:t>
            </w:r>
          </w:p>
        </w:tc>
        <w:tc>
          <w:tcPr>
            <w:tcW w:w="2551" w:type="dxa"/>
            <w:vAlign w:val="center"/>
          </w:tcPr>
          <w:p w:rsidR="00233B9A" w:rsidRDefault="00233B9A">
            <w:pPr>
              <w:pStyle w:val="4"/>
            </w:pPr>
          </w:p>
        </w:tc>
        <w:tc>
          <w:tcPr>
            <w:tcW w:w="2551" w:type="dxa"/>
            <w:vAlign w:val="center"/>
          </w:tcPr>
          <w:p w:rsidR="00233B9A" w:rsidRDefault="000C69FE">
            <w:pPr>
              <w:pStyle w:val="4"/>
            </w:pPr>
            <w:r>
              <w:t>6.58</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203.65</w:t>
            </w:r>
          </w:p>
        </w:tc>
        <w:tc>
          <w:tcPr>
            <w:tcW w:w="2551" w:type="dxa"/>
            <w:vAlign w:val="center"/>
          </w:tcPr>
          <w:p w:rsidR="00233B9A" w:rsidRDefault="000C69FE">
            <w:pPr>
              <w:pStyle w:val="4"/>
            </w:pPr>
            <w:r>
              <w:t>203.65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15.94</w:t>
            </w:r>
          </w:p>
        </w:tc>
        <w:tc>
          <w:tcPr>
            <w:tcW w:w="2551" w:type="dxa"/>
            <w:vAlign w:val="center"/>
          </w:tcPr>
          <w:p w:rsidR="00233B9A" w:rsidRDefault="000C69FE">
            <w:pPr>
              <w:pStyle w:val="4"/>
            </w:pPr>
            <w:r>
              <w:t>15.94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186.10</w:t>
            </w:r>
          </w:p>
        </w:tc>
        <w:tc>
          <w:tcPr>
            <w:tcW w:w="2551" w:type="dxa"/>
            <w:vAlign w:val="center"/>
          </w:tcPr>
          <w:p w:rsidR="00233B9A" w:rsidRDefault="000C69FE">
            <w:pPr>
              <w:pStyle w:val="4"/>
            </w:pPr>
            <w:r>
              <w:t>186.10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1.60</w:t>
            </w:r>
          </w:p>
        </w:tc>
        <w:tc>
          <w:tcPr>
            <w:tcW w:w="2551" w:type="dxa"/>
            <w:vAlign w:val="center"/>
          </w:tcPr>
          <w:p w:rsidR="00233B9A" w:rsidRDefault="000C69FE">
            <w:pPr>
              <w:pStyle w:val="4"/>
            </w:pPr>
            <w:r>
              <w:t>1.60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0.01</w:t>
            </w:r>
          </w:p>
        </w:tc>
        <w:tc>
          <w:tcPr>
            <w:tcW w:w="2551" w:type="dxa"/>
            <w:vAlign w:val="center"/>
          </w:tcPr>
          <w:p w:rsidR="00233B9A" w:rsidRDefault="000C69FE">
            <w:pPr>
              <w:pStyle w:val="4"/>
            </w:pPr>
            <w:r>
              <w:t>0.01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3.55</w:t>
            </w:r>
          </w:p>
        </w:tc>
        <w:tc>
          <w:tcPr>
            <w:tcW w:w="2551" w:type="dxa"/>
            <w:vAlign w:val="center"/>
          </w:tcPr>
          <w:p w:rsidR="00233B9A" w:rsidRDefault="00233B9A">
            <w:pPr>
              <w:pStyle w:val="4"/>
            </w:pPr>
          </w:p>
        </w:tc>
        <w:tc>
          <w:tcPr>
            <w:tcW w:w="2551" w:type="dxa"/>
            <w:vAlign w:val="center"/>
          </w:tcPr>
          <w:p w:rsidR="00233B9A" w:rsidRDefault="000C69FE">
            <w:pPr>
              <w:pStyle w:val="4"/>
            </w:pPr>
            <w:r>
              <w:t>3.55</w:t>
            </w: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3.55</w:t>
            </w:r>
          </w:p>
        </w:tc>
        <w:tc>
          <w:tcPr>
            <w:tcW w:w="2551" w:type="dxa"/>
            <w:vAlign w:val="center"/>
          </w:tcPr>
          <w:p w:rsidR="00233B9A" w:rsidRDefault="00233B9A">
            <w:pPr>
              <w:pStyle w:val="4"/>
            </w:pPr>
          </w:p>
        </w:tc>
        <w:tc>
          <w:tcPr>
            <w:tcW w:w="2551" w:type="dxa"/>
            <w:vAlign w:val="center"/>
          </w:tcPr>
          <w:p w:rsidR="00233B9A" w:rsidRDefault="000C69FE">
            <w:pPr>
              <w:pStyle w:val="4"/>
            </w:pPr>
            <w:r>
              <w:t>3.55</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2507.51</w:t>
            </w:r>
          </w:p>
        </w:tc>
        <w:tc>
          <w:tcPr>
            <w:tcW w:w="2551" w:type="dxa"/>
            <w:vAlign w:val="center"/>
          </w:tcPr>
          <w:p w:rsidR="00233B9A" w:rsidRDefault="00233B9A">
            <w:pPr>
              <w:pStyle w:val="7"/>
            </w:pPr>
          </w:p>
        </w:tc>
        <w:tc>
          <w:tcPr>
            <w:tcW w:w="2551" w:type="dxa"/>
            <w:vAlign w:val="center"/>
          </w:tcPr>
          <w:p w:rsidR="00233B9A" w:rsidRDefault="000C69FE">
            <w:pPr>
              <w:pStyle w:val="7"/>
            </w:pPr>
            <w:r>
              <w:t>2507.51</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2507.51</w:t>
            </w:r>
          </w:p>
        </w:tc>
        <w:tc>
          <w:tcPr>
            <w:tcW w:w="2551" w:type="dxa"/>
            <w:vAlign w:val="center"/>
          </w:tcPr>
          <w:p w:rsidR="00233B9A" w:rsidRDefault="00233B9A">
            <w:pPr>
              <w:pStyle w:val="4"/>
            </w:pPr>
          </w:p>
        </w:tc>
        <w:tc>
          <w:tcPr>
            <w:tcW w:w="2551" w:type="dxa"/>
            <w:vAlign w:val="center"/>
          </w:tcPr>
          <w:p w:rsidR="00233B9A" w:rsidRDefault="000C69FE">
            <w:pPr>
              <w:pStyle w:val="4"/>
            </w:pPr>
            <w:r>
              <w:t>2507.51</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2507.51</w:t>
            </w:r>
          </w:p>
        </w:tc>
        <w:tc>
          <w:tcPr>
            <w:tcW w:w="2551" w:type="dxa"/>
            <w:vAlign w:val="center"/>
          </w:tcPr>
          <w:p w:rsidR="00233B9A" w:rsidRDefault="00233B9A">
            <w:pPr>
              <w:pStyle w:val="4"/>
            </w:pPr>
          </w:p>
        </w:tc>
        <w:tc>
          <w:tcPr>
            <w:tcW w:w="2551" w:type="dxa"/>
            <w:vAlign w:val="center"/>
          </w:tcPr>
          <w:p w:rsidR="00233B9A" w:rsidRDefault="000C69FE">
            <w:pPr>
              <w:pStyle w:val="4"/>
            </w:pPr>
            <w:r>
              <w:t>2507.51</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2507.51</w:t>
            </w:r>
          </w:p>
        </w:tc>
        <w:tc>
          <w:tcPr>
            <w:tcW w:w="2551" w:type="dxa"/>
            <w:vAlign w:val="center"/>
          </w:tcPr>
          <w:p w:rsidR="00233B9A" w:rsidRDefault="00233B9A">
            <w:pPr>
              <w:pStyle w:val="4"/>
            </w:pPr>
          </w:p>
        </w:tc>
        <w:tc>
          <w:tcPr>
            <w:tcW w:w="2551" w:type="dxa"/>
            <w:vAlign w:val="center"/>
          </w:tcPr>
          <w:p w:rsidR="00233B9A" w:rsidRDefault="000C69FE">
            <w:pPr>
              <w:pStyle w:val="4"/>
            </w:pPr>
            <w:r>
              <w:t>2507.51</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42.97</w:t>
            </w:r>
          </w:p>
        </w:tc>
        <w:tc>
          <w:tcPr>
            <w:tcW w:w="2381" w:type="dxa"/>
            <w:vAlign w:val="center"/>
          </w:tcPr>
          <w:p w:rsidR="00233B9A" w:rsidRDefault="000C69FE">
            <w:pPr>
              <w:pStyle w:val="7"/>
            </w:pPr>
            <w:r>
              <w:t>4.97</w:t>
            </w:r>
          </w:p>
        </w:tc>
        <w:tc>
          <w:tcPr>
            <w:tcW w:w="2381" w:type="dxa"/>
            <w:vAlign w:val="center"/>
          </w:tcPr>
          <w:p w:rsidR="00233B9A" w:rsidRDefault="000C69FE">
            <w:pPr>
              <w:pStyle w:val="7"/>
            </w:pPr>
            <w:r>
              <w:t>38.00</w:t>
            </w: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0C69FE">
            <w:pPr>
              <w:pStyle w:val="4"/>
            </w:pPr>
            <w:r>
              <w:t>38.00</w:t>
            </w:r>
          </w:p>
        </w:tc>
        <w:tc>
          <w:tcPr>
            <w:tcW w:w="2381" w:type="dxa"/>
            <w:vAlign w:val="center"/>
          </w:tcPr>
          <w:p w:rsidR="00233B9A" w:rsidRDefault="00233B9A">
            <w:pPr>
              <w:pStyle w:val="4"/>
            </w:pPr>
          </w:p>
        </w:tc>
        <w:tc>
          <w:tcPr>
            <w:tcW w:w="2381" w:type="dxa"/>
            <w:vAlign w:val="center"/>
          </w:tcPr>
          <w:p w:rsidR="00233B9A" w:rsidRDefault="000C69FE">
            <w:pPr>
              <w:pStyle w:val="4"/>
            </w:pPr>
            <w:r>
              <w:t>38.00</w:t>
            </w: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4.97</w:t>
            </w:r>
          </w:p>
        </w:tc>
        <w:tc>
          <w:tcPr>
            <w:tcW w:w="2381" w:type="dxa"/>
            <w:vAlign w:val="center"/>
          </w:tcPr>
          <w:p w:rsidR="00233B9A" w:rsidRDefault="000C69FE">
            <w:pPr>
              <w:pStyle w:val="4"/>
            </w:pPr>
            <w:r>
              <w:t>4.97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4.97</w:t>
            </w:r>
          </w:p>
        </w:tc>
        <w:tc>
          <w:tcPr>
            <w:tcW w:w="2381" w:type="dxa"/>
            <w:vAlign w:val="center"/>
          </w:tcPr>
          <w:p w:rsidR="00233B9A" w:rsidRDefault="000C69FE">
            <w:pPr>
              <w:pStyle w:val="4"/>
            </w:pPr>
            <w:r>
              <w:t>4.97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河北省体育局游泳跳水运动中心2022年单位预算信息公开情况说明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按照《预算法》、《地方预决算公开操作规程》和《关于进一步推进预算公开工作的实施意见》规定，现将河北省体育局游泳跳水运动中心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（一）承担主办和委托举办国际性、全国和全省游泳、跳水比赛的工作；</w:t>
      </w:r>
    </w:p>
    <w:p w:rsidR="00233B9A" w:rsidRDefault="000C69FE">
      <w:pPr>
        <w:pStyle w:val="-6"/>
      </w:pPr>
      <w:r>
        <w:t>（二）承担全省游泳、跳水项目优秀运动队队伍建设以及后备人才培养等工作；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（四）承担全省游泳、跳水教练员、运动员、裁判员的业务培训及技术等级申报和全省游泳、跳水运动员的注册、转会、运动成绩申报等工作；</w:t>
      </w:r>
    </w:p>
    <w:p w:rsidR="00233B9A" w:rsidRDefault="000C69FE">
      <w:pPr>
        <w:pStyle w:val="-6"/>
      </w:pPr>
      <w:r>
        <w:t>（五）承担为游泳、跳水运动发展筹措资金的服务保障工作；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河北省体育局游泳跳水运动中心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AE53F7">
      <w:pPr>
        <w:pStyle w:val="-7"/>
      </w:pPr>
      <w:r>
        <w:lastRenderedPageBreak/>
        <w:t>反映本单位当年全部收入。</w:t>
      </w:r>
      <w:r w:rsidR="000C69FE">
        <w:t>2022</w:t>
      </w:r>
      <w:r w:rsidR="000C69FE">
        <w:t>年预算收入</w:t>
      </w:r>
      <w:r w:rsidR="000C69FE">
        <w:t>5376.25</w:t>
      </w:r>
      <w:r w:rsidR="000C69FE">
        <w:t>万元，其中：公共预算收入</w:t>
      </w:r>
      <w:r w:rsidR="000C69FE">
        <w:t>2868.74</w:t>
      </w:r>
      <w:r w:rsidR="000C69FE">
        <w:t>万元，基金预算收入</w:t>
      </w:r>
      <w:r w:rsidR="000C69FE">
        <w:t>2507.51</w:t>
      </w:r>
      <w:r w:rsidR="000C69FE">
        <w:t>万元，上年结转</w:t>
      </w:r>
      <w:r w:rsidR="000C69FE">
        <w:t>0</w:t>
      </w:r>
      <w:r w:rsidR="000C69FE">
        <w:t>万元。</w:t>
      </w:r>
    </w:p>
    <w:p w:rsidR="00233B9A" w:rsidRDefault="000C69FE">
      <w:pPr>
        <w:pStyle w:val="-7"/>
      </w:pPr>
      <w:r>
        <w:t>2</w:t>
      </w:r>
      <w:r>
        <w:t>、支出说明</w:t>
      </w:r>
    </w:p>
    <w:p w:rsidR="00233B9A" w:rsidRDefault="0058191A">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游泳跳水</w:t>
      </w:r>
      <w:r>
        <w:t>运动中心年度单位预算中支出预算的总体情况</w:t>
      </w:r>
      <w:r>
        <w:rPr>
          <w:rFonts w:asciiTheme="minorEastAsia" w:eastAsiaTheme="minorEastAsia" w:hAnsiTheme="minorEastAsia" w:hint="eastAsia"/>
          <w:lang w:eastAsia="zh-CN"/>
        </w:rPr>
        <w:t>。</w:t>
      </w:r>
      <w:r w:rsidR="000C69FE">
        <w:t>2022</w:t>
      </w:r>
      <w:r w:rsidR="000C69FE">
        <w:t>年支出预算</w:t>
      </w:r>
      <w:r w:rsidR="000C69FE">
        <w:t>5376.25</w:t>
      </w:r>
      <w:r w:rsidR="000C69FE">
        <w:t>万元，其中基本支出</w:t>
      </w:r>
      <w:r w:rsidR="000C69FE">
        <w:t>2868.74</w:t>
      </w:r>
      <w:r w:rsidR="000C69FE">
        <w:t>万元，包括人员经费</w:t>
      </w:r>
      <w:r w:rsidR="000C69FE">
        <w:t>2768.3</w:t>
      </w:r>
      <w:r w:rsidR="000C69FE">
        <w:t>万元和日常公用经费</w:t>
      </w:r>
      <w:r w:rsidR="000C69FE">
        <w:t>100.44</w:t>
      </w:r>
      <w:r w:rsidR="000C69FE">
        <w:t>万元；项目支出</w:t>
      </w:r>
      <w:r w:rsidR="000C69FE">
        <w:t>2507.51</w:t>
      </w:r>
      <w:r w:rsidR="000C69FE">
        <w:t>万元，主要为比赛经费训练经费等</w:t>
      </w:r>
    </w:p>
    <w:p w:rsidR="00233B9A" w:rsidRDefault="000C69FE">
      <w:pPr>
        <w:pStyle w:val="-7"/>
      </w:pPr>
      <w:r>
        <w:t>3</w:t>
      </w:r>
      <w:r>
        <w:t>、比上年增减情况</w:t>
      </w:r>
    </w:p>
    <w:p w:rsidR="00233B9A" w:rsidRDefault="000C69FE">
      <w:pPr>
        <w:pStyle w:val="-7"/>
      </w:pPr>
      <w:r>
        <w:t>2022</w:t>
      </w:r>
      <w:r>
        <w:t>年预算收支安排</w:t>
      </w:r>
      <w:r>
        <w:t>5376.25</w:t>
      </w:r>
      <w:r>
        <w:t>万元，较</w:t>
      </w:r>
      <w:r>
        <w:t>2021</w:t>
      </w:r>
      <w:r>
        <w:t>年预算增加</w:t>
      </w:r>
      <w:r>
        <w:t>1049.25</w:t>
      </w:r>
      <w:r>
        <w:t>万元，其中：基本支出增加</w:t>
      </w:r>
      <w:r>
        <w:t>452.99</w:t>
      </w:r>
      <w:r>
        <w:t>万元，主要为增加人员经费支出；项目支出增加</w:t>
      </w:r>
      <w:r>
        <w:t>596.26</w:t>
      </w:r>
      <w:r>
        <w:t>万元，主要为训练经费及比赛经费等。</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年，我单位机关运行经费共计安排</w:t>
      </w:r>
      <w:r>
        <w:t>100.44</w:t>
      </w:r>
      <w:r>
        <w:t>万元，主要用于日常维修、邮电费、差旅费、办公设备购置以及工会费福利费等日常运行支出。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42.97</w:t>
      </w:r>
      <w:r>
        <w:t>万元，其中因公出国（境）费</w:t>
      </w:r>
      <w:r>
        <w:t>38</w:t>
      </w:r>
      <w:r>
        <w:t>万元；公务用车购置及运维费</w:t>
      </w:r>
      <w:r>
        <w:t>4.97</w:t>
      </w:r>
      <w:r>
        <w:t>万元（其中：公务用车购置费</w:t>
      </w:r>
      <w:r>
        <w:t>0</w:t>
      </w:r>
      <w:r>
        <w:t>万元，公务用车运维费</w:t>
      </w:r>
      <w:r>
        <w:t>4.97</w:t>
      </w:r>
      <w:r>
        <w:t>万元</w:t>
      </w:r>
      <w:r>
        <w:t>)</w:t>
      </w:r>
      <w:r>
        <w:t>；公务接待费</w:t>
      </w:r>
      <w:r>
        <w:t>0</w:t>
      </w:r>
      <w:r>
        <w:t>万元。与</w:t>
      </w:r>
      <w:r>
        <w:t>2021</w:t>
      </w:r>
      <w:r>
        <w:t>年相比无变化。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1.普及反兴奋剂相关知识</w:t>
            </w:r>
          </w:p>
          <w:p w:rsidR="00233B9A" w:rsidRDefault="000C69FE">
            <w:pPr>
              <w:pStyle w:val="24a5815bc-afc2-4ba5-9c49-c138840dba85"/>
            </w:pPr>
            <w:r>
              <w:t>2.在国际国内比赛中取得奖牌不少于5块</w:t>
            </w:r>
          </w:p>
          <w:p w:rsidR="00233B9A" w:rsidRDefault="000C69FE">
            <w:pPr>
              <w:pStyle w:val="24a5815bc-afc2-4ba5-9c49-c138840dba85"/>
            </w:pPr>
            <w:r>
              <w:t>3.年度资金执行率达到95%</w:t>
            </w:r>
          </w:p>
          <w:p w:rsidR="00233B9A" w:rsidRDefault="000C69FE">
            <w:pPr>
              <w:pStyle w:val="24a5815bc-afc2-4ba5-9c49-c138840dba85"/>
            </w:pPr>
            <w:r>
              <w:lastRenderedPageBreak/>
              <w:t>4.组织省内游泳、跳水、铁三项目后备人才集训人数不少于35人</w:t>
            </w:r>
          </w:p>
          <w:p w:rsidR="00233B9A" w:rsidRDefault="000C69FE">
            <w:pPr>
              <w:pStyle w:val="24a5815bc-afc2-4ba5-9c49-c138840dba85"/>
            </w:pPr>
            <w:r>
              <w:t>5.完成全年竞赛计划的制定并组织实施</w:t>
            </w:r>
          </w:p>
          <w:p w:rsidR="00233B9A" w:rsidRDefault="000C69FE">
            <w:pPr>
              <w:pStyle w:val="24a5815bc-afc2-4ba5-9c49-c138840dba85"/>
            </w:pPr>
            <w:r>
              <w:t>6.完成游泳跳水铁三项目后备人才的组织集训并选拔优秀苗子补充队伍</w:t>
            </w:r>
          </w:p>
          <w:p w:rsidR="00233B9A" w:rsidRDefault="000C69FE">
            <w:pPr>
              <w:pStyle w:val="24a5815bc-afc2-4ba5-9c49-c138840dba85"/>
            </w:pPr>
            <w:r>
              <w:t>7.经过竞赛提高全省裁判员的执裁水平，整体提高游泳、跳水、花样游泳、铁三河北业余训练的水平</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后备人才集训人数</w:t>
            </w:r>
          </w:p>
        </w:tc>
        <w:tc>
          <w:tcPr>
            <w:tcW w:w="2835" w:type="dxa"/>
            <w:vAlign w:val="center"/>
          </w:tcPr>
          <w:p w:rsidR="00233B9A" w:rsidRDefault="000C69FE">
            <w:pPr>
              <w:pStyle w:val="24a5815bc-afc2-4ba5-9c49-c138840dba85"/>
            </w:pPr>
            <w:r>
              <w:t>组织全省的后备人才集训。</w:t>
            </w:r>
          </w:p>
        </w:tc>
        <w:tc>
          <w:tcPr>
            <w:tcW w:w="2551" w:type="dxa"/>
            <w:vAlign w:val="center"/>
          </w:tcPr>
          <w:p w:rsidR="00233B9A" w:rsidRDefault="000C69FE">
            <w:pPr>
              <w:pStyle w:val="24a5815bc-afc2-4ba5-9c49-c138840dba85"/>
            </w:pPr>
            <w:r>
              <w:t>≥35人</w:t>
            </w:r>
          </w:p>
        </w:tc>
        <w:tc>
          <w:tcPr>
            <w:tcW w:w="2268" w:type="dxa"/>
            <w:vAlign w:val="center"/>
          </w:tcPr>
          <w:p w:rsidR="00233B9A" w:rsidRDefault="000C69FE">
            <w:pPr>
              <w:pStyle w:val="24a5815bc-afc2-4ba5-9c49-c138840dba85"/>
            </w:pPr>
            <w:r>
              <w:t>《河北省竞技体育“十三五”规划》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后备人才集训完成率</w:t>
            </w:r>
          </w:p>
        </w:tc>
        <w:tc>
          <w:tcPr>
            <w:tcW w:w="2835" w:type="dxa"/>
            <w:vAlign w:val="center"/>
          </w:tcPr>
          <w:p w:rsidR="00233B9A" w:rsidRDefault="000C69FE">
            <w:pPr>
              <w:pStyle w:val="24a5815bc-afc2-4ba5-9c49-c138840dba85"/>
            </w:pPr>
            <w:r>
              <w:t>按期完成集训数占总集训计划的比率。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反映当年省级预算项目资金支出情况</w:t>
            </w:r>
          </w:p>
          <w:p w:rsidR="00233B9A" w:rsidRDefault="000C69FE">
            <w:pPr>
              <w:pStyle w:val="24a5815bc-afc2-4ba5-9c49-c138840dba85"/>
            </w:pPr>
            <w:r>
              <w:t>。</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不超过财政支持预算经费规模。</w:t>
            </w:r>
          </w:p>
        </w:tc>
        <w:tc>
          <w:tcPr>
            <w:tcW w:w="2551" w:type="dxa"/>
            <w:vAlign w:val="center"/>
          </w:tcPr>
          <w:p w:rsidR="00233B9A" w:rsidRDefault="000C69FE">
            <w:pPr>
              <w:pStyle w:val="24a5815bc-afc2-4ba5-9c49-c138840dba85"/>
            </w:pPr>
            <w:r>
              <w:t>2507.51万元</w:t>
            </w:r>
          </w:p>
        </w:tc>
        <w:tc>
          <w:tcPr>
            <w:tcW w:w="2268" w:type="dxa"/>
            <w:vAlign w:val="center"/>
          </w:tcPr>
          <w:p w:rsidR="00233B9A" w:rsidRDefault="000C69FE">
            <w:pPr>
              <w:pStyle w:val="24a5815bc-afc2-4ba5-9c49-c138840dba85"/>
            </w:pPr>
            <w:r>
              <w:t>年度预算</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组织省游泳跳水花样游泳竞赛次数</w:t>
            </w:r>
          </w:p>
        </w:tc>
        <w:tc>
          <w:tcPr>
            <w:tcW w:w="2835" w:type="dxa"/>
            <w:vAlign w:val="center"/>
          </w:tcPr>
          <w:p w:rsidR="00233B9A" w:rsidRDefault="000C69FE">
            <w:pPr>
              <w:pStyle w:val="24a5815bc-afc2-4ba5-9c49-c138840dba85"/>
            </w:pPr>
            <w:r>
              <w:t>组织完成全年竞赛计划</w:t>
            </w:r>
          </w:p>
        </w:tc>
        <w:tc>
          <w:tcPr>
            <w:tcW w:w="2551" w:type="dxa"/>
            <w:vAlign w:val="center"/>
          </w:tcPr>
          <w:p w:rsidR="00233B9A" w:rsidRDefault="000C69FE">
            <w:pPr>
              <w:pStyle w:val="24a5815bc-afc2-4ba5-9c49-c138840dba85"/>
            </w:pPr>
            <w:r>
              <w:t>≥10个</w:t>
            </w:r>
          </w:p>
        </w:tc>
        <w:tc>
          <w:tcPr>
            <w:tcW w:w="2268" w:type="dxa"/>
            <w:vAlign w:val="center"/>
          </w:tcPr>
          <w:p w:rsidR="00233B9A" w:rsidRDefault="000C69FE">
            <w:pPr>
              <w:pStyle w:val="24a5815bc-afc2-4ba5-9c49-c138840dba85"/>
            </w:pPr>
            <w:r>
              <w:t>河北省体育局竞赛计划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组织苗子集训次数</w:t>
            </w:r>
          </w:p>
        </w:tc>
        <w:tc>
          <w:tcPr>
            <w:tcW w:w="2835" w:type="dxa"/>
            <w:vAlign w:val="center"/>
          </w:tcPr>
          <w:p w:rsidR="00233B9A" w:rsidRDefault="000C69FE">
            <w:pPr>
              <w:pStyle w:val="24a5815bc-afc2-4ba5-9c49-c138840dba85"/>
            </w:pPr>
            <w:r>
              <w:t>通过组织比赛选出苗子进行集训</w:t>
            </w:r>
          </w:p>
        </w:tc>
        <w:tc>
          <w:tcPr>
            <w:tcW w:w="2551" w:type="dxa"/>
            <w:vAlign w:val="center"/>
          </w:tcPr>
          <w:p w:rsidR="00233B9A" w:rsidRDefault="000C69FE">
            <w:pPr>
              <w:pStyle w:val="24a5815bc-afc2-4ba5-9c49-c138840dba85"/>
            </w:pPr>
            <w:r>
              <w:t>≥2次</w:t>
            </w:r>
          </w:p>
        </w:tc>
        <w:tc>
          <w:tcPr>
            <w:tcW w:w="2268" w:type="dxa"/>
            <w:vAlign w:val="center"/>
          </w:tcPr>
          <w:p w:rsidR="00233B9A" w:rsidRDefault="000C69FE">
            <w:pPr>
              <w:pStyle w:val="24a5815bc-afc2-4ba5-9c49-c138840dba85"/>
            </w:pPr>
            <w:r>
              <w:t xml:space="preserve">河北省体育局游泳跳水运动管理中心年度计划 </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苗子集训选出的运动员人数</w:t>
            </w:r>
          </w:p>
        </w:tc>
        <w:tc>
          <w:tcPr>
            <w:tcW w:w="2835" w:type="dxa"/>
            <w:vAlign w:val="center"/>
          </w:tcPr>
          <w:p w:rsidR="00233B9A" w:rsidRDefault="000C69FE">
            <w:pPr>
              <w:pStyle w:val="24a5815bc-afc2-4ba5-9c49-c138840dba85"/>
            </w:pPr>
            <w:r>
              <w:t>苗子集训中向优秀运动队输送人数</w:t>
            </w:r>
          </w:p>
        </w:tc>
        <w:tc>
          <w:tcPr>
            <w:tcW w:w="2551" w:type="dxa"/>
            <w:vAlign w:val="center"/>
          </w:tcPr>
          <w:p w:rsidR="00233B9A" w:rsidRDefault="000C69FE">
            <w:pPr>
              <w:pStyle w:val="24a5815bc-afc2-4ba5-9c49-c138840dba85"/>
            </w:pPr>
            <w:r>
              <w:t>≥10人</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社会影响度</w:t>
            </w:r>
          </w:p>
        </w:tc>
        <w:tc>
          <w:tcPr>
            <w:tcW w:w="2835" w:type="dxa"/>
            <w:vAlign w:val="center"/>
          </w:tcPr>
          <w:p w:rsidR="00233B9A" w:rsidRDefault="000C69FE">
            <w:pPr>
              <w:pStyle w:val="24a5815bc-afc2-4ba5-9c49-c138840dba85"/>
            </w:pPr>
            <w:r>
              <w:t>通过承办全国高水平赛事提高河北游泳跳水项目的知名度，带动全省全民健身运动的开展，丰富人民的业余文化生活，提高人民的生活质量。</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《河北省竞技体育“十三五”规划》全民健身条例</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 xml:space="preserve">　组织全省游泳、跳水、花样游泳、铁三的竞赛数量</w:t>
            </w:r>
          </w:p>
        </w:tc>
        <w:tc>
          <w:tcPr>
            <w:tcW w:w="2835" w:type="dxa"/>
            <w:vAlign w:val="center"/>
          </w:tcPr>
          <w:p w:rsidR="00233B9A" w:rsidRDefault="000C69FE">
            <w:pPr>
              <w:pStyle w:val="24a5815bc-afc2-4ba5-9c49-c138840dba85"/>
            </w:pPr>
            <w:r>
              <w:t xml:space="preserve">　通过组织比赛的平台，让广大青少年游泳、跳水、花样游泳、铁三运动员增长成绩，增强身体健康。</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 xml:space="preserve">河北省体育局年度竞赛计划　</w:t>
            </w: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社会公众满意度</w:t>
            </w:r>
          </w:p>
        </w:tc>
        <w:tc>
          <w:tcPr>
            <w:tcW w:w="2835" w:type="dxa"/>
            <w:vAlign w:val="center"/>
          </w:tcPr>
          <w:p w:rsidR="00233B9A" w:rsidRDefault="000C69FE">
            <w:pPr>
              <w:pStyle w:val="24a5815bc-afc2-4ba5-9c49-c138840dba85"/>
            </w:pPr>
            <w:r>
              <w:t>群众满意数量占总数的比例。</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年，河北省体育局游泳跳水运动中心安排政府采购预算</w:t>
      </w:r>
      <w:r>
        <w:rPr>
          <w:rFonts w:eastAsia="方正仿宋_GBK"/>
          <w:color w:val="000000"/>
          <w:sz w:val="28"/>
        </w:rPr>
        <w:t>446.02</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446.02</w:t>
            </w:r>
          </w:p>
        </w:tc>
        <w:tc>
          <w:tcPr>
            <w:tcW w:w="964" w:type="dxa"/>
            <w:vAlign w:val="center"/>
          </w:tcPr>
          <w:p w:rsidR="00233B9A" w:rsidRDefault="000C69FE">
            <w:pPr>
              <w:pStyle w:val="7"/>
            </w:pPr>
            <w:r>
              <w:t>6.35</w:t>
            </w:r>
          </w:p>
        </w:tc>
        <w:tc>
          <w:tcPr>
            <w:tcW w:w="964" w:type="dxa"/>
            <w:vAlign w:val="center"/>
          </w:tcPr>
          <w:p w:rsidR="00233B9A" w:rsidRDefault="000C69FE">
            <w:pPr>
              <w:pStyle w:val="7"/>
            </w:pPr>
            <w:r>
              <w:t>439.67</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446.02</w:t>
            </w:r>
          </w:p>
        </w:tc>
      </w:tr>
      <w:tr w:rsidR="00233B9A">
        <w:trPr>
          <w:cantSplit/>
          <w:jc w:val="center"/>
        </w:trPr>
        <w:tc>
          <w:tcPr>
            <w:tcW w:w="1701" w:type="dxa"/>
            <w:vAlign w:val="center"/>
          </w:tcPr>
          <w:p w:rsidR="00233B9A" w:rsidRDefault="000C69FE">
            <w:pPr>
              <w:pStyle w:val="6"/>
            </w:pPr>
            <w:r>
              <w:t>河北省体育局游泳跳水运动中心小计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446.02</w:t>
            </w:r>
          </w:p>
        </w:tc>
        <w:tc>
          <w:tcPr>
            <w:tcW w:w="964" w:type="dxa"/>
            <w:vAlign w:val="center"/>
          </w:tcPr>
          <w:p w:rsidR="00233B9A" w:rsidRDefault="000C69FE">
            <w:pPr>
              <w:pStyle w:val="7"/>
            </w:pPr>
            <w:r>
              <w:t>6.35</w:t>
            </w:r>
          </w:p>
        </w:tc>
        <w:tc>
          <w:tcPr>
            <w:tcW w:w="964" w:type="dxa"/>
            <w:vAlign w:val="center"/>
          </w:tcPr>
          <w:p w:rsidR="00233B9A" w:rsidRDefault="000C69FE">
            <w:pPr>
              <w:pStyle w:val="7"/>
            </w:pPr>
            <w:r>
              <w:t>439.67</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446.02</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0.25</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100.44</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0.40</w:t>
            </w:r>
          </w:p>
        </w:tc>
        <w:tc>
          <w:tcPr>
            <w:tcW w:w="964" w:type="dxa"/>
            <w:vAlign w:val="center"/>
          </w:tcPr>
          <w:p w:rsidR="00233B9A" w:rsidRDefault="000C69FE">
            <w:pPr>
              <w:pStyle w:val="4"/>
            </w:pPr>
            <w:r>
              <w:t>0.40</w:t>
            </w:r>
          </w:p>
        </w:tc>
        <w:tc>
          <w:tcPr>
            <w:tcW w:w="964" w:type="dxa"/>
            <w:vAlign w:val="center"/>
          </w:tcPr>
          <w:p w:rsidR="00233B9A" w:rsidRDefault="000C69FE">
            <w:pPr>
              <w:pStyle w:val="4"/>
            </w:pPr>
            <w:r>
              <w:t>0.40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游泳设备</w:t>
            </w:r>
          </w:p>
        </w:tc>
        <w:tc>
          <w:tcPr>
            <w:tcW w:w="1134" w:type="dxa"/>
            <w:vAlign w:val="center"/>
          </w:tcPr>
          <w:p w:rsidR="00233B9A" w:rsidRDefault="000C69FE">
            <w:pPr>
              <w:pStyle w:val="2"/>
            </w:pPr>
            <w:r>
              <w:t>A033606</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100.00</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跳水设备</w:t>
            </w:r>
          </w:p>
        </w:tc>
        <w:tc>
          <w:tcPr>
            <w:tcW w:w="1134" w:type="dxa"/>
            <w:vAlign w:val="center"/>
          </w:tcPr>
          <w:p w:rsidR="00233B9A" w:rsidRDefault="000C69FE">
            <w:pPr>
              <w:pStyle w:val="2"/>
            </w:pPr>
            <w:r>
              <w:t>A033607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150.00</w:t>
            </w:r>
          </w:p>
        </w:tc>
        <w:tc>
          <w:tcPr>
            <w:tcW w:w="964" w:type="dxa"/>
            <w:vAlign w:val="center"/>
          </w:tcPr>
          <w:p w:rsidR="00233B9A" w:rsidRDefault="000C69FE">
            <w:pPr>
              <w:pStyle w:val="4"/>
            </w:pPr>
            <w:r>
              <w:t>150.00</w:t>
            </w:r>
          </w:p>
        </w:tc>
        <w:tc>
          <w:tcPr>
            <w:tcW w:w="964" w:type="dxa"/>
            <w:vAlign w:val="center"/>
          </w:tcPr>
          <w:p w:rsidR="00233B9A" w:rsidRDefault="00233B9A">
            <w:pPr>
              <w:pStyle w:val="4"/>
            </w:pPr>
          </w:p>
        </w:tc>
        <w:tc>
          <w:tcPr>
            <w:tcW w:w="964" w:type="dxa"/>
            <w:vAlign w:val="center"/>
          </w:tcPr>
          <w:p w:rsidR="00233B9A" w:rsidRDefault="000C69FE">
            <w:pPr>
              <w:pStyle w:val="4"/>
            </w:pPr>
            <w:r>
              <w:t>150.00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跳水设备</w:t>
            </w:r>
          </w:p>
        </w:tc>
        <w:tc>
          <w:tcPr>
            <w:tcW w:w="1134" w:type="dxa"/>
            <w:vAlign w:val="center"/>
          </w:tcPr>
          <w:p w:rsidR="00233B9A" w:rsidRDefault="000C69FE">
            <w:pPr>
              <w:pStyle w:val="2"/>
            </w:pPr>
            <w:r>
              <w:t>A033607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40.00</w:t>
            </w:r>
          </w:p>
        </w:tc>
        <w:tc>
          <w:tcPr>
            <w:tcW w:w="964" w:type="dxa"/>
            <w:vAlign w:val="center"/>
          </w:tcPr>
          <w:p w:rsidR="00233B9A" w:rsidRDefault="000C69FE">
            <w:pPr>
              <w:pStyle w:val="4"/>
            </w:pPr>
            <w:r>
              <w:t>40.00</w:t>
            </w:r>
          </w:p>
        </w:tc>
        <w:tc>
          <w:tcPr>
            <w:tcW w:w="964" w:type="dxa"/>
            <w:vAlign w:val="center"/>
          </w:tcPr>
          <w:p w:rsidR="00233B9A" w:rsidRDefault="00233B9A">
            <w:pPr>
              <w:pStyle w:val="4"/>
            </w:pPr>
          </w:p>
        </w:tc>
        <w:tc>
          <w:tcPr>
            <w:tcW w:w="964" w:type="dxa"/>
            <w:vAlign w:val="center"/>
          </w:tcPr>
          <w:p w:rsidR="00233B9A" w:rsidRDefault="000C69FE">
            <w:pPr>
              <w:pStyle w:val="4"/>
            </w:pPr>
            <w:r>
              <w:t>40.00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自行车运动设备</w:t>
            </w:r>
          </w:p>
        </w:tc>
        <w:tc>
          <w:tcPr>
            <w:tcW w:w="1134" w:type="dxa"/>
            <w:vAlign w:val="center"/>
          </w:tcPr>
          <w:p w:rsidR="00233B9A" w:rsidRDefault="000C69FE">
            <w:pPr>
              <w:pStyle w:val="2"/>
            </w:pPr>
            <w:r>
              <w:t>A033616</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39.69</w:t>
            </w:r>
          </w:p>
        </w:tc>
        <w:tc>
          <w:tcPr>
            <w:tcW w:w="964" w:type="dxa"/>
            <w:vAlign w:val="center"/>
          </w:tcPr>
          <w:p w:rsidR="00233B9A" w:rsidRDefault="000C69FE">
            <w:pPr>
              <w:pStyle w:val="4"/>
            </w:pPr>
            <w:r>
              <w:t>39.69</w:t>
            </w:r>
          </w:p>
        </w:tc>
        <w:tc>
          <w:tcPr>
            <w:tcW w:w="964" w:type="dxa"/>
            <w:vAlign w:val="center"/>
          </w:tcPr>
          <w:p w:rsidR="00233B9A" w:rsidRDefault="00233B9A">
            <w:pPr>
              <w:pStyle w:val="4"/>
            </w:pPr>
          </w:p>
        </w:tc>
        <w:tc>
          <w:tcPr>
            <w:tcW w:w="964" w:type="dxa"/>
            <w:vAlign w:val="center"/>
          </w:tcPr>
          <w:p w:rsidR="00233B9A" w:rsidRDefault="000C69FE">
            <w:pPr>
              <w:pStyle w:val="4"/>
            </w:pPr>
            <w:r>
              <w:t>39.69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39.69</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运动康复设备</w:t>
            </w:r>
          </w:p>
        </w:tc>
        <w:tc>
          <w:tcPr>
            <w:tcW w:w="1134" w:type="dxa"/>
            <w:vAlign w:val="center"/>
          </w:tcPr>
          <w:p w:rsidR="00233B9A" w:rsidRDefault="000C69FE">
            <w:pPr>
              <w:pStyle w:val="2"/>
            </w:pPr>
            <w:r>
              <w:t>A033627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60.00</w:t>
            </w: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46.28</w:t>
            </w:r>
          </w:p>
        </w:tc>
        <w:tc>
          <w:tcPr>
            <w:tcW w:w="964" w:type="dxa"/>
            <w:vAlign w:val="center"/>
          </w:tcPr>
          <w:p w:rsidR="00233B9A" w:rsidRDefault="000C69FE">
            <w:pPr>
              <w:pStyle w:val="4"/>
            </w:pPr>
            <w:r>
              <w:t>46.28</w:t>
            </w:r>
          </w:p>
        </w:tc>
        <w:tc>
          <w:tcPr>
            <w:tcW w:w="964" w:type="dxa"/>
            <w:vAlign w:val="center"/>
          </w:tcPr>
          <w:p w:rsidR="00233B9A" w:rsidRDefault="00233B9A">
            <w:pPr>
              <w:pStyle w:val="4"/>
            </w:pPr>
          </w:p>
        </w:tc>
        <w:tc>
          <w:tcPr>
            <w:tcW w:w="964" w:type="dxa"/>
            <w:vAlign w:val="center"/>
          </w:tcPr>
          <w:p w:rsidR="00233B9A" w:rsidRDefault="000C69FE">
            <w:pPr>
              <w:pStyle w:val="4"/>
            </w:pPr>
            <w:r>
              <w:t>46.28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46.28</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2507.51</w:t>
            </w:r>
          </w:p>
        </w:tc>
        <w:tc>
          <w:tcPr>
            <w:tcW w:w="1134" w:type="dxa"/>
            <w:vAlign w:val="center"/>
          </w:tcPr>
          <w:p w:rsidR="00233B9A" w:rsidRDefault="000C69FE">
            <w:pPr>
              <w:pStyle w:val="2"/>
            </w:pPr>
            <w:r>
              <w:t>运动鞋或靴</w:t>
            </w:r>
          </w:p>
        </w:tc>
        <w:tc>
          <w:tcPr>
            <w:tcW w:w="1134" w:type="dxa"/>
            <w:vAlign w:val="center"/>
          </w:tcPr>
          <w:p w:rsidR="00233B9A" w:rsidRDefault="000C69FE">
            <w:pPr>
              <w:pStyle w:val="2"/>
            </w:pPr>
            <w:r>
              <w:t>A0703010402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3.70</w:t>
            </w:r>
          </w:p>
        </w:tc>
        <w:tc>
          <w:tcPr>
            <w:tcW w:w="964" w:type="dxa"/>
            <w:vAlign w:val="center"/>
          </w:tcPr>
          <w:p w:rsidR="00233B9A" w:rsidRDefault="000C69FE">
            <w:pPr>
              <w:pStyle w:val="4"/>
            </w:pPr>
            <w:r>
              <w:t>3.70</w:t>
            </w:r>
          </w:p>
        </w:tc>
        <w:tc>
          <w:tcPr>
            <w:tcW w:w="964" w:type="dxa"/>
            <w:vAlign w:val="center"/>
          </w:tcPr>
          <w:p w:rsidR="00233B9A" w:rsidRDefault="00233B9A">
            <w:pPr>
              <w:pStyle w:val="4"/>
            </w:pPr>
          </w:p>
        </w:tc>
        <w:tc>
          <w:tcPr>
            <w:tcW w:w="964" w:type="dxa"/>
            <w:vAlign w:val="center"/>
          </w:tcPr>
          <w:p w:rsidR="00233B9A" w:rsidRDefault="000C69FE">
            <w:pPr>
              <w:pStyle w:val="4"/>
            </w:pPr>
            <w:r>
              <w:t>3.70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3.70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河北省体育局游泳跳水运动中心上年末固定资产金额为</w:t>
      </w:r>
      <w:r>
        <w:rPr>
          <w:rFonts w:eastAsia="方正仿宋_GBK"/>
          <w:color w:val="000000"/>
          <w:sz w:val="28"/>
        </w:rPr>
        <w:t>2437.73</w:t>
      </w:r>
      <w:r>
        <w:rPr>
          <w:rFonts w:eastAsia="方正仿宋_GBK"/>
          <w:color w:val="000000"/>
          <w:sz w:val="28"/>
        </w:rPr>
        <w:t>万元（详见下表）。本年度拟购置固定资产总额为</w:t>
      </w:r>
      <w:r>
        <w:rPr>
          <w:rFonts w:eastAsia="方正仿宋_GBK"/>
          <w:color w:val="000000"/>
          <w:sz w:val="28"/>
        </w:rPr>
        <w:t>391.64</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362015河北省体育局游泳跳水运动中心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2437.73</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10741.81</w:t>
            </w:r>
          </w:p>
        </w:tc>
        <w:tc>
          <w:tcPr>
            <w:tcW w:w="2835" w:type="dxa"/>
            <w:vAlign w:val="center"/>
          </w:tcPr>
          <w:p w:rsidR="00233B9A" w:rsidRDefault="000C69FE">
            <w:pPr>
              <w:pStyle w:val="4"/>
            </w:pPr>
            <w:r>
              <w:t>609.00</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3627</w:t>
            </w:r>
          </w:p>
        </w:tc>
        <w:tc>
          <w:tcPr>
            <w:tcW w:w="2835" w:type="dxa"/>
            <w:vAlign w:val="center"/>
          </w:tcPr>
          <w:p w:rsidR="00233B9A" w:rsidRDefault="000C69FE">
            <w:pPr>
              <w:pStyle w:val="4"/>
            </w:pPr>
            <w:r>
              <w:t>181.00</w:t>
            </w:r>
          </w:p>
        </w:tc>
      </w:tr>
      <w:tr w:rsidR="00233B9A">
        <w:trPr>
          <w:jc w:val="center"/>
        </w:trPr>
        <w:tc>
          <w:tcPr>
            <w:tcW w:w="7370" w:type="dxa"/>
            <w:vAlign w:val="center"/>
          </w:tcPr>
          <w:p w:rsidR="00233B9A" w:rsidRDefault="000C69FE">
            <w:pPr>
              <w:pStyle w:val="2"/>
            </w:pPr>
            <w:r>
              <w:lastRenderedPageBreak/>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19.98</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8</w:t>
            </w:r>
          </w:p>
        </w:tc>
        <w:tc>
          <w:tcPr>
            <w:tcW w:w="2835" w:type="dxa"/>
            <w:vAlign w:val="center"/>
          </w:tcPr>
          <w:p w:rsidR="00233B9A" w:rsidRDefault="000C69FE">
            <w:pPr>
              <w:pStyle w:val="4"/>
            </w:pPr>
            <w:r>
              <w:t>368.23</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895</w:t>
            </w:r>
          </w:p>
        </w:tc>
        <w:tc>
          <w:tcPr>
            <w:tcW w:w="2835" w:type="dxa"/>
            <w:vAlign w:val="center"/>
          </w:tcPr>
          <w:p w:rsidR="00233B9A" w:rsidRDefault="000C69FE">
            <w:pPr>
              <w:pStyle w:val="4"/>
            </w:pPr>
            <w:r>
              <w:t>1440.52</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lastRenderedPageBreak/>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4" w:name="_Toc_4_4_0000000032"/>
      <w:r>
        <w:rPr>
          <w:rFonts w:ascii="方正小标宋_GBK" w:eastAsia="方正小标宋_GBK" w:hAnsi="方正小标宋_GBK" w:cs="方正小标宋_GBK"/>
          <w:color w:val="000000"/>
          <w:sz w:val="44"/>
        </w:rPr>
        <w:lastRenderedPageBreak/>
        <w:t>十四、河北省体育局射击射箭运动中心收支预算</w:t>
      </w:r>
      <w:bookmarkEnd w:id="14"/>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2269.79</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3137.81</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2269.79</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3241.19</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5407.60</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5510.98</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103.38</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5510.98</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5510.98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5510.98</w:t>
            </w:r>
          </w:p>
        </w:tc>
        <w:tc>
          <w:tcPr>
            <w:tcW w:w="1134" w:type="dxa"/>
            <w:vAlign w:val="center"/>
          </w:tcPr>
          <w:p w:rsidR="00233B9A" w:rsidRDefault="000C69FE">
            <w:pPr>
              <w:pStyle w:val="7"/>
            </w:pPr>
            <w:r>
              <w:t>5407.60</w:t>
            </w:r>
          </w:p>
        </w:tc>
        <w:tc>
          <w:tcPr>
            <w:tcW w:w="1134" w:type="dxa"/>
            <w:vAlign w:val="center"/>
          </w:tcPr>
          <w:p w:rsidR="00233B9A" w:rsidRDefault="000C69FE">
            <w:pPr>
              <w:pStyle w:val="7"/>
            </w:pPr>
            <w:r>
              <w:t>5407.60</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103.38</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1559" w:type="dxa"/>
            <w:vAlign w:val="center"/>
          </w:tcPr>
          <w:p w:rsidR="00233B9A" w:rsidRDefault="000C69FE">
            <w:pPr>
              <w:pStyle w:val="2"/>
            </w:pPr>
            <w:r>
              <w:t>体育训练</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0C69FE">
            <w:pPr>
              <w:pStyle w:val="4"/>
            </w:pPr>
            <w:r>
              <w:t>2269.79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3241.19</w:t>
            </w:r>
          </w:p>
        </w:tc>
        <w:tc>
          <w:tcPr>
            <w:tcW w:w="1134" w:type="dxa"/>
            <w:vAlign w:val="center"/>
          </w:tcPr>
          <w:p w:rsidR="00233B9A" w:rsidRDefault="000C69FE">
            <w:pPr>
              <w:pStyle w:val="4"/>
            </w:pPr>
            <w:r>
              <w:t>3137.81</w:t>
            </w:r>
          </w:p>
        </w:tc>
        <w:tc>
          <w:tcPr>
            <w:tcW w:w="1134" w:type="dxa"/>
            <w:vAlign w:val="center"/>
          </w:tcPr>
          <w:p w:rsidR="00233B9A" w:rsidRDefault="000C69FE">
            <w:pPr>
              <w:pStyle w:val="4"/>
            </w:pPr>
            <w:r>
              <w:t>3137.81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103.38</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3241.19</w:t>
            </w:r>
          </w:p>
        </w:tc>
        <w:tc>
          <w:tcPr>
            <w:tcW w:w="1134" w:type="dxa"/>
            <w:vAlign w:val="center"/>
          </w:tcPr>
          <w:p w:rsidR="00233B9A" w:rsidRDefault="000C69FE">
            <w:pPr>
              <w:pStyle w:val="4"/>
            </w:pPr>
            <w:r>
              <w:t>3137.81</w:t>
            </w:r>
          </w:p>
        </w:tc>
        <w:tc>
          <w:tcPr>
            <w:tcW w:w="1134" w:type="dxa"/>
            <w:vAlign w:val="center"/>
          </w:tcPr>
          <w:p w:rsidR="00233B9A" w:rsidRDefault="000C69FE">
            <w:pPr>
              <w:pStyle w:val="4"/>
            </w:pPr>
            <w:r>
              <w:t>3137.81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103.38</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3241.19</w:t>
            </w:r>
          </w:p>
        </w:tc>
        <w:tc>
          <w:tcPr>
            <w:tcW w:w="1134" w:type="dxa"/>
            <w:vAlign w:val="center"/>
          </w:tcPr>
          <w:p w:rsidR="00233B9A" w:rsidRDefault="000C69FE">
            <w:pPr>
              <w:pStyle w:val="4"/>
            </w:pPr>
            <w:r>
              <w:t>3137.81</w:t>
            </w:r>
          </w:p>
        </w:tc>
        <w:tc>
          <w:tcPr>
            <w:tcW w:w="1134" w:type="dxa"/>
            <w:vAlign w:val="center"/>
          </w:tcPr>
          <w:p w:rsidR="00233B9A" w:rsidRDefault="000C69FE">
            <w:pPr>
              <w:pStyle w:val="4"/>
            </w:pPr>
            <w:r>
              <w:t>3137.81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103.38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5510.98</w:t>
            </w:r>
          </w:p>
        </w:tc>
        <w:tc>
          <w:tcPr>
            <w:tcW w:w="1361" w:type="dxa"/>
            <w:vAlign w:val="center"/>
          </w:tcPr>
          <w:p w:rsidR="00233B9A" w:rsidRDefault="000C69FE">
            <w:pPr>
              <w:pStyle w:val="7"/>
            </w:pPr>
            <w:r>
              <w:t>2228.79</w:t>
            </w:r>
          </w:p>
        </w:tc>
        <w:tc>
          <w:tcPr>
            <w:tcW w:w="1361" w:type="dxa"/>
            <w:vAlign w:val="center"/>
          </w:tcPr>
          <w:p w:rsidR="00233B9A" w:rsidRDefault="000C69FE">
            <w:pPr>
              <w:pStyle w:val="7"/>
            </w:pPr>
            <w:r>
              <w:t>3282.19</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2269.79</w:t>
            </w:r>
          </w:p>
        </w:tc>
        <w:tc>
          <w:tcPr>
            <w:tcW w:w="1361" w:type="dxa"/>
            <w:vAlign w:val="center"/>
          </w:tcPr>
          <w:p w:rsidR="00233B9A" w:rsidRDefault="000C69FE">
            <w:pPr>
              <w:pStyle w:val="4"/>
            </w:pPr>
            <w:r>
              <w:t>2228.79</w:t>
            </w:r>
          </w:p>
        </w:tc>
        <w:tc>
          <w:tcPr>
            <w:tcW w:w="1361" w:type="dxa"/>
            <w:vAlign w:val="center"/>
          </w:tcPr>
          <w:p w:rsidR="00233B9A" w:rsidRDefault="000C69FE">
            <w:pPr>
              <w:pStyle w:val="4"/>
            </w:pPr>
            <w:r>
              <w:t>41.00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2269.79</w:t>
            </w:r>
          </w:p>
        </w:tc>
        <w:tc>
          <w:tcPr>
            <w:tcW w:w="1361" w:type="dxa"/>
            <w:vAlign w:val="center"/>
          </w:tcPr>
          <w:p w:rsidR="00233B9A" w:rsidRDefault="000C69FE">
            <w:pPr>
              <w:pStyle w:val="4"/>
            </w:pPr>
            <w:r>
              <w:t>2228.79</w:t>
            </w:r>
          </w:p>
        </w:tc>
        <w:tc>
          <w:tcPr>
            <w:tcW w:w="1361" w:type="dxa"/>
            <w:vAlign w:val="center"/>
          </w:tcPr>
          <w:p w:rsidR="00233B9A" w:rsidRDefault="000C69FE">
            <w:pPr>
              <w:pStyle w:val="4"/>
            </w:pPr>
            <w:r>
              <w:t>41.00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1361" w:type="dxa"/>
            <w:vAlign w:val="center"/>
          </w:tcPr>
          <w:p w:rsidR="00233B9A" w:rsidRDefault="000C69FE">
            <w:pPr>
              <w:pStyle w:val="4"/>
            </w:pPr>
            <w:r>
              <w:t>2269.79</w:t>
            </w:r>
          </w:p>
        </w:tc>
        <w:tc>
          <w:tcPr>
            <w:tcW w:w="1361" w:type="dxa"/>
            <w:vAlign w:val="center"/>
          </w:tcPr>
          <w:p w:rsidR="00233B9A" w:rsidRDefault="000C69FE">
            <w:pPr>
              <w:pStyle w:val="4"/>
            </w:pPr>
            <w:r>
              <w:t>2228.79</w:t>
            </w:r>
          </w:p>
        </w:tc>
        <w:tc>
          <w:tcPr>
            <w:tcW w:w="1361" w:type="dxa"/>
            <w:vAlign w:val="center"/>
          </w:tcPr>
          <w:p w:rsidR="00233B9A" w:rsidRDefault="000C69FE">
            <w:pPr>
              <w:pStyle w:val="4"/>
            </w:pPr>
            <w:r>
              <w:t>41.00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0C69FE">
            <w:pPr>
              <w:pStyle w:val="4"/>
            </w:pPr>
            <w:r>
              <w:t>3241.19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2269.79</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3137.81</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2269.79</w:t>
            </w:r>
          </w:p>
        </w:tc>
        <w:tc>
          <w:tcPr>
            <w:tcW w:w="1474" w:type="dxa"/>
            <w:vAlign w:val="center"/>
          </w:tcPr>
          <w:p w:rsidR="00233B9A" w:rsidRDefault="000C69FE">
            <w:pPr>
              <w:pStyle w:val="4"/>
            </w:pPr>
            <w:r>
              <w:t>2269.79</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3241.19</w:t>
            </w:r>
          </w:p>
        </w:tc>
        <w:tc>
          <w:tcPr>
            <w:tcW w:w="1474" w:type="dxa"/>
            <w:vAlign w:val="center"/>
          </w:tcPr>
          <w:p w:rsidR="00233B9A" w:rsidRDefault="00233B9A">
            <w:pPr>
              <w:pStyle w:val="4"/>
            </w:pPr>
          </w:p>
        </w:tc>
        <w:tc>
          <w:tcPr>
            <w:tcW w:w="1474" w:type="dxa"/>
            <w:vAlign w:val="center"/>
          </w:tcPr>
          <w:p w:rsidR="00233B9A" w:rsidRDefault="000C69FE">
            <w:pPr>
              <w:pStyle w:val="4"/>
            </w:pPr>
            <w:r>
              <w:t>3241.19</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5407.60</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5510.98</w:t>
            </w:r>
          </w:p>
        </w:tc>
        <w:tc>
          <w:tcPr>
            <w:tcW w:w="1474" w:type="dxa"/>
            <w:vAlign w:val="center"/>
          </w:tcPr>
          <w:p w:rsidR="00233B9A" w:rsidRDefault="000C69FE">
            <w:pPr>
              <w:pStyle w:val="7"/>
            </w:pPr>
            <w:r>
              <w:t>2269.79</w:t>
            </w:r>
          </w:p>
        </w:tc>
        <w:tc>
          <w:tcPr>
            <w:tcW w:w="1474" w:type="dxa"/>
            <w:vAlign w:val="center"/>
          </w:tcPr>
          <w:p w:rsidR="00233B9A" w:rsidRDefault="000C69FE">
            <w:pPr>
              <w:pStyle w:val="7"/>
            </w:pPr>
            <w:r>
              <w:t>3241.19</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103.38</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103.38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5510.98</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5510.98</w:t>
            </w:r>
          </w:p>
        </w:tc>
        <w:tc>
          <w:tcPr>
            <w:tcW w:w="1474" w:type="dxa"/>
            <w:vAlign w:val="center"/>
          </w:tcPr>
          <w:p w:rsidR="00233B9A" w:rsidRDefault="000C69FE">
            <w:pPr>
              <w:pStyle w:val="7"/>
            </w:pPr>
            <w:r>
              <w:t>2269.79</w:t>
            </w:r>
          </w:p>
        </w:tc>
        <w:tc>
          <w:tcPr>
            <w:tcW w:w="1474" w:type="dxa"/>
            <w:vAlign w:val="center"/>
          </w:tcPr>
          <w:p w:rsidR="00233B9A" w:rsidRDefault="000C69FE">
            <w:pPr>
              <w:pStyle w:val="7"/>
            </w:pPr>
            <w:r>
              <w:t>3241.19</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2269.79</w:t>
            </w:r>
          </w:p>
        </w:tc>
        <w:tc>
          <w:tcPr>
            <w:tcW w:w="2551" w:type="dxa"/>
            <w:vAlign w:val="center"/>
          </w:tcPr>
          <w:p w:rsidR="00233B9A" w:rsidRDefault="000C69FE">
            <w:pPr>
              <w:pStyle w:val="7"/>
            </w:pPr>
            <w:r>
              <w:t>2228.79</w:t>
            </w:r>
          </w:p>
        </w:tc>
        <w:tc>
          <w:tcPr>
            <w:tcW w:w="2551" w:type="dxa"/>
            <w:vAlign w:val="center"/>
          </w:tcPr>
          <w:p w:rsidR="00233B9A" w:rsidRDefault="000C69FE">
            <w:pPr>
              <w:pStyle w:val="7"/>
            </w:pPr>
            <w:r>
              <w:t>41.00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2269.79</w:t>
            </w:r>
          </w:p>
        </w:tc>
        <w:tc>
          <w:tcPr>
            <w:tcW w:w="2551" w:type="dxa"/>
            <w:vAlign w:val="center"/>
          </w:tcPr>
          <w:p w:rsidR="00233B9A" w:rsidRDefault="000C69FE">
            <w:pPr>
              <w:pStyle w:val="4"/>
            </w:pPr>
            <w:r>
              <w:t>2228.79</w:t>
            </w:r>
          </w:p>
        </w:tc>
        <w:tc>
          <w:tcPr>
            <w:tcW w:w="2551" w:type="dxa"/>
            <w:vAlign w:val="center"/>
          </w:tcPr>
          <w:p w:rsidR="00233B9A" w:rsidRDefault="000C69FE">
            <w:pPr>
              <w:pStyle w:val="4"/>
            </w:pPr>
            <w:r>
              <w:t>41.00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2269.79</w:t>
            </w:r>
          </w:p>
        </w:tc>
        <w:tc>
          <w:tcPr>
            <w:tcW w:w="2551" w:type="dxa"/>
            <w:vAlign w:val="center"/>
          </w:tcPr>
          <w:p w:rsidR="00233B9A" w:rsidRDefault="000C69FE">
            <w:pPr>
              <w:pStyle w:val="4"/>
            </w:pPr>
            <w:r>
              <w:t>2228.79</w:t>
            </w:r>
          </w:p>
        </w:tc>
        <w:tc>
          <w:tcPr>
            <w:tcW w:w="2551" w:type="dxa"/>
            <w:vAlign w:val="center"/>
          </w:tcPr>
          <w:p w:rsidR="00233B9A" w:rsidRDefault="000C69FE">
            <w:pPr>
              <w:pStyle w:val="4"/>
            </w:pPr>
            <w:r>
              <w:t>41.00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2070306</w:t>
            </w:r>
          </w:p>
        </w:tc>
        <w:tc>
          <w:tcPr>
            <w:tcW w:w="4535" w:type="dxa"/>
            <w:vAlign w:val="center"/>
          </w:tcPr>
          <w:p w:rsidR="00233B9A" w:rsidRDefault="000C69FE">
            <w:pPr>
              <w:pStyle w:val="2"/>
            </w:pPr>
            <w:r>
              <w:t>体育训练</w:t>
            </w:r>
          </w:p>
        </w:tc>
        <w:tc>
          <w:tcPr>
            <w:tcW w:w="2551" w:type="dxa"/>
            <w:vAlign w:val="center"/>
          </w:tcPr>
          <w:p w:rsidR="00233B9A" w:rsidRDefault="000C69FE">
            <w:pPr>
              <w:pStyle w:val="4"/>
            </w:pPr>
            <w:r>
              <w:t>2269.79</w:t>
            </w:r>
          </w:p>
        </w:tc>
        <w:tc>
          <w:tcPr>
            <w:tcW w:w="2551" w:type="dxa"/>
            <w:vAlign w:val="center"/>
          </w:tcPr>
          <w:p w:rsidR="00233B9A" w:rsidRDefault="000C69FE">
            <w:pPr>
              <w:pStyle w:val="4"/>
            </w:pPr>
            <w:r>
              <w:t>2228.79</w:t>
            </w:r>
          </w:p>
        </w:tc>
        <w:tc>
          <w:tcPr>
            <w:tcW w:w="2551" w:type="dxa"/>
            <w:vAlign w:val="center"/>
          </w:tcPr>
          <w:p w:rsidR="00233B9A" w:rsidRDefault="000C69FE">
            <w:pPr>
              <w:pStyle w:val="4"/>
            </w:pPr>
            <w:r>
              <w:t>41.00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2228.79</w:t>
            </w:r>
          </w:p>
        </w:tc>
        <w:tc>
          <w:tcPr>
            <w:tcW w:w="2551" w:type="dxa"/>
            <w:vAlign w:val="center"/>
          </w:tcPr>
          <w:p w:rsidR="00233B9A" w:rsidRDefault="000C69FE">
            <w:pPr>
              <w:pStyle w:val="7"/>
            </w:pPr>
            <w:r>
              <w:t>2155.67</w:t>
            </w:r>
          </w:p>
        </w:tc>
        <w:tc>
          <w:tcPr>
            <w:tcW w:w="2551" w:type="dxa"/>
            <w:vAlign w:val="center"/>
          </w:tcPr>
          <w:p w:rsidR="00233B9A" w:rsidRDefault="000C69FE">
            <w:pPr>
              <w:pStyle w:val="7"/>
            </w:pPr>
            <w:r>
              <w:t>73.12</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1931.94</w:t>
            </w:r>
          </w:p>
        </w:tc>
        <w:tc>
          <w:tcPr>
            <w:tcW w:w="2551" w:type="dxa"/>
            <w:vAlign w:val="center"/>
          </w:tcPr>
          <w:p w:rsidR="00233B9A" w:rsidRDefault="000C69FE">
            <w:pPr>
              <w:pStyle w:val="4"/>
            </w:pPr>
            <w:r>
              <w:t>1931.94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496.72</w:t>
            </w:r>
          </w:p>
        </w:tc>
        <w:tc>
          <w:tcPr>
            <w:tcW w:w="2551" w:type="dxa"/>
            <w:vAlign w:val="center"/>
          </w:tcPr>
          <w:p w:rsidR="00233B9A" w:rsidRDefault="000C69FE">
            <w:pPr>
              <w:pStyle w:val="4"/>
            </w:pPr>
            <w:r>
              <w:t>496.72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416.27</w:t>
            </w:r>
          </w:p>
        </w:tc>
        <w:tc>
          <w:tcPr>
            <w:tcW w:w="2551" w:type="dxa"/>
            <w:vAlign w:val="center"/>
          </w:tcPr>
          <w:p w:rsidR="00233B9A" w:rsidRDefault="000C69FE">
            <w:pPr>
              <w:pStyle w:val="4"/>
            </w:pPr>
            <w:r>
              <w:t>416.27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30106</w:t>
            </w:r>
          </w:p>
        </w:tc>
        <w:tc>
          <w:tcPr>
            <w:tcW w:w="4535" w:type="dxa"/>
            <w:vAlign w:val="center"/>
          </w:tcPr>
          <w:p w:rsidR="00233B9A" w:rsidRDefault="000C69FE">
            <w:pPr>
              <w:pStyle w:val="2"/>
            </w:pPr>
            <w:r>
              <w:t>伙食补助费</w:t>
            </w:r>
          </w:p>
        </w:tc>
        <w:tc>
          <w:tcPr>
            <w:tcW w:w="2551" w:type="dxa"/>
            <w:vAlign w:val="center"/>
          </w:tcPr>
          <w:p w:rsidR="00233B9A" w:rsidRDefault="000C69FE">
            <w:pPr>
              <w:pStyle w:val="4"/>
            </w:pPr>
            <w:r>
              <w:t>156.00</w:t>
            </w:r>
          </w:p>
        </w:tc>
        <w:tc>
          <w:tcPr>
            <w:tcW w:w="2551" w:type="dxa"/>
            <w:vAlign w:val="center"/>
          </w:tcPr>
          <w:p w:rsidR="00233B9A" w:rsidRDefault="000C69FE">
            <w:pPr>
              <w:pStyle w:val="4"/>
            </w:pPr>
            <w:r>
              <w:t>156.00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318.38</w:t>
            </w:r>
          </w:p>
        </w:tc>
        <w:tc>
          <w:tcPr>
            <w:tcW w:w="2551" w:type="dxa"/>
            <w:vAlign w:val="center"/>
          </w:tcPr>
          <w:p w:rsidR="00233B9A" w:rsidRDefault="000C69FE">
            <w:pPr>
              <w:pStyle w:val="4"/>
            </w:pPr>
            <w:r>
              <w:t>318.38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170.78</w:t>
            </w:r>
          </w:p>
        </w:tc>
        <w:tc>
          <w:tcPr>
            <w:tcW w:w="2551" w:type="dxa"/>
            <w:vAlign w:val="center"/>
          </w:tcPr>
          <w:p w:rsidR="00233B9A" w:rsidRDefault="000C69FE">
            <w:pPr>
              <w:pStyle w:val="4"/>
            </w:pPr>
            <w:r>
              <w:t>170.78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76.89</w:t>
            </w:r>
          </w:p>
        </w:tc>
        <w:tc>
          <w:tcPr>
            <w:tcW w:w="2551" w:type="dxa"/>
            <w:vAlign w:val="center"/>
          </w:tcPr>
          <w:p w:rsidR="00233B9A" w:rsidRDefault="000C69FE">
            <w:pPr>
              <w:pStyle w:val="4"/>
            </w:pPr>
            <w:r>
              <w:t>76.89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53.93</w:t>
            </w:r>
          </w:p>
        </w:tc>
        <w:tc>
          <w:tcPr>
            <w:tcW w:w="2551" w:type="dxa"/>
            <w:vAlign w:val="center"/>
          </w:tcPr>
          <w:p w:rsidR="00233B9A" w:rsidRDefault="000C69FE">
            <w:pPr>
              <w:pStyle w:val="4"/>
            </w:pPr>
            <w:r>
              <w:t>53.93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82.79</w:t>
            </w:r>
          </w:p>
        </w:tc>
        <w:tc>
          <w:tcPr>
            <w:tcW w:w="2551" w:type="dxa"/>
            <w:vAlign w:val="center"/>
          </w:tcPr>
          <w:p w:rsidR="00233B9A" w:rsidRDefault="000C69FE">
            <w:pPr>
              <w:pStyle w:val="4"/>
            </w:pPr>
            <w:r>
              <w:t>82.79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107.98</w:t>
            </w:r>
          </w:p>
        </w:tc>
        <w:tc>
          <w:tcPr>
            <w:tcW w:w="2551" w:type="dxa"/>
            <w:vAlign w:val="center"/>
          </w:tcPr>
          <w:p w:rsidR="00233B9A" w:rsidRDefault="000C69FE">
            <w:pPr>
              <w:pStyle w:val="4"/>
            </w:pPr>
            <w:r>
              <w:t>107.98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52.20</w:t>
            </w:r>
          </w:p>
        </w:tc>
        <w:tc>
          <w:tcPr>
            <w:tcW w:w="2551" w:type="dxa"/>
            <w:vAlign w:val="center"/>
          </w:tcPr>
          <w:p w:rsidR="00233B9A" w:rsidRDefault="000C69FE">
            <w:pPr>
              <w:pStyle w:val="4"/>
            </w:pPr>
            <w:r>
              <w:t>52.20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73.12</w:t>
            </w:r>
          </w:p>
        </w:tc>
        <w:tc>
          <w:tcPr>
            <w:tcW w:w="2551" w:type="dxa"/>
            <w:vAlign w:val="center"/>
          </w:tcPr>
          <w:p w:rsidR="00233B9A" w:rsidRDefault="00233B9A">
            <w:pPr>
              <w:pStyle w:val="4"/>
            </w:pPr>
          </w:p>
        </w:tc>
        <w:tc>
          <w:tcPr>
            <w:tcW w:w="2551" w:type="dxa"/>
            <w:vAlign w:val="center"/>
          </w:tcPr>
          <w:p w:rsidR="00233B9A" w:rsidRDefault="000C69FE">
            <w:pPr>
              <w:pStyle w:val="4"/>
            </w:pPr>
            <w:r>
              <w:t>73.12</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6.00</w:t>
            </w:r>
          </w:p>
        </w:tc>
        <w:tc>
          <w:tcPr>
            <w:tcW w:w="2551" w:type="dxa"/>
            <w:vAlign w:val="center"/>
          </w:tcPr>
          <w:p w:rsidR="00233B9A" w:rsidRDefault="00233B9A">
            <w:pPr>
              <w:pStyle w:val="4"/>
            </w:pPr>
          </w:p>
        </w:tc>
        <w:tc>
          <w:tcPr>
            <w:tcW w:w="2551" w:type="dxa"/>
            <w:vAlign w:val="center"/>
          </w:tcPr>
          <w:p w:rsidR="00233B9A" w:rsidRDefault="000C69FE">
            <w:pPr>
              <w:pStyle w:val="4"/>
            </w:pPr>
            <w:r>
              <w:t>6.00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7.80</w:t>
            </w:r>
          </w:p>
        </w:tc>
        <w:tc>
          <w:tcPr>
            <w:tcW w:w="2551" w:type="dxa"/>
            <w:vAlign w:val="center"/>
          </w:tcPr>
          <w:p w:rsidR="00233B9A" w:rsidRDefault="00233B9A">
            <w:pPr>
              <w:pStyle w:val="4"/>
            </w:pPr>
          </w:p>
        </w:tc>
        <w:tc>
          <w:tcPr>
            <w:tcW w:w="2551" w:type="dxa"/>
            <w:vAlign w:val="center"/>
          </w:tcPr>
          <w:p w:rsidR="00233B9A" w:rsidRDefault="000C69FE">
            <w:pPr>
              <w:pStyle w:val="4"/>
            </w:pPr>
            <w:r>
              <w:t>7.80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4.68</w:t>
            </w:r>
          </w:p>
        </w:tc>
        <w:tc>
          <w:tcPr>
            <w:tcW w:w="2551" w:type="dxa"/>
            <w:vAlign w:val="center"/>
          </w:tcPr>
          <w:p w:rsidR="00233B9A" w:rsidRDefault="00233B9A">
            <w:pPr>
              <w:pStyle w:val="4"/>
            </w:pPr>
          </w:p>
        </w:tc>
        <w:tc>
          <w:tcPr>
            <w:tcW w:w="2551" w:type="dxa"/>
            <w:vAlign w:val="center"/>
          </w:tcPr>
          <w:p w:rsidR="00233B9A" w:rsidRDefault="000C69FE">
            <w:pPr>
              <w:pStyle w:val="4"/>
            </w:pPr>
            <w:r>
              <w:t>4.68</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0.60</w:t>
            </w:r>
          </w:p>
        </w:tc>
        <w:tc>
          <w:tcPr>
            <w:tcW w:w="2551" w:type="dxa"/>
            <w:vAlign w:val="center"/>
          </w:tcPr>
          <w:p w:rsidR="00233B9A" w:rsidRDefault="00233B9A">
            <w:pPr>
              <w:pStyle w:val="4"/>
            </w:pPr>
          </w:p>
        </w:tc>
        <w:tc>
          <w:tcPr>
            <w:tcW w:w="2551" w:type="dxa"/>
            <w:vAlign w:val="center"/>
          </w:tcPr>
          <w:p w:rsidR="00233B9A" w:rsidRDefault="000C69FE">
            <w:pPr>
              <w:pStyle w:val="4"/>
            </w:pPr>
            <w:r>
              <w:t>0.60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8.08</w:t>
            </w:r>
          </w:p>
        </w:tc>
        <w:tc>
          <w:tcPr>
            <w:tcW w:w="2551" w:type="dxa"/>
            <w:vAlign w:val="center"/>
          </w:tcPr>
          <w:p w:rsidR="00233B9A" w:rsidRDefault="00233B9A">
            <w:pPr>
              <w:pStyle w:val="4"/>
            </w:pPr>
          </w:p>
        </w:tc>
        <w:tc>
          <w:tcPr>
            <w:tcW w:w="2551" w:type="dxa"/>
            <w:vAlign w:val="center"/>
          </w:tcPr>
          <w:p w:rsidR="00233B9A" w:rsidRDefault="000C69FE">
            <w:pPr>
              <w:pStyle w:val="4"/>
            </w:pPr>
            <w:r>
              <w:t>8.08</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8.92</w:t>
            </w:r>
          </w:p>
        </w:tc>
        <w:tc>
          <w:tcPr>
            <w:tcW w:w="2551" w:type="dxa"/>
            <w:vAlign w:val="center"/>
          </w:tcPr>
          <w:p w:rsidR="00233B9A" w:rsidRDefault="00233B9A">
            <w:pPr>
              <w:pStyle w:val="4"/>
            </w:pPr>
          </w:p>
        </w:tc>
        <w:tc>
          <w:tcPr>
            <w:tcW w:w="2551" w:type="dxa"/>
            <w:vAlign w:val="center"/>
          </w:tcPr>
          <w:p w:rsidR="00233B9A" w:rsidRDefault="000C69FE">
            <w:pPr>
              <w:pStyle w:val="4"/>
            </w:pPr>
            <w:r>
              <w:t>8.92</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5.00</w:t>
            </w:r>
          </w:p>
        </w:tc>
        <w:tc>
          <w:tcPr>
            <w:tcW w:w="2551" w:type="dxa"/>
            <w:vAlign w:val="center"/>
          </w:tcPr>
          <w:p w:rsidR="00233B9A" w:rsidRDefault="00233B9A">
            <w:pPr>
              <w:pStyle w:val="4"/>
            </w:pP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12.60</w:t>
            </w:r>
          </w:p>
        </w:tc>
        <w:tc>
          <w:tcPr>
            <w:tcW w:w="2551" w:type="dxa"/>
            <w:vAlign w:val="center"/>
          </w:tcPr>
          <w:p w:rsidR="00233B9A" w:rsidRDefault="00233B9A">
            <w:pPr>
              <w:pStyle w:val="4"/>
            </w:pPr>
          </w:p>
        </w:tc>
        <w:tc>
          <w:tcPr>
            <w:tcW w:w="2551" w:type="dxa"/>
            <w:vAlign w:val="center"/>
          </w:tcPr>
          <w:p w:rsidR="00233B9A" w:rsidRDefault="000C69FE">
            <w:pPr>
              <w:pStyle w:val="4"/>
            </w:pPr>
            <w:r>
              <w:t>12.60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13.27</w:t>
            </w:r>
          </w:p>
        </w:tc>
        <w:tc>
          <w:tcPr>
            <w:tcW w:w="2551" w:type="dxa"/>
            <w:vAlign w:val="center"/>
          </w:tcPr>
          <w:p w:rsidR="00233B9A" w:rsidRDefault="00233B9A">
            <w:pPr>
              <w:pStyle w:val="4"/>
            </w:pPr>
          </w:p>
        </w:tc>
        <w:tc>
          <w:tcPr>
            <w:tcW w:w="2551" w:type="dxa"/>
            <w:vAlign w:val="center"/>
          </w:tcPr>
          <w:p w:rsidR="00233B9A" w:rsidRDefault="000C69FE">
            <w:pPr>
              <w:pStyle w:val="4"/>
            </w:pPr>
            <w:r>
              <w:t>13.27</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4.17</w:t>
            </w:r>
          </w:p>
        </w:tc>
        <w:tc>
          <w:tcPr>
            <w:tcW w:w="2551" w:type="dxa"/>
            <w:vAlign w:val="center"/>
          </w:tcPr>
          <w:p w:rsidR="00233B9A" w:rsidRDefault="00233B9A">
            <w:pPr>
              <w:pStyle w:val="4"/>
            </w:pPr>
          </w:p>
        </w:tc>
        <w:tc>
          <w:tcPr>
            <w:tcW w:w="2551" w:type="dxa"/>
            <w:vAlign w:val="center"/>
          </w:tcPr>
          <w:p w:rsidR="00233B9A" w:rsidRDefault="000C69FE">
            <w:pPr>
              <w:pStyle w:val="4"/>
            </w:pPr>
            <w:r>
              <w:t>4.17</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223.73</w:t>
            </w:r>
          </w:p>
        </w:tc>
        <w:tc>
          <w:tcPr>
            <w:tcW w:w="2551" w:type="dxa"/>
            <w:vAlign w:val="center"/>
          </w:tcPr>
          <w:p w:rsidR="00233B9A" w:rsidRDefault="000C69FE">
            <w:pPr>
              <w:pStyle w:val="4"/>
            </w:pPr>
            <w:r>
              <w:t>223.73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220.64</w:t>
            </w:r>
          </w:p>
        </w:tc>
        <w:tc>
          <w:tcPr>
            <w:tcW w:w="2551" w:type="dxa"/>
            <w:vAlign w:val="center"/>
          </w:tcPr>
          <w:p w:rsidR="00233B9A" w:rsidRDefault="000C69FE">
            <w:pPr>
              <w:pStyle w:val="4"/>
            </w:pPr>
            <w:r>
              <w:t>220.64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2.76</w:t>
            </w:r>
          </w:p>
        </w:tc>
        <w:tc>
          <w:tcPr>
            <w:tcW w:w="2551" w:type="dxa"/>
            <w:vAlign w:val="center"/>
          </w:tcPr>
          <w:p w:rsidR="00233B9A" w:rsidRDefault="000C69FE">
            <w:pPr>
              <w:pStyle w:val="4"/>
            </w:pPr>
            <w:r>
              <w:t>2.76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0.33</w:t>
            </w:r>
          </w:p>
        </w:tc>
        <w:tc>
          <w:tcPr>
            <w:tcW w:w="2551" w:type="dxa"/>
            <w:vAlign w:val="center"/>
          </w:tcPr>
          <w:p w:rsidR="00233B9A" w:rsidRDefault="000C69FE">
            <w:pPr>
              <w:pStyle w:val="4"/>
            </w:pPr>
            <w:r>
              <w:t>0.33</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3241.19</w:t>
            </w:r>
          </w:p>
        </w:tc>
        <w:tc>
          <w:tcPr>
            <w:tcW w:w="2551" w:type="dxa"/>
            <w:vAlign w:val="center"/>
          </w:tcPr>
          <w:p w:rsidR="00233B9A" w:rsidRDefault="00233B9A">
            <w:pPr>
              <w:pStyle w:val="7"/>
            </w:pPr>
          </w:p>
        </w:tc>
        <w:tc>
          <w:tcPr>
            <w:tcW w:w="2551" w:type="dxa"/>
            <w:vAlign w:val="center"/>
          </w:tcPr>
          <w:p w:rsidR="00233B9A" w:rsidRDefault="000C69FE">
            <w:pPr>
              <w:pStyle w:val="7"/>
            </w:pPr>
            <w:r>
              <w:t>3241.19</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3241.19</w:t>
            </w:r>
          </w:p>
        </w:tc>
        <w:tc>
          <w:tcPr>
            <w:tcW w:w="2551" w:type="dxa"/>
            <w:vAlign w:val="center"/>
          </w:tcPr>
          <w:p w:rsidR="00233B9A" w:rsidRDefault="00233B9A">
            <w:pPr>
              <w:pStyle w:val="4"/>
            </w:pPr>
          </w:p>
        </w:tc>
        <w:tc>
          <w:tcPr>
            <w:tcW w:w="2551" w:type="dxa"/>
            <w:vAlign w:val="center"/>
          </w:tcPr>
          <w:p w:rsidR="00233B9A" w:rsidRDefault="000C69FE">
            <w:pPr>
              <w:pStyle w:val="4"/>
            </w:pPr>
            <w:r>
              <w:t>3241.19</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3241.19</w:t>
            </w:r>
          </w:p>
        </w:tc>
        <w:tc>
          <w:tcPr>
            <w:tcW w:w="2551" w:type="dxa"/>
            <w:vAlign w:val="center"/>
          </w:tcPr>
          <w:p w:rsidR="00233B9A" w:rsidRDefault="00233B9A">
            <w:pPr>
              <w:pStyle w:val="4"/>
            </w:pPr>
          </w:p>
        </w:tc>
        <w:tc>
          <w:tcPr>
            <w:tcW w:w="2551" w:type="dxa"/>
            <w:vAlign w:val="center"/>
          </w:tcPr>
          <w:p w:rsidR="00233B9A" w:rsidRDefault="000C69FE">
            <w:pPr>
              <w:pStyle w:val="4"/>
            </w:pPr>
            <w:r>
              <w:t>3241.19</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3241.19</w:t>
            </w:r>
          </w:p>
        </w:tc>
        <w:tc>
          <w:tcPr>
            <w:tcW w:w="2551" w:type="dxa"/>
            <w:vAlign w:val="center"/>
          </w:tcPr>
          <w:p w:rsidR="00233B9A" w:rsidRDefault="00233B9A">
            <w:pPr>
              <w:pStyle w:val="4"/>
            </w:pPr>
          </w:p>
        </w:tc>
        <w:tc>
          <w:tcPr>
            <w:tcW w:w="2551" w:type="dxa"/>
            <w:vAlign w:val="center"/>
          </w:tcPr>
          <w:p w:rsidR="00233B9A" w:rsidRDefault="000C69FE">
            <w:pPr>
              <w:pStyle w:val="4"/>
            </w:pPr>
            <w:r>
              <w:t>3241.19</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13.27</w:t>
            </w:r>
          </w:p>
        </w:tc>
        <w:tc>
          <w:tcPr>
            <w:tcW w:w="2381" w:type="dxa"/>
            <w:vAlign w:val="center"/>
          </w:tcPr>
          <w:p w:rsidR="00233B9A" w:rsidRDefault="000C69FE">
            <w:pPr>
              <w:pStyle w:val="7"/>
            </w:pPr>
            <w:r>
              <w:t>13.27</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13.27</w:t>
            </w:r>
          </w:p>
        </w:tc>
        <w:tc>
          <w:tcPr>
            <w:tcW w:w="2381" w:type="dxa"/>
            <w:vAlign w:val="center"/>
          </w:tcPr>
          <w:p w:rsidR="00233B9A" w:rsidRDefault="000C69FE">
            <w:pPr>
              <w:pStyle w:val="4"/>
            </w:pPr>
            <w:r>
              <w:t>13.27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13.27</w:t>
            </w:r>
          </w:p>
        </w:tc>
        <w:tc>
          <w:tcPr>
            <w:tcW w:w="2381" w:type="dxa"/>
            <w:vAlign w:val="center"/>
          </w:tcPr>
          <w:p w:rsidR="00233B9A" w:rsidRDefault="000C69FE">
            <w:pPr>
              <w:pStyle w:val="4"/>
            </w:pPr>
            <w:r>
              <w:t>13.27</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河北省体育局射击射箭运动中心2022年单位预算信息公开情况说明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按照《预算法》、《地方预决算公开操作规程》和《关于进一步推进预算公开工作的实施意见》规定，现将河北省体育局射击射箭运动中心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（一）承担主办和委托举办国际性、全国和全省射击、射箭比赛工作；</w:t>
      </w:r>
    </w:p>
    <w:p w:rsidR="00233B9A" w:rsidRDefault="000C69FE">
      <w:pPr>
        <w:pStyle w:val="-6"/>
      </w:pPr>
      <w:r>
        <w:t>（二）承担全省射击、射箭项目优秀运动队队伍建设以及后备人才培养；</w:t>
      </w:r>
    </w:p>
    <w:p w:rsidR="00233B9A" w:rsidRDefault="000C69FE">
      <w:pPr>
        <w:pStyle w:val="-6"/>
      </w:pPr>
      <w:r>
        <w:t>（三）承担参加全国及以上竞赛队伍的组织、集训和参赛等工作；</w:t>
      </w:r>
    </w:p>
    <w:p w:rsidR="00233B9A" w:rsidRDefault="000C69FE">
      <w:pPr>
        <w:pStyle w:val="-6"/>
      </w:pPr>
      <w:r>
        <w:t>（四）承担全省射击、射箭教练员、运动员、裁判员的业务培训及技术等级申报和全省射击、射箭运动员的注册、转会、运动成绩申报等工作；</w:t>
      </w:r>
    </w:p>
    <w:p w:rsidR="00233B9A" w:rsidRDefault="000C69FE">
      <w:pPr>
        <w:pStyle w:val="-6"/>
      </w:pPr>
      <w:r>
        <w:t>（五）承担为射击、射箭运动筹措资金的服务保障工作；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河北省体育局射击射箭运动中心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5510.98</w:t>
      </w:r>
      <w:r>
        <w:t>万元，其中：一般公共预算收入</w:t>
      </w:r>
      <w:r>
        <w:t>2269.79</w:t>
      </w:r>
      <w:r>
        <w:t>万元，基金预算收入</w:t>
      </w:r>
      <w:r>
        <w:t>3137.81</w:t>
      </w:r>
      <w:r>
        <w:t>万元，上年结转结余</w:t>
      </w:r>
      <w:r>
        <w:t>103.38</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收支预算总表支出栏、基本支出表、项目支出表按经济分类和支出功能分类科目编制，反映河北省体育局射击射箭运动中心年度预算中支出预算的总体情况。</w:t>
      </w:r>
      <w:r>
        <w:t>2022</w:t>
      </w:r>
      <w:r>
        <w:t>年支出预算</w:t>
      </w:r>
      <w:r>
        <w:t>5510.98</w:t>
      </w:r>
      <w:r>
        <w:t>万元，其中基本支出</w:t>
      </w:r>
      <w:r>
        <w:t>2228.79</w:t>
      </w:r>
      <w:r>
        <w:t>万元，包括人员经费</w:t>
      </w:r>
      <w:r>
        <w:t>2155.67</w:t>
      </w:r>
      <w:r>
        <w:t>万元和日常公用经费</w:t>
      </w:r>
      <w:r>
        <w:t>73.12</w:t>
      </w:r>
      <w:r>
        <w:t>万元；项目支出</w:t>
      </w:r>
      <w:r>
        <w:t>3282.19</w:t>
      </w:r>
      <w:r>
        <w:t>万元，主要为竞技体育备战经费、场馆运行维护、维修改造以及设备购置经费、青少年竞赛经费。</w:t>
      </w:r>
    </w:p>
    <w:p w:rsidR="00233B9A" w:rsidRDefault="000C69FE">
      <w:pPr>
        <w:pStyle w:val="-7"/>
      </w:pPr>
      <w:r>
        <w:t>3</w:t>
      </w:r>
      <w:r>
        <w:t>、</w:t>
      </w:r>
      <w:r>
        <w:t>2022</w:t>
      </w:r>
      <w:r>
        <w:t>年预算收支安排</w:t>
      </w:r>
      <w:r>
        <w:t>5510.98</w:t>
      </w:r>
      <w:r>
        <w:t>万元，较</w:t>
      </w:r>
      <w:r>
        <w:t>2021</w:t>
      </w:r>
      <w:r>
        <w:t>年预算增加</w:t>
      </w:r>
      <w:r>
        <w:t>422.13</w:t>
      </w:r>
      <w:r>
        <w:t>万元，其中：基本支出增加</w:t>
      </w:r>
      <w:r>
        <w:t>352.94</w:t>
      </w:r>
      <w:r>
        <w:t>万元，主要为增加人员经费支出；项目支出增加</w:t>
      </w:r>
      <w:r>
        <w:t>69.19</w:t>
      </w:r>
      <w:r>
        <w:t>万元，主要为竞技体育备战经费。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73.12</w:t>
      </w:r>
      <w:r>
        <w:t>万元，主要用于日常维修、日常办公材料购买、差旅费、邮寄费等日常运行支出。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13.27</w:t>
      </w:r>
      <w:r>
        <w:t>万元，公务用车购置及运维费</w:t>
      </w:r>
      <w:r>
        <w:t>13.27</w:t>
      </w:r>
      <w:r>
        <w:t>万元（其中：公务用车购置费为</w:t>
      </w:r>
      <w:r>
        <w:t>0</w:t>
      </w:r>
      <w:r>
        <w:t>万元，公务用车运维费</w:t>
      </w:r>
      <w:r>
        <w:t>13.27</w:t>
      </w:r>
      <w:r>
        <w:t>万元）；公务接待费</w:t>
      </w:r>
      <w:r>
        <w:t>0</w:t>
      </w:r>
      <w:r>
        <w:t>万元；因公出国（境）费</w:t>
      </w:r>
      <w:r>
        <w:t>0</w:t>
      </w:r>
      <w:r>
        <w:t>万元。与</w:t>
      </w:r>
      <w:r>
        <w:t>2021</w:t>
      </w:r>
      <w:r>
        <w:t>年相比减少</w:t>
      </w:r>
      <w:r>
        <w:t>29.89</w:t>
      </w:r>
      <w:r>
        <w:t>万元，减少的主要原因是：无因公出国（境）费用。</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1、残疾人体育比赛及训练经费绩效目标表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1.保障残疾人运动员外出训练。</w:t>
            </w:r>
          </w:p>
          <w:p w:rsidR="00233B9A" w:rsidRDefault="000C69FE">
            <w:pPr>
              <w:pStyle w:val="24a5815bc-afc2-4ba5-9c49-c138840dba85"/>
            </w:pPr>
            <w:r>
              <w:lastRenderedPageBreak/>
              <w:t>2.保障残疾人教练员、运动员食宿。</w:t>
            </w:r>
          </w:p>
          <w:p w:rsidR="00233B9A" w:rsidRDefault="000C69FE">
            <w:pPr>
              <w:pStyle w:val="24a5815bc-afc2-4ba5-9c49-c138840dba85"/>
            </w:pPr>
            <w:r>
              <w:t>3.保障残疾人教练员、运动员日常生活。</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参加国家级比赛成绩情况</w:t>
            </w:r>
          </w:p>
        </w:tc>
        <w:tc>
          <w:tcPr>
            <w:tcW w:w="2835" w:type="dxa"/>
            <w:vAlign w:val="center"/>
          </w:tcPr>
          <w:p w:rsidR="00233B9A" w:rsidRDefault="000C69FE">
            <w:pPr>
              <w:pStyle w:val="24a5815bc-afc2-4ba5-9c49-c138840dba85"/>
            </w:pPr>
            <w:r>
              <w:t>参加国家级比赛成绩情况</w:t>
            </w:r>
          </w:p>
        </w:tc>
        <w:tc>
          <w:tcPr>
            <w:tcW w:w="2551" w:type="dxa"/>
            <w:vAlign w:val="center"/>
          </w:tcPr>
          <w:p w:rsidR="00233B9A" w:rsidRDefault="000C69FE">
            <w:pPr>
              <w:pStyle w:val="24a5815bc-afc2-4ba5-9c49-c138840dba85"/>
            </w:pPr>
            <w:r>
              <w:t>≥2残疾人参加全国比赛获得的奖牌数</w:t>
            </w:r>
          </w:p>
        </w:tc>
        <w:tc>
          <w:tcPr>
            <w:tcW w:w="2268" w:type="dxa"/>
            <w:vAlign w:val="center"/>
          </w:tcPr>
          <w:p w:rsidR="00233B9A" w:rsidRDefault="000C69FE">
            <w:pPr>
              <w:pStyle w:val="24a5815bc-afc2-4ba5-9c49-c138840dba85"/>
            </w:pPr>
            <w:r>
              <w:t>奖牌数量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比赛任务完成率</w:t>
            </w:r>
          </w:p>
        </w:tc>
        <w:tc>
          <w:tcPr>
            <w:tcW w:w="2835" w:type="dxa"/>
            <w:vAlign w:val="center"/>
          </w:tcPr>
          <w:p w:rsidR="00233B9A" w:rsidRDefault="000C69FE">
            <w:pPr>
              <w:pStyle w:val="24a5815bc-afc2-4ba5-9c49-c138840dba85"/>
            </w:pPr>
            <w:r>
              <w:t>比赛任务完成率</w:t>
            </w:r>
          </w:p>
        </w:tc>
        <w:tc>
          <w:tcPr>
            <w:tcW w:w="2551" w:type="dxa"/>
            <w:vAlign w:val="center"/>
          </w:tcPr>
          <w:p w:rsidR="00233B9A" w:rsidRDefault="000C69FE">
            <w:pPr>
              <w:pStyle w:val="24a5815bc-afc2-4ba5-9c49-c138840dba85"/>
            </w:pPr>
            <w:r>
              <w:t>金牌数</w:t>
            </w:r>
          </w:p>
        </w:tc>
        <w:tc>
          <w:tcPr>
            <w:tcW w:w="2268" w:type="dxa"/>
            <w:vAlign w:val="center"/>
          </w:tcPr>
          <w:p w:rsidR="00233B9A" w:rsidRDefault="000C69FE">
            <w:pPr>
              <w:pStyle w:val="24a5815bc-afc2-4ba5-9c49-c138840dba85"/>
            </w:pPr>
            <w:r>
              <w:t>金牌数量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计划执行完成率</w:t>
            </w:r>
          </w:p>
        </w:tc>
        <w:tc>
          <w:tcPr>
            <w:tcW w:w="2835" w:type="dxa"/>
            <w:vAlign w:val="center"/>
          </w:tcPr>
          <w:p w:rsidR="00233B9A" w:rsidRDefault="000C69FE">
            <w:pPr>
              <w:pStyle w:val="24a5815bc-afc2-4ba5-9c49-c138840dba85"/>
            </w:pPr>
            <w:r>
              <w:t>计划执行完成率</w:t>
            </w:r>
          </w:p>
        </w:tc>
        <w:tc>
          <w:tcPr>
            <w:tcW w:w="2551" w:type="dxa"/>
            <w:vAlign w:val="center"/>
          </w:tcPr>
          <w:p w:rsidR="00233B9A" w:rsidRDefault="000C69FE">
            <w:pPr>
              <w:pStyle w:val="24a5815bc-afc2-4ba5-9c49-c138840dba85"/>
            </w:pPr>
            <w:r>
              <w:t>进度</w:t>
            </w:r>
          </w:p>
        </w:tc>
        <w:tc>
          <w:tcPr>
            <w:tcW w:w="2268" w:type="dxa"/>
            <w:vAlign w:val="center"/>
          </w:tcPr>
          <w:p w:rsidR="00233B9A" w:rsidRDefault="000C69FE">
            <w:pPr>
              <w:pStyle w:val="24a5815bc-afc2-4ba5-9c49-c138840dba85"/>
            </w:pPr>
            <w:r>
              <w:t>支付进度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运行保障成本</w:t>
            </w:r>
          </w:p>
        </w:tc>
        <w:tc>
          <w:tcPr>
            <w:tcW w:w="2835" w:type="dxa"/>
            <w:vAlign w:val="center"/>
          </w:tcPr>
          <w:p w:rsidR="00233B9A" w:rsidRDefault="000C69FE">
            <w:pPr>
              <w:pStyle w:val="24a5815bc-afc2-4ba5-9c49-c138840dba85"/>
            </w:pPr>
            <w:r>
              <w:t>运行保障成本</w:t>
            </w:r>
          </w:p>
        </w:tc>
        <w:tc>
          <w:tcPr>
            <w:tcW w:w="2551" w:type="dxa"/>
            <w:vAlign w:val="center"/>
          </w:tcPr>
          <w:p w:rsidR="00233B9A" w:rsidRDefault="000C69FE">
            <w:pPr>
              <w:pStyle w:val="24a5815bc-afc2-4ba5-9c49-c138840dba85"/>
            </w:pPr>
            <w:r>
              <w:t>不超过预算，使资金使用最大化</w:t>
            </w:r>
          </w:p>
        </w:tc>
        <w:tc>
          <w:tcPr>
            <w:tcW w:w="2268" w:type="dxa"/>
            <w:vAlign w:val="center"/>
          </w:tcPr>
          <w:p w:rsidR="00233B9A" w:rsidRDefault="000C69FE">
            <w:pPr>
              <w:pStyle w:val="24a5815bc-afc2-4ba5-9c49-c138840dba85"/>
            </w:pPr>
            <w:r>
              <w:t>预算编制和执行</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社会效益显著</w:t>
            </w:r>
          </w:p>
        </w:tc>
        <w:tc>
          <w:tcPr>
            <w:tcW w:w="2835" w:type="dxa"/>
            <w:vAlign w:val="center"/>
          </w:tcPr>
          <w:p w:rsidR="00233B9A" w:rsidRDefault="000C69FE">
            <w:pPr>
              <w:pStyle w:val="24a5815bc-afc2-4ba5-9c49-c138840dba85"/>
            </w:pPr>
            <w:r>
              <w:t>社会效益显著</w:t>
            </w:r>
          </w:p>
        </w:tc>
        <w:tc>
          <w:tcPr>
            <w:tcW w:w="2551" w:type="dxa"/>
            <w:vAlign w:val="center"/>
          </w:tcPr>
          <w:p w:rsidR="00233B9A" w:rsidRDefault="000C69FE">
            <w:pPr>
              <w:pStyle w:val="24a5815bc-afc2-4ba5-9c49-c138840dba85"/>
            </w:pPr>
            <w:r>
              <w:t>残疾人社会竞争力和社会生活参与率</w:t>
            </w:r>
          </w:p>
        </w:tc>
        <w:tc>
          <w:tcPr>
            <w:tcW w:w="2268" w:type="dxa"/>
            <w:vAlign w:val="center"/>
          </w:tcPr>
          <w:p w:rsidR="00233B9A" w:rsidRDefault="000C69FE">
            <w:pPr>
              <w:pStyle w:val="24a5815bc-afc2-4ba5-9c49-c138840dba85"/>
            </w:pPr>
            <w:r>
              <w:t>社会生活参与率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间接可持续影响</w:t>
            </w:r>
          </w:p>
        </w:tc>
        <w:tc>
          <w:tcPr>
            <w:tcW w:w="2835" w:type="dxa"/>
            <w:vAlign w:val="center"/>
          </w:tcPr>
          <w:p w:rsidR="00233B9A" w:rsidRDefault="000C69FE">
            <w:pPr>
              <w:pStyle w:val="24a5815bc-afc2-4ba5-9c49-c138840dba85"/>
            </w:pPr>
            <w:r>
              <w:t>间接可持续影响</w:t>
            </w:r>
          </w:p>
        </w:tc>
        <w:tc>
          <w:tcPr>
            <w:tcW w:w="2551" w:type="dxa"/>
            <w:vAlign w:val="center"/>
          </w:tcPr>
          <w:p w:rsidR="00233B9A" w:rsidRDefault="000C69FE">
            <w:pPr>
              <w:pStyle w:val="24a5815bc-afc2-4ba5-9c49-c138840dba85"/>
            </w:pPr>
            <w:r>
              <w:t>残疾人运动员社会影响力</w:t>
            </w:r>
          </w:p>
        </w:tc>
        <w:tc>
          <w:tcPr>
            <w:tcW w:w="2268" w:type="dxa"/>
            <w:vAlign w:val="center"/>
          </w:tcPr>
          <w:p w:rsidR="00233B9A" w:rsidRDefault="000C69FE">
            <w:pPr>
              <w:pStyle w:val="24a5815bc-afc2-4ba5-9c49-c138840dba85"/>
            </w:pPr>
            <w:r>
              <w:t>影响力</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运动员满意度</w:t>
            </w:r>
          </w:p>
        </w:tc>
        <w:tc>
          <w:tcPr>
            <w:tcW w:w="2835" w:type="dxa"/>
            <w:vAlign w:val="center"/>
          </w:tcPr>
          <w:p w:rsidR="00233B9A" w:rsidRDefault="000C69FE">
            <w:pPr>
              <w:pStyle w:val="24a5815bc-afc2-4ba5-9c49-c138840dba85"/>
            </w:pPr>
            <w:r>
              <w:t>运动员满意度</w:t>
            </w:r>
          </w:p>
        </w:tc>
        <w:tc>
          <w:tcPr>
            <w:tcW w:w="2551" w:type="dxa"/>
            <w:vAlign w:val="center"/>
          </w:tcPr>
          <w:p w:rsidR="00233B9A" w:rsidRDefault="000C69FE">
            <w:pPr>
              <w:pStyle w:val="24a5815bc-afc2-4ba5-9c49-c138840dba85"/>
            </w:pPr>
            <w:r>
              <w:t>残疾人运动员对保障工作的满意度</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2、体育发展经费（超收安排）绩效目标表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1.通过训练场地的升级改造，提高训练水平，提升参赛水平</w:t>
            </w:r>
          </w:p>
          <w:p w:rsidR="00233B9A" w:rsidRDefault="000C69FE">
            <w:pPr>
              <w:pStyle w:val="24a5815bc-afc2-4ba5-9c49-c138840dba85"/>
            </w:pPr>
            <w:r>
              <w:t>2.保障运动队日常训练</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全国比赛前八名人数</w:t>
            </w:r>
          </w:p>
        </w:tc>
        <w:tc>
          <w:tcPr>
            <w:tcW w:w="2835" w:type="dxa"/>
            <w:vAlign w:val="center"/>
          </w:tcPr>
          <w:p w:rsidR="00233B9A" w:rsidRDefault="000C69FE">
            <w:pPr>
              <w:pStyle w:val="24a5815bc-afc2-4ba5-9c49-c138840dba85"/>
            </w:pPr>
            <w:r>
              <w:t>全国比赛前八名人数</w:t>
            </w:r>
          </w:p>
        </w:tc>
        <w:tc>
          <w:tcPr>
            <w:tcW w:w="2551" w:type="dxa"/>
            <w:vAlign w:val="center"/>
          </w:tcPr>
          <w:p w:rsidR="00233B9A" w:rsidRDefault="000C69FE">
            <w:pPr>
              <w:pStyle w:val="24a5815bc-afc2-4ba5-9c49-c138840dba85"/>
            </w:pPr>
            <w:r>
              <w:t>≥5数量</w:t>
            </w:r>
          </w:p>
        </w:tc>
        <w:tc>
          <w:tcPr>
            <w:tcW w:w="2268" w:type="dxa"/>
            <w:vAlign w:val="center"/>
          </w:tcPr>
          <w:p w:rsidR="00233B9A" w:rsidRDefault="000C69FE">
            <w:pPr>
              <w:pStyle w:val="24a5815bc-afc2-4ba5-9c49-c138840dba85"/>
            </w:pPr>
            <w:r>
              <w:t>全国比赛成绩</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资金成本、资金利用率</w:t>
            </w:r>
          </w:p>
        </w:tc>
        <w:tc>
          <w:tcPr>
            <w:tcW w:w="2551" w:type="dxa"/>
            <w:vAlign w:val="center"/>
          </w:tcPr>
          <w:p w:rsidR="00233B9A" w:rsidRDefault="000C69FE">
            <w:pPr>
              <w:pStyle w:val="24a5815bc-afc2-4ba5-9c49-c138840dba85"/>
            </w:pPr>
            <w:r>
              <w:t>≥1资金利用率</w:t>
            </w:r>
          </w:p>
        </w:tc>
        <w:tc>
          <w:tcPr>
            <w:tcW w:w="2268" w:type="dxa"/>
            <w:vAlign w:val="center"/>
          </w:tcPr>
          <w:p w:rsidR="00233B9A" w:rsidRDefault="000C69FE">
            <w:pPr>
              <w:pStyle w:val="24a5815bc-afc2-4ba5-9c49-c138840dba85"/>
            </w:pPr>
            <w:r>
              <w:t>资金使用最大化</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比赛名次成绩情况</w:t>
            </w:r>
          </w:p>
        </w:tc>
        <w:tc>
          <w:tcPr>
            <w:tcW w:w="2835" w:type="dxa"/>
            <w:vAlign w:val="center"/>
          </w:tcPr>
          <w:p w:rsidR="00233B9A" w:rsidRDefault="000C69FE">
            <w:pPr>
              <w:pStyle w:val="24a5815bc-afc2-4ba5-9c49-c138840dba85"/>
            </w:pPr>
            <w:r>
              <w:t>参加全国高水平赛事取得的奖牌数</w:t>
            </w:r>
          </w:p>
        </w:tc>
        <w:tc>
          <w:tcPr>
            <w:tcW w:w="2551" w:type="dxa"/>
            <w:vAlign w:val="center"/>
          </w:tcPr>
          <w:p w:rsidR="00233B9A" w:rsidRDefault="000C69FE">
            <w:pPr>
              <w:pStyle w:val="24a5815bc-afc2-4ba5-9c49-c138840dba85"/>
            </w:pPr>
            <w:r>
              <w:t>≥3金牌含金量</w:t>
            </w:r>
          </w:p>
        </w:tc>
        <w:tc>
          <w:tcPr>
            <w:tcW w:w="2268" w:type="dxa"/>
            <w:vAlign w:val="center"/>
          </w:tcPr>
          <w:p w:rsidR="00233B9A" w:rsidRDefault="000C69FE">
            <w:pPr>
              <w:pStyle w:val="24a5815bc-afc2-4ba5-9c49-c138840dba85"/>
            </w:pPr>
            <w:r>
              <w:t>国家射运中心竞赛通知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设备维修及时率</w:t>
            </w:r>
          </w:p>
        </w:tc>
        <w:tc>
          <w:tcPr>
            <w:tcW w:w="2835" w:type="dxa"/>
            <w:vAlign w:val="center"/>
          </w:tcPr>
          <w:p w:rsidR="00233B9A" w:rsidRDefault="000C69FE">
            <w:pPr>
              <w:pStyle w:val="24a5815bc-afc2-4ba5-9c49-c138840dba85"/>
            </w:pPr>
            <w:r>
              <w:t>设备维修及时率</w:t>
            </w:r>
          </w:p>
        </w:tc>
        <w:tc>
          <w:tcPr>
            <w:tcW w:w="2551" w:type="dxa"/>
            <w:vAlign w:val="center"/>
          </w:tcPr>
          <w:p w:rsidR="00233B9A" w:rsidRDefault="000C69FE">
            <w:pPr>
              <w:pStyle w:val="24a5815bc-afc2-4ba5-9c49-c138840dba85"/>
            </w:pPr>
            <w:r>
              <w:t>及时率</w:t>
            </w:r>
          </w:p>
        </w:tc>
        <w:tc>
          <w:tcPr>
            <w:tcW w:w="2268" w:type="dxa"/>
            <w:vAlign w:val="center"/>
          </w:tcPr>
          <w:p w:rsidR="00233B9A" w:rsidRDefault="000C69FE">
            <w:pPr>
              <w:pStyle w:val="24a5815bc-afc2-4ba5-9c49-c138840dba85"/>
            </w:pPr>
            <w:r>
              <w:t>保障程度</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提高工作效率</w:t>
            </w:r>
          </w:p>
        </w:tc>
        <w:tc>
          <w:tcPr>
            <w:tcW w:w="2835" w:type="dxa"/>
            <w:vAlign w:val="center"/>
          </w:tcPr>
          <w:p w:rsidR="00233B9A" w:rsidRDefault="000C69FE">
            <w:pPr>
              <w:pStyle w:val="24a5815bc-afc2-4ba5-9c49-c138840dba85"/>
            </w:pPr>
            <w:r>
              <w:t>提高工作效率</w:t>
            </w:r>
          </w:p>
        </w:tc>
        <w:tc>
          <w:tcPr>
            <w:tcW w:w="2551" w:type="dxa"/>
            <w:vAlign w:val="center"/>
          </w:tcPr>
          <w:p w:rsidR="00233B9A" w:rsidRDefault="000C69FE">
            <w:pPr>
              <w:pStyle w:val="24a5815bc-afc2-4ba5-9c49-c138840dba85"/>
            </w:pPr>
            <w:r>
              <w:t>按时完工</w:t>
            </w:r>
          </w:p>
        </w:tc>
        <w:tc>
          <w:tcPr>
            <w:tcW w:w="2268" w:type="dxa"/>
            <w:vAlign w:val="center"/>
          </w:tcPr>
          <w:p w:rsidR="00233B9A" w:rsidRDefault="000C69FE">
            <w:pPr>
              <w:pStyle w:val="24a5815bc-afc2-4ba5-9c49-c138840dba85"/>
            </w:pPr>
            <w:r>
              <w:t>竣工时间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增强射击射箭运动的社会影响力</w:t>
            </w:r>
          </w:p>
        </w:tc>
        <w:tc>
          <w:tcPr>
            <w:tcW w:w="2551" w:type="dxa"/>
            <w:vAlign w:val="center"/>
          </w:tcPr>
          <w:p w:rsidR="00233B9A" w:rsidRDefault="000C69FE">
            <w:pPr>
              <w:pStyle w:val="24a5815bc-afc2-4ba5-9c49-c138840dba85"/>
            </w:pPr>
            <w:r>
              <w:t>人数</w:t>
            </w:r>
          </w:p>
        </w:tc>
        <w:tc>
          <w:tcPr>
            <w:tcW w:w="2268" w:type="dxa"/>
            <w:vAlign w:val="center"/>
          </w:tcPr>
          <w:p w:rsidR="00233B9A" w:rsidRDefault="000C69FE">
            <w:pPr>
              <w:pStyle w:val="24a5815bc-afc2-4ba5-9c49-c138840dba85"/>
            </w:pPr>
            <w:r>
              <w:t>集训人数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项目持续发挥作用期限</w:t>
            </w:r>
          </w:p>
        </w:tc>
        <w:tc>
          <w:tcPr>
            <w:tcW w:w="2835" w:type="dxa"/>
            <w:vAlign w:val="center"/>
          </w:tcPr>
          <w:p w:rsidR="00233B9A" w:rsidRDefault="000C69FE">
            <w:pPr>
              <w:pStyle w:val="24a5815bc-afc2-4ba5-9c49-c138840dba85"/>
            </w:pPr>
            <w:r>
              <w:t>项目持续发挥作用期限</w:t>
            </w:r>
          </w:p>
        </w:tc>
        <w:tc>
          <w:tcPr>
            <w:tcW w:w="2551" w:type="dxa"/>
            <w:vAlign w:val="center"/>
          </w:tcPr>
          <w:p w:rsidR="00233B9A" w:rsidRDefault="000C69FE">
            <w:pPr>
              <w:pStyle w:val="24a5815bc-afc2-4ba5-9c49-c138840dba85"/>
            </w:pPr>
            <w:r>
              <w:t>长期</w:t>
            </w:r>
          </w:p>
        </w:tc>
        <w:tc>
          <w:tcPr>
            <w:tcW w:w="2268" w:type="dxa"/>
            <w:vAlign w:val="center"/>
          </w:tcPr>
          <w:p w:rsidR="00233B9A" w:rsidRDefault="000C69FE">
            <w:pPr>
              <w:pStyle w:val="24a5815bc-afc2-4ba5-9c49-c138840dba85"/>
            </w:pPr>
            <w:r>
              <w:t>时间影响力</w:t>
            </w: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教练员、运动员满意度</w:t>
            </w:r>
          </w:p>
        </w:tc>
        <w:tc>
          <w:tcPr>
            <w:tcW w:w="2551" w:type="dxa"/>
            <w:vAlign w:val="center"/>
          </w:tcPr>
          <w:p w:rsidR="00233B9A" w:rsidRDefault="000C69FE">
            <w:pPr>
              <w:pStyle w:val="24a5815bc-afc2-4ba5-9c49-c138840dba85"/>
            </w:pPr>
            <w:r>
              <w:t>满意度</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1.保障运动队全年正常比赛及训练。</w:t>
            </w:r>
          </w:p>
          <w:p w:rsidR="00233B9A" w:rsidRDefault="000C69FE">
            <w:pPr>
              <w:pStyle w:val="24a5815bc-afc2-4ba5-9c49-c138840dba85"/>
            </w:pPr>
            <w:r>
              <w:t>2.场馆正常运转。</w:t>
            </w:r>
          </w:p>
          <w:p w:rsidR="00233B9A" w:rsidRDefault="000C69FE">
            <w:pPr>
              <w:pStyle w:val="24a5815bc-afc2-4ba5-9c49-c138840dba85"/>
            </w:pPr>
            <w:r>
              <w:t>3.青少年比赛正常开展。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参加国家级比赛成绩情况</w:t>
            </w:r>
          </w:p>
        </w:tc>
        <w:tc>
          <w:tcPr>
            <w:tcW w:w="2835" w:type="dxa"/>
            <w:vAlign w:val="center"/>
          </w:tcPr>
          <w:p w:rsidR="00233B9A" w:rsidRDefault="000C69FE">
            <w:pPr>
              <w:pStyle w:val="24a5815bc-afc2-4ba5-9c49-c138840dba85"/>
            </w:pPr>
            <w:r>
              <w:t>参加国家级比赛成绩情况</w:t>
            </w:r>
          </w:p>
        </w:tc>
        <w:tc>
          <w:tcPr>
            <w:tcW w:w="2551" w:type="dxa"/>
            <w:vAlign w:val="center"/>
          </w:tcPr>
          <w:p w:rsidR="00233B9A" w:rsidRDefault="000C69FE">
            <w:pPr>
              <w:pStyle w:val="24a5815bc-afc2-4ba5-9c49-c138840dba85"/>
            </w:pPr>
            <w:r>
              <w:t>≥2本年度运动队参加国内比赛取得的奖牌</w:t>
            </w:r>
          </w:p>
        </w:tc>
        <w:tc>
          <w:tcPr>
            <w:tcW w:w="2268" w:type="dxa"/>
            <w:vAlign w:val="center"/>
          </w:tcPr>
          <w:p w:rsidR="00233B9A" w:rsidRDefault="000C69FE">
            <w:pPr>
              <w:pStyle w:val="24a5815bc-afc2-4ba5-9c49-c138840dba85"/>
            </w:pPr>
            <w:r>
              <w:t>参加全国比赛取得奖牌数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举办年度青少年比赛次数</w:t>
            </w:r>
          </w:p>
        </w:tc>
        <w:tc>
          <w:tcPr>
            <w:tcW w:w="2835" w:type="dxa"/>
            <w:vAlign w:val="center"/>
          </w:tcPr>
          <w:p w:rsidR="00233B9A" w:rsidRDefault="000C69FE">
            <w:pPr>
              <w:pStyle w:val="24a5815bc-afc2-4ba5-9c49-c138840dba85"/>
            </w:pPr>
            <w:r>
              <w:t>举办年度青少年比赛次数</w:t>
            </w:r>
          </w:p>
        </w:tc>
        <w:tc>
          <w:tcPr>
            <w:tcW w:w="2551" w:type="dxa"/>
            <w:vAlign w:val="center"/>
          </w:tcPr>
          <w:p w:rsidR="00233B9A" w:rsidRDefault="000C69FE">
            <w:pPr>
              <w:pStyle w:val="24a5815bc-afc2-4ba5-9c49-c138840dba85"/>
            </w:pPr>
            <w:r>
              <w:t>≥4举办青少年比赛次数</w:t>
            </w:r>
          </w:p>
        </w:tc>
        <w:tc>
          <w:tcPr>
            <w:tcW w:w="2268" w:type="dxa"/>
            <w:vAlign w:val="center"/>
          </w:tcPr>
          <w:p w:rsidR="00233B9A" w:rsidRDefault="000C69FE">
            <w:pPr>
              <w:pStyle w:val="24a5815bc-afc2-4ba5-9c49-c138840dba85"/>
            </w:pPr>
            <w:r>
              <w:t>中心2022年度青少年比赛计划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设备维护、房屋维修数量</w:t>
            </w:r>
          </w:p>
        </w:tc>
        <w:tc>
          <w:tcPr>
            <w:tcW w:w="2835" w:type="dxa"/>
            <w:vAlign w:val="center"/>
          </w:tcPr>
          <w:p w:rsidR="00233B9A" w:rsidRDefault="000C69FE">
            <w:pPr>
              <w:pStyle w:val="24a5815bc-afc2-4ba5-9c49-c138840dba85"/>
            </w:pPr>
            <w:r>
              <w:t>设备维护、房屋维修数量</w:t>
            </w:r>
          </w:p>
        </w:tc>
        <w:tc>
          <w:tcPr>
            <w:tcW w:w="2551" w:type="dxa"/>
            <w:vAlign w:val="center"/>
          </w:tcPr>
          <w:p w:rsidR="00233B9A" w:rsidRDefault="000C69FE">
            <w:pPr>
              <w:pStyle w:val="24a5815bc-afc2-4ba5-9c49-c138840dba85"/>
            </w:pPr>
            <w:r>
              <w:t>对靶场和场馆的运行维护</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比赛任务完成率</w:t>
            </w:r>
          </w:p>
        </w:tc>
        <w:tc>
          <w:tcPr>
            <w:tcW w:w="2835" w:type="dxa"/>
            <w:vAlign w:val="center"/>
          </w:tcPr>
          <w:p w:rsidR="00233B9A" w:rsidRDefault="000C69FE">
            <w:pPr>
              <w:pStyle w:val="24a5815bc-afc2-4ba5-9c49-c138840dba85"/>
            </w:pPr>
            <w:r>
              <w:t>比赛任务完成率</w:t>
            </w:r>
          </w:p>
        </w:tc>
        <w:tc>
          <w:tcPr>
            <w:tcW w:w="2551" w:type="dxa"/>
            <w:vAlign w:val="center"/>
          </w:tcPr>
          <w:p w:rsidR="00233B9A" w:rsidRDefault="000C69FE">
            <w:pPr>
              <w:pStyle w:val="24a5815bc-afc2-4ba5-9c49-c138840dba85"/>
            </w:pPr>
            <w:r>
              <w:t>金牌率</w:t>
            </w:r>
          </w:p>
        </w:tc>
        <w:tc>
          <w:tcPr>
            <w:tcW w:w="2268" w:type="dxa"/>
            <w:vAlign w:val="center"/>
          </w:tcPr>
          <w:p w:rsidR="00233B9A" w:rsidRDefault="000C69FE">
            <w:pPr>
              <w:pStyle w:val="24a5815bc-afc2-4ba5-9c49-c138840dba85"/>
            </w:pPr>
            <w:r>
              <w:t>金牌数量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比赛名次成绩情况</w:t>
            </w:r>
          </w:p>
        </w:tc>
        <w:tc>
          <w:tcPr>
            <w:tcW w:w="2835" w:type="dxa"/>
            <w:vAlign w:val="center"/>
          </w:tcPr>
          <w:p w:rsidR="00233B9A" w:rsidRDefault="000C69FE">
            <w:pPr>
              <w:pStyle w:val="24a5815bc-afc2-4ba5-9c49-c138840dba85"/>
            </w:pPr>
            <w:r>
              <w:t>比赛名次成绩情况</w:t>
            </w:r>
          </w:p>
        </w:tc>
        <w:tc>
          <w:tcPr>
            <w:tcW w:w="2551" w:type="dxa"/>
            <w:vAlign w:val="center"/>
          </w:tcPr>
          <w:p w:rsidR="00233B9A" w:rsidRDefault="000C69FE">
            <w:pPr>
              <w:pStyle w:val="24a5815bc-afc2-4ba5-9c49-c138840dba85"/>
            </w:pPr>
            <w:r>
              <w:t>≥5全国比赛获得前八人数</w:t>
            </w:r>
          </w:p>
        </w:tc>
        <w:tc>
          <w:tcPr>
            <w:tcW w:w="2268" w:type="dxa"/>
            <w:vAlign w:val="center"/>
          </w:tcPr>
          <w:p w:rsidR="00233B9A" w:rsidRDefault="000C69FE">
            <w:pPr>
              <w:pStyle w:val="24a5815bc-afc2-4ba5-9c49-c138840dba85"/>
            </w:pPr>
            <w:r>
              <w:t>全国比赛进入决赛人数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不超过财政预算数</w:t>
            </w:r>
          </w:p>
        </w:tc>
        <w:tc>
          <w:tcPr>
            <w:tcW w:w="2268" w:type="dxa"/>
            <w:vAlign w:val="center"/>
          </w:tcPr>
          <w:p w:rsidR="00233B9A" w:rsidRDefault="000C69FE">
            <w:pPr>
              <w:pStyle w:val="24a5815bc-afc2-4ba5-9c49-c138840dba85"/>
            </w:pPr>
            <w:r>
              <w:t>财政下达资金</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项目执行效率</w:t>
            </w:r>
          </w:p>
        </w:tc>
        <w:tc>
          <w:tcPr>
            <w:tcW w:w="2835" w:type="dxa"/>
            <w:vAlign w:val="center"/>
          </w:tcPr>
          <w:p w:rsidR="00233B9A" w:rsidRDefault="000C69FE">
            <w:pPr>
              <w:pStyle w:val="24a5815bc-afc2-4ba5-9c49-c138840dba85"/>
            </w:pPr>
            <w:r>
              <w:t>项目执行效率</w:t>
            </w:r>
          </w:p>
        </w:tc>
        <w:tc>
          <w:tcPr>
            <w:tcW w:w="2551" w:type="dxa"/>
            <w:vAlign w:val="center"/>
          </w:tcPr>
          <w:p w:rsidR="00233B9A" w:rsidRDefault="000C69FE">
            <w:pPr>
              <w:pStyle w:val="24a5815bc-afc2-4ba5-9c49-c138840dba85"/>
            </w:pPr>
            <w:r>
              <w:t>资金执行效率</w:t>
            </w:r>
          </w:p>
        </w:tc>
        <w:tc>
          <w:tcPr>
            <w:tcW w:w="2268" w:type="dxa"/>
            <w:vAlign w:val="center"/>
          </w:tcPr>
          <w:p w:rsidR="00233B9A" w:rsidRDefault="000C69FE">
            <w:pPr>
              <w:pStyle w:val="24a5815bc-afc2-4ba5-9c49-c138840dba85"/>
            </w:pPr>
            <w:r>
              <w:t>支付进度</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引导大众认知</w:t>
            </w:r>
          </w:p>
        </w:tc>
        <w:tc>
          <w:tcPr>
            <w:tcW w:w="2835" w:type="dxa"/>
            <w:vAlign w:val="center"/>
          </w:tcPr>
          <w:p w:rsidR="00233B9A" w:rsidRDefault="000C69FE">
            <w:pPr>
              <w:pStyle w:val="24a5815bc-afc2-4ba5-9c49-c138840dba85"/>
            </w:pPr>
            <w:r>
              <w:t>引导大众认知</w:t>
            </w:r>
          </w:p>
        </w:tc>
        <w:tc>
          <w:tcPr>
            <w:tcW w:w="2551" w:type="dxa"/>
            <w:vAlign w:val="center"/>
          </w:tcPr>
          <w:p w:rsidR="00233B9A" w:rsidRDefault="000C69FE">
            <w:pPr>
              <w:pStyle w:val="24a5815bc-afc2-4ba5-9c49-c138840dba85"/>
            </w:pPr>
            <w:r>
              <w:t>通过金牌效应，扩大射击射箭运动选材面</w:t>
            </w:r>
          </w:p>
        </w:tc>
        <w:tc>
          <w:tcPr>
            <w:tcW w:w="2268" w:type="dxa"/>
            <w:vAlign w:val="center"/>
          </w:tcPr>
          <w:p w:rsidR="00233B9A" w:rsidRDefault="000C69FE">
            <w:pPr>
              <w:pStyle w:val="24a5815bc-afc2-4ba5-9c49-c138840dba85"/>
            </w:pPr>
            <w:r>
              <w:t>进入省队调训人数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间接可持续影响</w:t>
            </w:r>
          </w:p>
        </w:tc>
        <w:tc>
          <w:tcPr>
            <w:tcW w:w="2835" w:type="dxa"/>
            <w:vAlign w:val="center"/>
          </w:tcPr>
          <w:p w:rsidR="00233B9A" w:rsidRDefault="000C69FE">
            <w:pPr>
              <w:pStyle w:val="24a5815bc-afc2-4ba5-9c49-c138840dba85"/>
            </w:pPr>
            <w:r>
              <w:t>间接可持续影响</w:t>
            </w:r>
          </w:p>
        </w:tc>
        <w:tc>
          <w:tcPr>
            <w:tcW w:w="2551" w:type="dxa"/>
            <w:vAlign w:val="center"/>
          </w:tcPr>
          <w:p w:rsidR="00233B9A" w:rsidRDefault="000C69FE">
            <w:pPr>
              <w:pStyle w:val="24a5815bc-afc2-4ba5-9c49-c138840dba85"/>
            </w:pPr>
            <w:r>
              <w:t>射击射箭项目可持续发挥作用时间</w:t>
            </w:r>
          </w:p>
        </w:tc>
        <w:tc>
          <w:tcPr>
            <w:tcW w:w="2268" w:type="dxa"/>
            <w:vAlign w:val="center"/>
          </w:tcPr>
          <w:p w:rsidR="00233B9A" w:rsidRDefault="000C69FE">
            <w:pPr>
              <w:pStyle w:val="24a5815bc-afc2-4ba5-9c49-c138840dba85"/>
            </w:pPr>
            <w:r>
              <w:t>青少年参与的普及率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受益群体满意度</w:t>
            </w:r>
          </w:p>
        </w:tc>
        <w:tc>
          <w:tcPr>
            <w:tcW w:w="2835" w:type="dxa"/>
            <w:vAlign w:val="center"/>
          </w:tcPr>
          <w:p w:rsidR="00233B9A" w:rsidRDefault="000C69FE">
            <w:pPr>
              <w:pStyle w:val="24a5815bc-afc2-4ba5-9c49-c138840dba85"/>
            </w:pPr>
            <w:r>
              <w:t>受益群体满意度</w:t>
            </w:r>
          </w:p>
        </w:tc>
        <w:tc>
          <w:tcPr>
            <w:tcW w:w="2551" w:type="dxa"/>
            <w:vAlign w:val="center"/>
          </w:tcPr>
          <w:p w:rsidR="00233B9A" w:rsidRDefault="000C69FE">
            <w:pPr>
              <w:pStyle w:val="24a5815bc-afc2-4ba5-9c49-c138840dba85"/>
            </w:pPr>
            <w:r>
              <w:t>运动队对保障工作的认可程度</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年，河北省体育局射击射箭运动中心安排政府采购预算</w:t>
      </w:r>
      <w:r>
        <w:rPr>
          <w:rFonts w:eastAsia="方正仿宋_GBK"/>
          <w:color w:val="000000"/>
          <w:sz w:val="28"/>
        </w:rPr>
        <w:t>1253.14</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1253.14</w:t>
            </w:r>
          </w:p>
        </w:tc>
        <w:tc>
          <w:tcPr>
            <w:tcW w:w="964" w:type="dxa"/>
            <w:vAlign w:val="center"/>
          </w:tcPr>
          <w:p w:rsidR="00233B9A" w:rsidRDefault="000C69FE">
            <w:pPr>
              <w:pStyle w:val="7"/>
            </w:pPr>
            <w:r>
              <w:t>13.27</w:t>
            </w:r>
          </w:p>
        </w:tc>
        <w:tc>
          <w:tcPr>
            <w:tcW w:w="964" w:type="dxa"/>
            <w:vAlign w:val="center"/>
          </w:tcPr>
          <w:p w:rsidR="00233B9A" w:rsidRDefault="000C69FE">
            <w:pPr>
              <w:pStyle w:val="7"/>
            </w:pPr>
            <w:r>
              <w:t>1239.87</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630.33</w:t>
            </w:r>
          </w:p>
        </w:tc>
      </w:tr>
      <w:tr w:rsidR="00233B9A">
        <w:trPr>
          <w:cantSplit/>
          <w:jc w:val="center"/>
        </w:trPr>
        <w:tc>
          <w:tcPr>
            <w:tcW w:w="1701" w:type="dxa"/>
            <w:vAlign w:val="center"/>
          </w:tcPr>
          <w:p w:rsidR="00233B9A" w:rsidRDefault="000C69FE">
            <w:pPr>
              <w:pStyle w:val="6"/>
            </w:pPr>
            <w:r>
              <w:t>河北省体育局射击射箭运动中心小计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1253.14</w:t>
            </w:r>
          </w:p>
        </w:tc>
        <w:tc>
          <w:tcPr>
            <w:tcW w:w="964" w:type="dxa"/>
            <w:vAlign w:val="center"/>
          </w:tcPr>
          <w:p w:rsidR="00233B9A" w:rsidRDefault="000C69FE">
            <w:pPr>
              <w:pStyle w:val="7"/>
            </w:pPr>
            <w:r>
              <w:t>13.27</w:t>
            </w:r>
          </w:p>
        </w:tc>
        <w:tc>
          <w:tcPr>
            <w:tcW w:w="964" w:type="dxa"/>
            <w:vAlign w:val="center"/>
          </w:tcPr>
          <w:p w:rsidR="00233B9A" w:rsidRDefault="000C69FE">
            <w:pPr>
              <w:pStyle w:val="7"/>
            </w:pPr>
            <w:r>
              <w:t>1239.87</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630.33</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73.12</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73.12</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4.77</w:t>
            </w:r>
          </w:p>
        </w:tc>
        <w:tc>
          <w:tcPr>
            <w:tcW w:w="964" w:type="dxa"/>
            <w:vAlign w:val="center"/>
          </w:tcPr>
          <w:p w:rsidR="00233B9A" w:rsidRDefault="000C69FE">
            <w:pPr>
              <w:pStyle w:val="4"/>
            </w:pPr>
            <w:r>
              <w:t>4.77</w:t>
            </w:r>
          </w:p>
        </w:tc>
        <w:tc>
          <w:tcPr>
            <w:tcW w:w="964" w:type="dxa"/>
            <w:vAlign w:val="center"/>
          </w:tcPr>
          <w:p w:rsidR="00233B9A" w:rsidRDefault="000C69FE">
            <w:pPr>
              <w:pStyle w:val="4"/>
            </w:pPr>
            <w:r>
              <w:t>4.77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4.77</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73.12</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73.12</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5</w:t>
            </w:r>
          </w:p>
        </w:tc>
        <w:tc>
          <w:tcPr>
            <w:tcW w:w="850" w:type="dxa"/>
            <w:vAlign w:val="center"/>
          </w:tcPr>
          <w:p w:rsidR="00233B9A" w:rsidRDefault="000C69FE">
            <w:pPr>
              <w:pStyle w:val="4"/>
            </w:pPr>
            <w:r>
              <w:t>0.50</w:t>
            </w:r>
          </w:p>
        </w:tc>
        <w:tc>
          <w:tcPr>
            <w:tcW w:w="964" w:type="dxa"/>
            <w:vAlign w:val="center"/>
          </w:tcPr>
          <w:p w:rsidR="00233B9A" w:rsidRDefault="000C69FE">
            <w:pPr>
              <w:pStyle w:val="4"/>
            </w:pPr>
            <w:r>
              <w:t>2.50</w:t>
            </w:r>
          </w:p>
        </w:tc>
        <w:tc>
          <w:tcPr>
            <w:tcW w:w="964" w:type="dxa"/>
            <w:vAlign w:val="center"/>
          </w:tcPr>
          <w:p w:rsidR="00233B9A" w:rsidRDefault="00233B9A">
            <w:pPr>
              <w:pStyle w:val="4"/>
            </w:pPr>
          </w:p>
        </w:tc>
        <w:tc>
          <w:tcPr>
            <w:tcW w:w="964" w:type="dxa"/>
            <w:vAlign w:val="center"/>
          </w:tcPr>
          <w:p w:rsidR="00233B9A" w:rsidRDefault="000C69FE">
            <w:pPr>
              <w:pStyle w:val="4"/>
            </w:pPr>
            <w:r>
              <w:t>2.50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5</w:t>
            </w:r>
          </w:p>
        </w:tc>
        <w:tc>
          <w:tcPr>
            <w:tcW w:w="850" w:type="dxa"/>
            <w:vAlign w:val="center"/>
          </w:tcPr>
          <w:p w:rsidR="00233B9A" w:rsidRDefault="000C69FE">
            <w:pPr>
              <w:pStyle w:val="4"/>
            </w:pPr>
            <w:r>
              <w:t>0.60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0.65</w:t>
            </w:r>
          </w:p>
        </w:tc>
        <w:tc>
          <w:tcPr>
            <w:tcW w:w="964" w:type="dxa"/>
            <w:vAlign w:val="center"/>
          </w:tcPr>
          <w:p w:rsidR="00233B9A" w:rsidRDefault="000C69FE">
            <w:pPr>
              <w:pStyle w:val="4"/>
            </w:pPr>
            <w:r>
              <w:t>0.65</w:t>
            </w:r>
          </w:p>
        </w:tc>
        <w:tc>
          <w:tcPr>
            <w:tcW w:w="964" w:type="dxa"/>
            <w:vAlign w:val="center"/>
          </w:tcPr>
          <w:p w:rsidR="00233B9A" w:rsidRDefault="00233B9A">
            <w:pPr>
              <w:pStyle w:val="4"/>
            </w:pPr>
          </w:p>
        </w:tc>
        <w:tc>
          <w:tcPr>
            <w:tcW w:w="964" w:type="dxa"/>
            <w:vAlign w:val="center"/>
          </w:tcPr>
          <w:p w:rsidR="00233B9A" w:rsidRDefault="000C69FE">
            <w:pPr>
              <w:pStyle w:val="4"/>
            </w:pPr>
            <w:r>
              <w:t>0.65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0.65</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0.14</w:t>
            </w:r>
          </w:p>
        </w:tc>
        <w:tc>
          <w:tcPr>
            <w:tcW w:w="964" w:type="dxa"/>
            <w:vAlign w:val="center"/>
          </w:tcPr>
          <w:p w:rsidR="00233B9A" w:rsidRDefault="000C69FE">
            <w:pPr>
              <w:pStyle w:val="4"/>
            </w:pPr>
            <w:r>
              <w:t>0.14</w:t>
            </w:r>
          </w:p>
        </w:tc>
        <w:tc>
          <w:tcPr>
            <w:tcW w:w="964" w:type="dxa"/>
            <w:vAlign w:val="center"/>
          </w:tcPr>
          <w:p w:rsidR="00233B9A" w:rsidRDefault="00233B9A">
            <w:pPr>
              <w:pStyle w:val="4"/>
            </w:pPr>
          </w:p>
        </w:tc>
        <w:tc>
          <w:tcPr>
            <w:tcW w:w="964" w:type="dxa"/>
            <w:vAlign w:val="center"/>
          </w:tcPr>
          <w:p w:rsidR="00233B9A" w:rsidRDefault="000C69FE">
            <w:pPr>
              <w:pStyle w:val="4"/>
            </w:pPr>
            <w:r>
              <w:t>0.14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0.14</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0.65</w:t>
            </w:r>
          </w:p>
        </w:tc>
        <w:tc>
          <w:tcPr>
            <w:tcW w:w="964" w:type="dxa"/>
            <w:vAlign w:val="center"/>
          </w:tcPr>
          <w:p w:rsidR="00233B9A" w:rsidRDefault="000C69FE">
            <w:pPr>
              <w:pStyle w:val="4"/>
            </w:pPr>
            <w:r>
              <w:t>0.65</w:t>
            </w:r>
          </w:p>
        </w:tc>
        <w:tc>
          <w:tcPr>
            <w:tcW w:w="964" w:type="dxa"/>
            <w:vAlign w:val="center"/>
          </w:tcPr>
          <w:p w:rsidR="00233B9A" w:rsidRDefault="00233B9A">
            <w:pPr>
              <w:pStyle w:val="4"/>
            </w:pPr>
          </w:p>
        </w:tc>
        <w:tc>
          <w:tcPr>
            <w:tcW w:w="964" w:type="dxa"/>
            <w:vAlign w:val="center"/>
          </w:tcPr>
          <w:p w:rsidR="00233B9A" w:rsidRDefault="000C69FE">
            <w:pPr>
              <w:pStyle w:val="4"/>
            </w:pPr>
            <w:r>
              <w:t>0.65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0.65</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液晶显示器</w:t>
            </w:r>
          </w:p>
        </w:tc>
        <w:tc>
          <w:tcPr>
            <w:tcW w:w="1134" w:type="dxa"/>
            <w:vAlign w:val="center"/>
          </w:tcPr>
          <w:p w:rsidR="00233B9A" w:rsidRDefault="000C69FE">
            <w:pPr>
              <w:pStyle w:val="2"/>
            </w:pPr>
            <w:r>
              <w:t>A0201060401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38.00</w:t>
            </w:r>
          </w:p>
        </w:tc>
        <w:tc>
          <w:tcPr>
            <w:tcW w:w="964" w:type="dxa"/>
            <w:vAlign w:val="center"/>
          </w:tcPr>
          <w:p w:rsidR="00233B9A" w:rsidRDefault="000C69FE">
            <w:pPr>
              <w:pStyle w:val="4"/>
            </w:pPr>
            <w:r>
              <w:t>38.00</w:t>
            </w:r>
          </w:p>
        </w:tc>
        <w:tc>
          <w:tcPr>
            <w:tcW w:w="964" w:type="dxa"/>
            <w:vAlign w:val="center"/>
          </w:tcPr>
          <w:p w:rsidR="00233B9A" w:rsidRDefault="00233B9A">
            <w:pPr>
              <w:pStyle w:val="4"/>
            </w:pPr>
          </w:p>
        </w:tc>
        <w:tc>
          <w:tcPr>
            <w:tcW w:w="964" w:type="dxa"/>
            <w:vAlign w:val="center"/>
          </w:tcPr>
          <w:p w:rsidR="00233B9A" w:rsidRDefault="000C69FE">
            <w:pPr>
              <w:pStyle w:val="4"/>
            </w:pPr>
            <w:r>
              <w:t>38.00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38.00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0.30</w:t>
            </w:r>
          </w:p>
        </w:tc>
        <w:tc>
          <w:tcPr>
            <w:tcW w:w="964" w:type="dxa"/>
            <w:vAlign w:val="center"/>
          </w:tcPr>
          <w:p w:rsidR="00233B9A" w:rsidRDefault="000C69FE">
            <w:pPr>
              <w:pStyle w:val="4"/>
            </w:pPr>
            <w:r>
              <w:t>0.90</w:t>
            </w:r>
          </w:p>
        </w:tc>
        <w:tc>
          <w:tcPr>
            <w:tcW w:w="964" w:type="dxa"/>
            <w:vAlign w:val="center"/>
          </w:tcPr>
          <w:p w:rsidR="00233B9A" w:rsidRDefault="00233B9A">
            <w:pPr>
              <w:pStyle w:val="4"/>
            </w:pPr>
          </w:p>
        </w:tc>
        <w:tc>
          <w:tcPr>
            <w:tcW w:w="964" w:type="dxa"/>
            <w:vAlign w:val="center"/>
          </w:tcPr>
          <w:p w:rsidR="00233B9A" w:rsidRDefault="000C69FE">
            <w:pPr>
              <w:pStyle w:val="4"/>
            </w:pPr>
            <w:r>
              <w:t>0.90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10</w:t>
            </w:r>
          </w:p>
        </w:tc>
        <w:tc>
          <w:tcPr>
            <w:tcW w:w="850" w:type="dxa"/>
            <w:vAlign w:val="center"/>
          </w:tcPr>
          <w:p w:rsidR="00233B9A" w:rsidRDefault="000C69FE">
            <w:pPr>
              <w:pStyle w:val="4"/>
            </w:pPr>
            <w:r>
              <w:t>0.61</w:t>
            </w:r>
          </w:p>
        </w:tc>
        <w:tc>
          <w:tcPr>
            <w:tcW w:w="964" w:type="dxa"/>
            <w:vAlign w:val="center"/>
          </w:tcPr>
          <w:p w:rsidR="00233B9A" w:rsidRDefault="000C69FE">
            <w:pPr>
              <w:pStyle w:val="4"/>
            </w:pPr>
            <w:r>
              <w:t>6.10</w:t>
            </w:r>
          </w:p>
        </w:tc>
        <w:tc>
          <w:tcPr>
            <w:tcW w:w="964" w:type="dxa"/>
            <w:vAlign w:val="center"/>
          </w:tcPr>
          <w:p w:rsidR="00233B9A" w:rsidRDefault="00233B9A">
            <w:pPr>
              <w:pStyle w:val="4"/>
            </w:pPr>
          </w:p>
        </w:tc>
        <w:tc>
          <w:tcPr>
            <w:tcW w:w="964" w:type="dxa"/>
            <w:vAlign w:val="center"/>
          </w:tcPr>
          <w:p w:rsidR="00233B9A" w:rsidRDefault="000C69FE">
            <w:pPr>
              <w:pStyle w:val="4"/>
            </w:pPr>
            <w:r>
              <w:t>6.10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6.10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射击设备</w:t>
            </w:r>
          </w:p>
        </w:tc>
        <w:tc>
          <w:tcPr>
            <w:tcW w:w="1134" w:type="dxa"/>
            <w:vAlign w:val="center"/>
          </w:tcPr>
          <w:p w:rsidR="00233B9A" w:rsidRDefault="000C69FE">
            <w:pPr>
              <w:pStyle w:val="2"/>
            </w:pPr>
            <w:r>
              <w:t>A033612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300.00</w:t>
            </w:r>
          </w:p>
        </w:tc>
        <w:tc>
          <w:tcPr>
            <w:tcW w:w="964" w:type="dxa"/>
            <w:vAlign w:val="center"/>
          </w:tcPr>
          <w:p w:rsidR="00233B9A" w:rsidRDefault="000C69FE">
            <w:pPr>
              <w:pStyle w:val="4"/>
            </w:pPr>
            <w:r>
              <w:t>300.00</w:t>
            </w:r>
          </w:p>
        </w:tc>
        <w:tc>
          <w:tcPr>
            <w:tcW w:w="964" w:type="dxa"/>
            <w:vAlign w:val="center"/>
          </w:tcPr>
          <w:p w:rsidR="00233B9A" w:rsidRDefault="00233B9A">
            <w:pPr>
              <w:pStyle w:val="4"/>
            </w:pPr>
          </w:p>
        </w:tc>
        <w:tc>
          <w:tcPr>
            <w:tcW w:w="964" w:type="dxa"/>
            <w:vAlign w:val="center"/>
          </w:tcPr>
          <w:p w:rsidR="00233B9A" w:rsidRDefault="000C69FE">
            <w:pPr>
              <w:pStyle w:val="4"/>
            </w:pPr>
            <w:r>
              <w:t>300.00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射击设备</w:t>
            </w:r>
          </w:p>
        </w:tc>
        <w:tc>
          <w:tcPr>
            <w:tcW w:w="1134" w:type="dxa"/>
            <w:vAlign w:val="center"/>
          </w:tcPr>
          <w:p w:rsidR="00233B9A" w:rsidRDefault="000C69FE">
            <w:pPr>
              <w:pStyle w:val="2"/>
            </w:pPr>
            <w:r>
              <w:t>A033612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218.31</w:t>
            </w:r>
          </w:p>
        </w:tc>
        <w:tc>
          <w:tcPr>
            <w:tcW w:w="964" w:type="dxa"/>
            <w:vAlign w:val="center"/>
          </w:tcPr>
          <w:p w:rsidR="00233B9A" w:rsidRDefault="000C69FE">
            <w:pPr>
              <w:pStyle w:val="4"/>
            </w:pPr>
            <w:r>
              <w:t>218.31</w:t>
            </w:r>
          </w:p>
        </w:tc>
        <w:tc>
          <w:tcPr>
            <w:tcW w:w="964" w:type="dxa"/>
            <w:vAlign w:val="center"/>
          </w:tcPr>
          <w:p w:rsidR="00233B9A" w:rsidRDefault="00233B9A">
            <w:pPr>
              <w:pStyle w:val="4"/>
            </w:pPr>
          </w:p>
        </w:tc>
        <w:tc>
          <w:tcPr>
            <w:tcW w:w="964" w:type="dxa"/>
            <w:vAlign w:val="center"/>
          </w:tcPr>
          <w:p w:rsidR="00233B9A" w:rsidRDefault="000C69FE">
            <w:pPr>
              <w:pStyle w:val="4"/>
            </w:pPr>
            <w:r>
              <w:t>218.31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射箭设备</w:t>
            </w:r>
          </w:p>
        </w:tc>
        <w:tc>
          <w:tcPr>
            <w:tcW w:w="1134" w:type="dxa"/>
            <w:vAlign w:val="center"/>
          </w:tcPr>
          <w:p w:rsidR="00233B9A" w:rsidRDefault="000C69FE">
            <w:pPr>
              <w:pStyle w:val="2"/>
            </w:pPr>
            <w:r>
              <w:t>A033614</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6.00</w:t>
            </w:r>
          </w:p>
        </w:tc>
        <w:tc>
          <w:tcPr>
            <w:tcW w:w="964" w:type="dxa"/>
            <w:vAlign w:val="center"/>
          </w:tcPr>
          <w:p w:rsidR="00233B9A" w:rsidRDefault="000C69FE">
            <w:pPr>
              <w:pStyle w:val="4"/>
            </w:pPr>
            <w:r>
              <w:t>6.00</w:t>
            </w:r>
          </w:p>
        </w:tc>
        <w:tc>
          <w:tcPr>
            <w:tcW w:w="964" w:type="dxa"/>
            <w:vAlign w:val="center"/>
          </w:tcPr>
          <w:p w:rsidR="00233B9A" w:rsidRDefault="00233B9A">
            <w:pPr>
              <w:pStyle w:val="4"/>
            </w:pPr>
          </w:p>
        </w:tc>
        <w:tc>
          <w:tcPr>
            <w:tcW w:w="964" w:type="dxa"/>
            <w:vAlign w:val="center"/>
          </w:tcPr>
          <w:p w:rsidR="00233B9A" w:rsidRDefault="000C69FE">
            <w:pPr>
              <w:pStyle w:val="4"/>
            </w:pPr>
            <w:r>
              <w:t>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射箭设备</w:t>
            </w:r>
          </w:p>
        </w:tc>
        <w:tc>
          <w:tcPr>
            <w:tcW w:w="1134" w:type="dxa"/>
            <w:vAlign w:val="center"/>
          </w:tcPr>
          <w:p w:rsidR="00233B9A" w:rsidRDefault="000C69FE">
            <w:pPr>
              <w:pStyle w:val="2"/>
            </w:pPr>
            <w:r>
              <w:t>A033614</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59.00</w:t>
            </w:r>
          </w:p>
        </w:tc>
        <w:tc>
          <w:tcPr>
            <w:tcW w:w="964" w:type="dxa"/>
            <w:vAlign w:val="center"/>
          </w:tcPr>
          <w:p w:rsidR="00233B9A" w:rsidRDefault="000C69FE">
            <w:pPr>
              <w:pStyle w:val="4"/>
            </w:pPr>
            <w:r>
              <w:t>59.00</w:t>
            </w:r>
          </w:p>
        </w:tc>
        <w:tc>
          <w:tcPr>
            <w:tcW w:w="964" w:type="dxa"/>
            <w:vAlign w:val="center"/>
          </w:tcPr>
          <w:p w:rsidR="00233B9A" w:rsidRDefault="00233B9A">
            <w:pPr>
              <w:pStyle w:val="4"/>
            </w:pPr>
          </w:p>
        </w:tc>
        <w:tc>
          <w:tcPr>
            <w:tcW w:w="964" w:type="dxa"/>
            <w:vAlign w:val="center"/>
          </w:tcPr>
          <w:p w:rsidR="00233B9A" w:rsidRDefault="000C69FE">
            <w:pPr>
              <w:pStyle w:val="4"/>
            </w:pPr>
            <w:r>
              <w:t>59.00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59.00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90</w:t>
            </w:r>
          </w:p>
        </w:tc>
        <w:tc>
          <w:tcPr>
            <w:tcW w:w="850" w:type="dxa"/>
            <w:vAlign w:val="center"/>
          </w:tcPr>
          <w:p w:rsidR="00233B9A" w:rsidRDefault="000C69FE">
            <w:pPr>
              <w:pStyle w:val="4"/>
            </w:pPr>
            <w:r>
              <w:t>0.04</w:t>
            </w:r>
          </w:p>
        </w:tc>
        <w:tc>
          <w:tcPr>
            <w:tcW w:w="964" w:type="dxa"/>
            <w:vAlign w:val="center"/>
          </w:tcPr>
          <w:p w:rsidR="00233B9A" w:rsidRDefault="000C69FE">
            <w:pPr>
              <w:pStyle w:val="4"/>
            </w:pPr>
            <w:r>
              <w:t>3.60</w:t>
            </w:r>
          </w:p>
        </w:tc>
        <w:tc>
          <w:tcPr>
            <w:tcW w:w="964" w:type="dxa"/>
            <w:vAlign w:val="center"/>
          </w:tcPr>
          <w:p w:rsidR="00233B9A" w:rsidRDefault="00233B9A">
            <w:pPr>
              <w:pStyle w:val="4"/>
            </w:pPr>
          </w:p>
        </w:tc>
        <w:tc>
          <w:tcPr>
            <w:tcW w:w="964" w:type="dxa"/>
            <w:vAlign w:val="center"/>
          </w:tcPr>
          <w:p w:rsidR="00233B9A" w:rsidRDefault="000C69FE">
            <w:pPr>
              <w:pStyle w:val="4"/>
            </w:pPr>
            <w:r>
              <w:t>3.60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3.60</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400</w:t>
            </w:r>
          </w:p>
        </w:tc>
        <w:tc>
          <w:tcPr>
            <w:tcW w:w="850" w:type="dxa"/>
            <w:vAlign w:val="center"/>
          </w:tcPr>
          <w:p w:rsidR="00233B9A" w:rsidRDefault="000C69FE">
            <w:pPr>
              <w:pStyle w:val="4"/>
            </w:pPr>
            <w:r>
              <w:t>0.03</w:t>
            </w:r>
          </w:p>
        </w:tc>
        <w:tc>
          <w:tcPr>
            <w:tcW w:w="964" w:type="dxa"/>
            <w:vAlign w:val="center"/>
          </w:tcPr>
          <w:p w:rsidR="00233B9A" w:rsidRDefault="000C69FE">
            <w:pPr>
              <w:pStyle w:val="4"/>
            </w:pPr>
            <w:r>
              <w:t>12.00</w:t>
            </w:r>
          </w:p>
        </w:tc>
        <w:tc>
          <w:tcPr>
            <w:tcW w:w="964" w:type="dxa"/>
            <w:vAlign w:val="center"/>
          </w:tcPr>
          <w:p w:rsidR="00233B9A" w:rsidRDefault="00233B9A">
            <w:pPr>
              <w:pStyle w:val="4"/>
            </w:pPr>
          </w:p>
        </w:tc>
        <w:tc>
          <w:tcPr>
            <w:tcW w:w="964" w:type="dxa"/>
            <w:vAlign w:val="center"/>
          </w:tcPr>
          <w:p w:rsidR="00233B9A" w:rsidRDefault="000C69FE">
            <w:pPr>
              <w:pStyle w:val="4"/>
            </w:pPr>
            <w:r>
              <w:t>12.00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把</w:t>
            </w:r>
          </w:p>
        </w:tc>
        <w:tc>
          <w:tcPr>
            <w:tcW w:w="850" w:type="dxa"/>
            <w:vAlign w:val="center"/>
          </w:tcPr>
          <w:p w:rsidR="00233B9A" w:rsidRDefault="000C69FE">
            <w:pPr>
              <w:pStyle w:val="4"/>
            </w:pPr>
            <w:r>
              <w:t>110</w:t>
            </w:r>
          </w:p>
        </w:tc>
        <w:tc>
          <w:tcPr>
            <w:tcW w:w="850" w:type="dxa"/>
            <w:vAlign w:val="center"/>
          </w:tcPr>
          <w:p w:rsidR="00233B9A" w:rsidRDefault="000C69FE">
            <w:pPr>
              <w:pStyle w:val="4"/>
            </w:pPr>
            <w:r>
              <w:t>0.03</w:t>
            </w:r>
          </w:p>
        </w:tc>
        <w:tc>
          <w:tcPr>
            <w:tcW w:w="964" w:type="dxa"/>
            <w:vAlign w:val="center"/>
          </w:tcPr>
          <w:p w:rsidR="00233B9A" w:rsidRDefault="000C69FE">
            <w:pPr>
              <w:pStyle w:val="4"/>
            </w:pPr>
            <w:r>
              <w:t>3.30</w:t>
            </w:r>
          </w:p>
        </w:tc>
        <w:tc>
          <w:tcPr>
            <w:tcW w:w="964" w:type="dxa"/>
            <w:vAlign w:val="center"/>
          </w:tcPr>
          <w:p w:rsidR="00233B9A" w:rsidRDefault="00233B9A">
            <w:pPr>
              <w:pStyle w:val="4"/>
            </w:pPr>
          </w:p>
        </w:tc>
        <w:tc>
          <w:tcPr>
            <w:tcW w:w="964" w:type="dxa"/>
            <w:vAlign w:val="center"/>
          </w:tcPr>
          <w:p w:rsidR="00233B9A" w:rsidRDefault="000C69FE">
            <w:pPr>
              <w:pStyle w:val="4"/>
            </w:pPr>
            <w:r>
              <w:t>3.30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3.30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组合家具</w:t>
            </w:r>
          </w:p>
        </w:tc>
        <w:tc>
          <w:tcPr>
            <w:tcW w:w="1134" w:type="dxa"/>
            <w:vAlign w:val="center"/>
          </w:tcPr>
          <w:p w:rsidR="00233B9A" w:rsidRDefault="000C69FE">
            <w:pPr>
              <w:pStyle w:val="2"/>
            </w:pPr>
            <w:r>
              <w:t>A0609</w:t>
            </w:r>
          </w:p>
        </w:tc>
        <w:tc>
          <w:tcPr>
            <w:tcW w:w="709" w:type="dxa"/>
            <w:vAlign w:val="center"/>
          </w:tcPr>
          <w:p w:rsidR="00233B9A" w:rsidRDefault="000C69FE">
            <w:pPr>
              <w:pStyle w:val="3"/>
            </w:pPr>
            <w:r>
              <w:t>套</w:t>
            </w:r>
          </w:p>
        </w:tc>
        <w:tc>
          <w:tcPr>
            <w:tcW w:w="850" w:type="dxa"/>
            <w:vAlign w:val="center"/>
          </w:tcPr>
          <w:p w:rsidR="00233B9A" w:rsidRDefault="000C69FE">
            <w:pPr>
              <w:pStyle w:val="4"/>
            </w:pPr>
            <w:r>
              <w:t>73</w:t>
            </w:r>
          </w:p>
        </w:tc>
        <w:tc>
          <w:tcPr>
            <w:tcW w:w="850" w:type="dxa"/>
            <w:vAlign w:val="center"/>
          </w:tcPr>
          <w:p w:rsidR="00233B9A" w:rsidRDefault="000C69FE">
            <w:pPr>
              <w:pStyle w:val="4"/>
            </w:pPr>
            <w:r>
              <w:t>0.64</w:t>
            </w:r>
          </w:p>
        </w:tc>
        <w:tc>
          <w:tcPr>
            <w:tcW w:w="964" w:type="dxa"/>
            <w:vAlign w:val="center"/>
          </w:tcPr>
          <w:p w:rsidR="00233B9A" w:rsidRDefault="000C69FE">
            <w:pPr>
              <w:pStyle w:val="4"/>
            </w:pPr>
            <w:r>
              <w:t>46.72</w:t>
            </w:r>
          </w:p>
        </w:tc>
        <w:tc>
          <w:tcPr>
            <w:tcW w:w="964" w:type="dxa"/>
            <w:vAlign w:val="center"/>
          </w:tcPr>
          <w:p w:rsidR="00233B9A" w:rsidRDefault="00233B9A">
            <w:pPr>
              <w:pStyle w:val="4"/>
            </w:pPr>
          </w:p>
        </w:tc>
        <w:tc>
          <w:tcPr>
            <w:tcW w:w="964" w:type="dxa"/>
            <w:vAlign w:val="center"/>
          </w:tcPr>
          <w:p w:rsidR="00233B9A" w:rsidRDefault="000C69FE">
            <w:pPr>
              <w:pStyle w:val="4"/>
            </w:pPr>
            <w:r>
              <w:t>46.72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46.72</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28.00</w:t>
            </w: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28.00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49.00</w:t>
            </w:r>
          </w:p>
        </w:tc>
        <w:tc>
          <w:tcPr>
            <w:tcW w:w="964" w:type="dxa"/>
            <w:vAlign w:val="center"/>
          </w:tcPr>
          <w:p w:rsidR="00233B9A" w:rsidRDefault="000C69FE">
            <w:pPr>
              <w:pStyle w:val="4"/>
            </w:pPr>
            <w:r>
              <w:t>49.00</w:t>
            </w:r>
          </w:p>
        </w:tc>
        <w:tc>
          <w:tcPr>
            <w:tcW w:w="964" w:type="dxa"/>
            <w:vAlign w:val="center"/>
          </w:tcPr>
          <w:p w:rsidR="00233B9A" w:rsidRDefault="00233B9A">
            <w:pPr>
              <w:pStyle w:val="4"/>
            </w:pPr>
          </w:p>
        </w:tc>
        <w:tc>
          <w:tcPr>
            <w:tcW w:w="964" w:type="dxa"/>
            <w:vAlign w:val="center"/>
          </w:tcPr>
          <w:p w:rsidR="00233B9A" w:rsidRDefault="000C69FE">
            <w:pPr>
              <w:pStyle w:val="4"/>
            </w:pPr>
            <w:r>
              <w:t>49.00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49.00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其他橡胶制品</w:t>
            </w:r>
          </w:p>
        </w:tc>
        <w:tc>
          <w:tcPr>
            <w:tcW w:w="1134" w:type="dxa"/>
            <w:vAlign w:val="center"/>
          </w:tcPr>
          <w:p w:rsidR="00233B9A" w:rsidRDefault="000C69FE">
            <w:pPr>
              <w:pStyle w:val="2"/>
            </w:pPr>
            <w:r>
              <w:t>A180199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98.00</w:t>
            </w:r>
          </w:p>
        </w:tc>
        <w:tc>
          <w:tcPr>
            <w:tcW w:w="964" w:type="dxa"/>
            <w:vAlign w:val="center"/>
          </w:tcPr>
          <w:p w:rsidR="00233B9A" w:rsidRDefault="000C69FE">
            <w:pPr>
              <w:pStyle w:val="4"/>
            </w:pPr>
            <w:r>
              <w:t>98.00</w:t>
            </w:r>
          </w:p>
        </w:tc>
        <w:tc>
          <w:tcPr>
            <w:tcW w:w="964" w:type="dxa"/>
            <w:vAlign w:val="center"/>
          </w:tcPr>
          <w:p w:rsidR="00233B9A" w:rsidRDefault="00233B9A">
            <w:pPr>
              <w:pStyle w:val="4"/>
            </w:pPr>
          </w:p>
        </w:tc>
        <w:tc>
          <w:tcPr>
            <w:tcW w:w="964" w:type="dxa"/>
            <w:vAlign w:val="center"/>
          </w:tcPr>
          <w:p w:rsidR="00233B9A" w:rsidRDefault="000C69FE">
            <w:pPr>
              <w:pStyle w:val="4"/>
            </w:pPr>
            <w:r>
              <w:t>98.00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98.00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房屋修缮</w:t>
            </w:r>
          </w:p>
        </w:tc>
        <w:tc>
          <w:tcPr>
            <w:tcW w:w="1134" w:type="dxa"/>
            <w:vAlign w:val="center"/>
          </w:tcPr>
          <w:p w:rsidR="00233B9A" w:rsidRDefault="000C69FE">
            <w:pPr>
              <w:pStyle w:val="2"/>
            </w:pPr>
            <w:r>
              <w:t>B0801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96.00</w:t>
            </w: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96.00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70.00</w:t>
            </w: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电力分配服务</w:t>
            </w:r>
          </w:p>
        </w:tc>
        <w:tc>
          <w:tcPr>
            <w:tcW w:w="1134" w:type="dxa"/>
            <w:vAlign w:val="center"/>
          </w:tcPr>
          <w:p w:rsidR="00233B9A" w:rsidRDefault="000C69FE">
            <w:pPr>
              <w:pStyle w:val="2"/>
            </w:pPr>
            <w:r>
              <w:t>C140102</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3137.81</w:t>
            </w:r>
          </w:p>
        </w:tc>
        <w:tc>
          <w:tcPr>
            <w:tcW w:w="1134" w:type="dxa"/>
            <w:vAlign w:val="center"/>
          </w:tcPr>
          <w:p w:rsidR="00233B9A" w:rsidRDefault="000C69FE">
            <w:pPr>
              <w:pStyle w:val="2"/>
            </w:pPr>
            <w:r>
              <w:t>其他服务</w:t>
            </w:r>
          </w:p>
        </w:tc>
        <w:tc>
          <w:tcPr>
            <w:tcW w:w="1134" w:type="dxa"/>
            <w:vAlign w:val="center"/>
          </w:tcPr>
          <w:p w:rsidR="00233B9A" w:rsidRDefault="000C69FE">
            <w:pPr>
              <w:pStyle w:val="2"/>
            </w:pPr>
            <w:r>
              <w:t>C99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96.00</w:t>
            </w: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0C69FE">
            <w:pPr>
              <w:pStyle w:val="4"/>
            </w:pPr>
            <w:r>
              <w:t>96.00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96.00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lastRenderedPageBreak/>
        <w:t>河北省体育局射击射箭运动中心上年末固定资产金额为</w:t>
      </w:r>
      <w:r>
        <w:rPr>
          <w:rFonts w:eastAsia="方正仿宋_GBK"/>
          <w:color w:val="000000"/>
          <w:sz w:val="28"/>
        </w:rPr>
        <w:t>8407.44</w:t>
      </w:r>
      <w:r>
        <w:rPr>
          <w:rFonts w:eastAsia="方正仿宋_GBK"/>
          <w:color w:val="000000"/>
          <w:sz w:val="28"/>
        </w:rPr>
        <w:t>万元（详见下表）。本年度拟购置固定资产总额为</w:t>
      </w:r>
      <w:r>
        <w:rPr>
          <w:rFonts w:eastAsia="方正仿宋_GBK"/>
          <w:color w:val="000000"/>
          <w:sz w:val="28"/>
        </w:rPr>
        <w:t>457.85</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362016河北省体育局射击射箭运动中心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8407.44</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22186.95</w:t>
            </w:r>
          </w:p>
        </w:tc>
        <w:tc>
          <w:tcPr>
            <w:tcW w:w="2835" w:type="dxa"/>
            <w:vAlign w:val="center"/>
          </w:tcPr>
          <w:p w:rsidR="00233B9A" w:rsidRDefault="000C69FE">
            <w:pPr>
              <w:pStyle w:val="4"/>
            </w:pPr>
            <w:r>
              <w:t>2533.11</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984.74</w:t>
            </w:r>
          </w:p>
        </w:tc>
        <w:tc>
          <w:tcPr>
            <w:tcW w:w="2835" w:type="dxa"/>
            <w:vAlign w:val="center"/>
          </w:tcPr>
          <w:p w:rsidR="00233B9A" w:rsidRDefault="000C69FE">
            <w:pPr>
              <w:pStyle w:val="4"/>
            </w:pPr>
            <w:r>
              <w:t>240.74</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27.41</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27</w:t>
            </w:r>
          </w:p>
        </w:tc>
        <w:tc>
          <w:tcPr>
            <w:tcW w:w="2835" w:type="dxa"/>
            <w:vAlign w:val="center"/>
          </w:tcPr>
          <w:p w:rsidR="00233B9A" w:rsidRDefault="000C69FE">
            <w:pPr>
              <w:pStyle w:val="4"/>
            </w:pPr>
            <w:r>
              <w:t>4221.01</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1999</w:t>
            </w:r>
          </w:p>
        </w:tc>
        <w:tc>
          <w:tcPr>
            <w:tcW w:w="2835" w:type="dxa"/>
            <w:vAlign w:val="center"/>
          </w:tcPr>
          <w:p w:rsidR="00233B9A" w:rsidRDefault="000C69FE">
            <w:pPr>
              <w:pStyle w:val="4"/>
            </w:pPr>
            <w:r>
              <w:t>1625.91</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w:t>
      </w:r>
      <w:r>
        <w:rPr>
          <w:rFonts w:eastAsia="方正仿宋_GBK"/>
          <w:color w:val="000000"/>
          <w:sz w:val="28"/>
        </w:rPr>
        <w:lastRenderedPageBreak/>
        <w:t>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5" w:name="_Toc_4_4_0000000033"/>
      <w:r>
        <w:rPr>
          <w:rFonts w:ascii="方正小标宋_GBK" w:eastAsia="方正小标宋_GBK" w:hAnsi="方正小标宋_GBK" w:cs="方正小标宋_GBK"/>
          <w:color w:val="000000"/>
          <w:sz w:val="44"/>
        </w:rPr>
        <w:lastRenderedPageBreak/>
        <w:t>十五、河北省体育局社会体育中心收支预算</w:t>
      </w:r>
      <w:bookmarkEnd w:id="15"/>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344.25</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965.00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344.25</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991.95</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1309.25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1336.20</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26.95</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1336.20</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1336.20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1336.20</w:t>
            </w:r>
          </w:p>
        </w:tc>
        <w:tc>
          <w:tcPr>
            <w:tcW w:w="1134" w:type="dxa"/>
            <w:vAlign w:val="center"/>
          </w:tcPr>
          <w:p w:rsidR="00233B9A" w:rsidRDefault="000C69FE">
            <w:pPr>
              <w:pStyle w:val="7"/>
            </w:pPr>
            <w:r>
              <w:t>1309.25</w:t>
            </w:r>
          </w:p>
        </w:tc>
        <w:tc>
          <w:tcPr>
            <w:tcW w:w="1134" w:type="dxa"/>
            <w:vAlign w:val="center"/>
          </w:tcPr>
          <w:p w:rsidR="00233B9A" w:rsidRDefault="000C69FE">
            <w:pPr>
              <w:pStyle w:val="7"/>
            </w:pPr>
            <w:r>
              <w:t>1309.25</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26.95</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344.25</w:t>
            </w:r>
          </w:p>
        </w:tc>
        <w:tc>
          <w:tcPr>
            <w:tcW w:w="1134" w:type="dxa"/>
            <w:vAlign w:val="center"/>
          </w:tcPr>
          <w:p w:rsidR="00233B9A" w:rsidRDefault="000C69FE">
            <w:pPr>
              <w:pStyle w:val="4"/>
            </w:pPr>
            <w:r>
              <w:t>344.25</w:t>
            </w:r>
          </w:p>
        </w:tc>
        <w:tc>
          <w:tcPr>
            <w:tcW w:w="1134" w:type="dxa"/>
            <w:vAlign w:val="center"/>
          </w:tcPr>
          <w:p w:rsidR="00233B9A" w:rsidRDefault="000C69FE">
            <w:pPr>
              <w:pStyle w:val="4"/>
            </w:pPr>
            <w:r>
              <w:t>344.25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344.25</w:t>
            </w:r>
          </w:p>
        </w:tc>
        <w:tc>
          <w:tcPr>
            <w:tcW w:w="1134" w:type="dxa"/>
            <w:vAlign w:val="center"/>
          </w:tcPr>
          <w:p w:rsidR="00233B9A" w:rsidRDefault="000C69FE">
            <w:pPr>
              <w:pStyle w:val="4"/>
            </w:pPr>
            <w:r>
              <w:t>344.25</w:t>
            </w:r>
          </w:p>
        </w:tc>
        <w:tc>
          <w:tcPr>
            <w:tcW w:w="1134" w:type="dxa"/>
            <w:vAlign w:val="center"/>
          </w:tcPr>
          <w:p w:rsidR="00233B9A" w:rsidRDefault="000C69FE">
            <w:pPr>
              <w:pStyle w:val="4"/>
            </w:pPr>
            <w:r>
              <w:t>344.25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2070301</w:t>
            </w:r>
          </w:p>
        </w:tc>
        <w:tc>
          <w:tcPr>
            <w:tcW w:w="1559" w:type="dxa"/>
            <w:vAlign w:val="center"/>
          </w:tcPr>
          <w:p w:rsidR="00233B9A" w:rsidRDefault="000C69FE">
            <w:pPr>
              <w:pStyle w:val="2"/>
            </w:pPr>
            <w:r>
              <w:t>行政运行</w:t>
            </w:r>
          </w:p>
        </w:tc>
        <w:tc>
          <w:tcPr>
            <w:tcW w:w="1134" w:type="dxa"/>
            <w:vAlign w:val="center"/>
          </w:tcPr>
          <w:p w:rsidR="00233B9A" w:rsidRDefault="000C69FE">
            <w:pPr>
              <w:pStyle w:val="4"/>
            </w:pPr>
            <w:r>
              <w:t>314.25</w:t>
            </w:r>
          </w:p>
        </w:tc>
        <w:tc>
          <w:tcPr>
            <w:tcW w:w="1134" w:type="dxa"/>
            <w:vAlign w:val="center"/>
          </w:tcPr>
          <w:p w:rsidR="00233B9A" w:rsidRDefault="000C69FE">
            <w:pPr>
              <w:pStyle w:val="4"/>
            </w:pPr>
            <w:r>
              <w:t>314.25</w:t>
            </w:r>
          </w:p>
        </w:tc>
        <w:tc>
          <w:tcPr>
            <w:tcW w:w="1134" w:type="dxa"/>
            <w:vAlign w:val="center"/>
          </w:tcPr>
          <w:p w:rsidR="00233B9A" w:rsidRDefault="000C69FE">
            <w:pPr>
              <w:pStyle w:val="4"/>
            </w:pPr>
            <w:r>
              <w:t>314.25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30.00</w:t>
            </w:r>
          </w:p>
        </w:tc>
        <w:tc>
          <w:tcPr>
            <w:tcW w:w="1134" w:type="dxa"/>
            <w:vAlign w:val="center"/>
          </w:tcPr>
          <w:p w:rsidR="00233B9A" w:rsidRDefault="000C69FE">
            <w:pPr>
              <w:pStyle w:val="4"/>
            </w:pPr>
            <w:r>
              <w:t>30.00</w:t>
            </w:r>
          </w:p>
        </w:tc>
        <w:tc>
          <w:tcPr>
            <w:tcW w:w="1134" w:type="dxa"/>
            <w:vAlign w:val="center"/>
          </w:tcPr>
          <w:p w:rsidR="00233B9A" w:rsidRDefault="000C69FE">
            <w:pPr>
              <w:pStyle w:val="4"/>
            </w:pPr>
            <w:r>
              <w:t>30.00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991.95</w:t>
            </w:r>
          </w:p>
        </w:tc>
        <w:tc>
          <w:tcPr>
            <w:tcW w:w="1134" w:type="dxa"/>
            <w:vAlign w:val="center"/>
          </w:tcPr>
          <w:p w:rsidR="00233B9A" w:rsidRDefault="000C69FE">
            <w:pPr>
              <w:pStyle w:val="4"/>
            </w:pPr>
            <w:r>
              <w:t>965.00</w:t>
            </w:r>
          </w:p>
        </w:tc>
        <w:tc>
          <w:tcPr>
            <w:tcW w:w="1134" w:type="dxa"/>
            <w:vAlign w:val="center"/>
          </w:tcPr>
          <w:p w:rsidR="00233B9A" w:rsidRDefault="000C69FE">
            <w:pPr>
              <w:pStyle w:val="4"/>
            </w:pPr>
            <w:r>
              <w:t>965.00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26.95</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991.95</w:t>
            </w:r>
          </w:p>
        </w:tc>
        <w:tc>
          <w:tcPr>
            <w:tcW w:w="1134" w:type="dxa"/>
            <w:vAlign w:val="center"/>
          </w:tcPr>
          <w:p w:rsidR="00233B9A" w:rsidRDefault="000C69FE">
            <w:pPr>
              <w:pStyle w:val="4"/>
            </w:pPr>
            <w:r>
              <w:t>965.00</w:t>
            </w:r>
          </w:p>
        </w:tc>
        <w:tc>
          <w:tcPr>
            <w:tcW w:w="1134" w:type="dxa"/>
            <w:vAlign w:val="center"/>
          </w:tcPr>
          <w:p w:rsidR="00233B9A" w:rsidRDefault="000C69FE">
            <w:pPr>
              <w:pStyle w:val="4"/>
            </w:pPr>
            <w:r>
              <w:t>965.00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26.95</w:t>
            </w: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991.95</w:t>
            </w:r>
          </w:p>
        </w:tc>
        <w:tc>
          <w:tcPr>
            <w:tcW w:w="1134" w:type="dxa"/>
            <w:vAlign w:val="center"/>
          </w:tcPr>
          <w:p w:rsidR="00233B9A" w:rsidRDefault="000C69FE">
            <w:pPr>
              <w:pStyle w:val="4"/>
            </w:pPr>
            <w:r>
              <w:t>965.00</w:t>
            </w:r>
          </w:p>
        </w:tc>
        <w:tc>
          <w:tcPr>
            <w:tcW w:w="1134" w:type="dxa"/>
            <w:vAlign w:val="center"/>
          </w:tcPr>
          <w:p w:rsidR="00233B9A" w:rsidRDefault="000C69FE">
            <w:pPr>
              <w:pStyle w:val="4"/>
            </w:pPr>
            <w:r>
              <w:t>965.00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26.95</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1336.20</w:t>
            </w:r>
          </w:p>
        </w:tc>
        <w:tc>
          <w:tcPr>
            <w:tcW w:w="1361" w:type="dxa"/>
            <w:vAlign w:val="center"/>
          </w:tcPr>
          <w:p w:rsidR="00233B9A" w:rsidRDefault="000C69FE">
            <w:pPr>
              <w:pStyle w:val="7"/>
            </w:pPr>
            <w:r>
              <w:t>314.25</w:t>
            </w:r>
          </w:p>
        </w:tc>
        <w:tc>
          <w:tcPr>
            <w:tcW w:w="1361" w:type="dxa"/>
            <w:vAlign w:val="center"/>
          </w:tcPr>
          <w:p w:rsidR="00233B9A" w:rsidRDefault="000C69FE">
            <w:pPr>
              <w:pStyle w:val="7"/>
            </w:pPr>
            <w:r>
              <w:t>1021.95</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344.25</w:t>
            </w:r>
          </w:p>
        </w:tc>
        <w:tc>
          <w:tcPr>
            <w:tcW w:w="1361" w:type="dxa"/>
            <w:vAlign w:val="center"/>
          </w:tcPr>
          <w:p w:rsidR="00233B9A" w:rsidRDefault="000C69FE">
            <w:pPr>
              <w:pStyle w:val="4"/>
            </w:pPr>
            <w:r>
              <w:t>314.25</w:t>
            </w:r>
          </w:p>
        </w:tc>
        <w:tc>
          <w:tcPr>
            <w:tcW w:w="1361" w:type="dxa"/>
            <w:vAlign w:val="center"/>
          </w:tcPr>
          <w:p w:rsidR="00233B9A" w:rsidRDefault="000C69FE">
            <w:pPr>
              <w:pStyle w:val="4"/>
            </w:pPr>
            <w:r>
              <w:t>30.00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344.25</w:t>
            </w:r>
          </w:p>
        </w:tc>
        <w:tc>
          <w:tcPr>
            <w:tcW w:w="1361" w:type="dxa"/>
            <w:vAlign w:val="center"/>
          </w:tcPr>
          <w:p w:rsidR="00233B9A" w:rsidRDefault="000C69FE">
            <w:pPr>
              <w:pStyle w:val="4"/>
            </w:pPr>
            <w:r>
              <w:t>314.25</w:t>
            </w:r>
          </w:p>
        </w:tc>
        <w:tc>
          <w:tcPr>
            <w:tcW w:w="1361" w:type="dxa"/>
            <w:vAlign w:val="center"/>
          </w:tcPr>
          <w:p w:rsidR="00233B9A" w:rsidRDefault="000C69FE">
            <w:pPr>
              <w:pStyle w:val="4"/>
            </w:pPr>
            <w:r>
              <w:t>30.00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2070301</w:t>
            </w:r>
          </w:p>
        </w:tc>
        <w:tc>
          <w:tcPr>
            <w:tcW w:w="4535" w:type="dxa"/>
            <w:vAlign w:val="center"/>
          </w:tcPr>
          <w:p w:rsidR="00233B9A" w:rsidRDefault="000C69FE">
            <w:pPr>
              <w:pStyle w:val="2"/>
            </w:pPr>
            <w:r>
              <w:t>行政运行</w:t>
            </w:r>
          </w:p>
        </w:tc>
        <w:tc>
          <w:tcPr>
            <w:tcW w:w="1361" w:type="dxa"/>
            <w:vAlign w:val="center"/>
          </w:tcPr>
          <w:p w:rsidR="00233B9A" w:rsidRDefault="000C69FE">
            <w:pPr>
              <w:pStyle w:val="4"/>
            </w:pPr>
            <w:r>
              <w:t>314.25</w:t>
            </w:r>
          </w:p>
        </w:tc>
        <w:tc>
          <w:tcPr>
            <w:tcW w:w="1361" w:type="dxa"/>
            <w:vAlign w:val="center"/>
          </w:tcPr>
          <w:p w:rsidR="00233B9A" w:rsidRDefault="000C69FE">
            <w:pPr>
              <w:pStyle w:val="4"/>
            </w:pPr>
            <w:r>
              <w:t>314.25</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30.00</w:t>
            </w:r>
          </w:p>
        </w:tc>
        <w:tc>
          <w:tcPr>
            <w:tcW w:w="1361" w:type="dxa"/>
            <w:vAlign w:val="center"/>
          </w:tcPr>
          <w:p w:rsidR="00233B9A" w:rsidRDefault="00233B9A">
            <w:pPr>
              <w:pStyle w:val="4"/>
            </w:pPr>
          </w:p>
        </w:tc>
        <w:tc>
          <w:tcPr>
            <w:tcW w:w="1361" w:type="dxa"/>
            <w:vAlign w:val="center"/>
          </w:tcPr>
          <w:p w:rsidR="00233B9A" w:rsidRDefault="000C69FE">
            <w:pPr>
              <w:pStyle w:val="4"/>
            </w:pPr>
            <w:r>
              <w:t>30.00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0C69FE">
            <w:pPr>
              <w:pStyle w:val="4"/>
            </w:pPr>
            <w:r>
              <w:t>991.95</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344.25</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965.00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344.25</w:t>
            </w:r>
          </w:p>
        </w:tc>
        <w:tc>
          <w:tcPr>
            <w:tcW w:w="1474" w:type="dxa"/>
            <w:vAlign w:val="center"/>
          </w:tcPr>
          <w:p w:rsidR="00233B9A" w:rsidRDefault="000C69FE">
            <w:pPr>
              <w:pStyle w:val="4"/>
            </w:pPr>
            <w:r>
              <w:t>344.25</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991.95</w:t>
            </w:r>
          </w:p>
        </w:tc>
        <w:tc>
          <w:tcPr>
            <w:tcW w:w="1474" w:type="dxa"/>
            <w:vAlign w:val="center"/>
          </w:tcPr>
          <w:p w:rsidR="00233B9A" w:rsidRDefault="00233B9A">
            <w:pPr>
              <w:pStyle w:val="4"/>
            </w:pPr>
          </w:p>
        </w:tc>
        <w:tc>
          <w:tcPr>
            <w:tcW w:w="1474" w:type="dxa"/>
            <w:vAlign w:val="center"/>
          </w:tcPr>
          <w:p w:rsidR="00233B9A" w:rsidRDefault="000C69FE">
            <w:pPr>
              <w:pStyle w:val="4"/>
            </w:pPr>
            <w:r>
              <w:t>991.95</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1309.25</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1336.20</w:t>
            </w:r>
          </w:p>
        </w:tc>
        <w:tc>
          <w:tcPr>
            <w:tcW w:w="1474" w:type="dxa"/>
            <w:vAlign w:val="center"/>
          </w:tcPr>
          <w:p w:rsidR="00233B9A" w:rsidRDefault="000C69FE">
            <w:pPr>
              <w:pStyle w:val="7"/>
            </w:pPr>
            <w:r>
              <w:t>344.25</w:t>
            </w:r>
          </w:p>
        </w:tc>
        <w:tc>
          <w:tcPr>
            <w:tcW w:w="1474" w:type="dxa"/>
            <w:vAlign w:val="center"/>
          </w:tcPr>
          <w:p w:rsidR="00233B9A" w:rsidRDefault="000C69FE">
            <w:pPr>
              <w:pStyle w:val="7"/>
            </w:pPr>
            <w:r>
              <w:t>991.95</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26.95</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26.95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1336.20</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1336.20</w:t>
            </w:r>
          </w:p>
        </w:tc>
        <w:tc>
          <w:tcPr>
            <w:tcW w:w="1474" w:type="dxa"/>
            <w:vAlign w:val="center"/>
          </w:tcPr>
          <w:p w:rsidR="00233B9A" w:rsidRDefault="000C69FE">
            <w:pPr>
              <w:pStyle w:val="7"/>
            </w:pPr>
            <w:r>
              <w:t>344.25</w:t>
            </w:r>
          </w:p>
        </w:tc>
        <w:tc>
          <w:tcPr>
            <w:tcW w:w="1474" w:type="dxa"/>
            <w:vAlign w:val="center"/>
          </w:tcPr>
          <w:p w:rsidR="00233B9A" w:rsidRDefault="000C69FE">
            <w:pPr>
              <w:pStyle w:val="7"/>
            </w:pPr>
            <w:r>
              <w:t>991.95</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344.25</w:t>
            </w:r>
          </w:p>
        </w:tc>
        <w:tc>
          <w:tcPr>
            <w:tcW w:w="2551" w:type="dxa"/>
            <w:vAlign w:val="center"/>
          </w:tcPr>
          <w:p w:rsidR="00233B9A" w:rsidRDefault="000C69FE">
            <w:pPr>
              <w:pStyle w:val="7"/>
            </w:pPr>
            <w:r>
              <w:t>314.25</w:t>
            </w:r>
          </w:p>
        </w:tc>
        <w:tc>
          <w:tcPr>
            <w:tcW w:w="2551" w:type="dxa"/>
            <w:vAlign w:val="center"/>
          </w:tcPr>
          <w:p w:rsidR="00233B9A" w:rsidRDefault="000C69FE">
            <w:pPr>
              <w:pStyle w:val="7"/>
            </w:pPr>
            <w:r>
              <w:t>30.00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344.25</w:t>
            </w:r>
          </w:p>
        </w:tc>
        <w:tc>
          <w:tcPr>
            <w:tcW w:w="2551" w:type="dxa"/>
            <w:vAlign w:val="center"/>
          </w:tcPr>
          <w:p w:rsidR="00233B9A" w:rsidRDefault="000C69FE">
            <w:pPr>
              <w:pStyle w:val="4"/>
            </w:pPr>
            <w:r>
              <w:t>314.25</w:t>
            </w:r>
          </w:p>
        </w:tc>
        <w:tc>
          <w:tcPr>
            <w:tcW w:w="2551" w:type="dxa"/>
            <w:vAlign w:val="center"/>
          </w:tcPr>
          <w:p w:rsidR="00233B9A" w:rsidRDefault="000C69FE">
            <w:pPr>
              <w:pStyle w:val="4"/>
            </w:pPr>
            <w:r>
              <w:t>30.00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344.25</w:t>
            </w:r>
          </w:p>
        </w:tc>
        <w:tc>
          <w:tcPr>
            <w:tcW w:w="2551" w:type="dxa"/>
            <w:vAlign w:val="center"/>
          </w:tcPr>
          <w:p w:rsidR="00233B9A" w:rsidRDefault="000C69FE">
            <w:pPr>
              <w:pStyle w:val="4"/>
            </w:pPr>
            <w:r>
              <w:t>314.25</w:t>
            </w:r>
          </w:p>
        </w:tc>
        <w:tc>
          <w:tcPr>
            <w:tcW w:w="2551" w:type="dxa"/>
            <w:vAlign w:val="center"/>
          </w:tcPr>
          <w:p w:rsidR="00233B9A" w:rsidRDefault="000C69FE">
            <w:pPr>
              <w:pStyle w:val="4"/>
            </w:pPr>
            <w:r>
              <w:t>30.00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2070301</w:t>
            </w:r>
          </w:p>
        </w:tc>
        <w:tc>
          <w:tcPr>
            <w:tcW w:w="4535" w:type="dxa"/>
            <w:vAlign w:val="center"/>
          </w:tcPr>
          <w:p w:rsidR="00233B9A" w:rsidRDefault="000C69FE">
            <w:pPr>
              <w:pStyle w:val="2"/>
            </w:pPr>
            <w:r>
              <w:t>行政运行</w:t>
            </w:r>
          </w:p>
        </w:tc>
        <w:tc>
          <w:tcPr>
            <w:tcW w:w="2551" w:type="dxa"/>
            <w:vAlign w:val="center"/>
          </w:tcPr>
          <w:p w:rsidR="00233B9A" w:rsidRDefault="000C69FE">
            <w:pPr>
              <w:pStyle w:val="4"/>
            </w:pPr>
            <w:r>
              <w:t>314.25</w:t>
            </w:r>
          </w:p>
        </w:tc>
        <w:tc>
          <w:tcPr>
            <w:tcW w:w="2551" w:type="dxa"/>
            <w:vAlign w:val="center"/>
          </w:tcPr>
          <w:p w:rsidR="00233B9A" w:rsidRDefault="000C69FE">
            <w:pPr>
              <w:pStyle w:val="4"/>
            </w:pPr>
            <w:r>
              <w:t>314.25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30.00</w:t>
            </w:r>
          </w:p>
        </w:tc>
        <w:tc>
          <w:tcPr>
            <w:tcW w:w="2551" w:type="dxa"/>
            <w:vAlign w:val="center"/>
          </w:tcPr>
          <w:p w:rsidR="00233B9A" w:rsidRDefault="00233B9A">
            <w:pPr>
              <w:pStyle w:val="4"/>
            </w:pPr>
          </w:p>
        </w:tc>
        <w:tc>
          <w:tcPr>
            <w:tcW w:w="2551" w:type="dxa"/>
            <w:vAlign w:val="center"/>
          </w:tcPr>
          <w:p w:rsidR="00233B9A" w:rsidRDefault="000C69FE">
            <w:pPr>
              <w:pStyle w:val="4"/>
            </w:pPr>
            <w:r>
              <w:t>30.00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314.25</w:t>
            </w:r>
          </w:p>
        </w:tc>
        <w:tc>
          <w:tcPr>
            <w:tcW w:w="2551" w:type="dxa"/>
            <w:vAlign w:val="center"/>
          </w:tcPr>
          <w:p w:rsidR="00233B9A" w:rsidRDefault="000C69FE">
            <w:pPr>
              <w:pStyle w:val="7"/>
            </w:pPr>
            <w:r>
              <w:t>308.24</w:t>
            </w:r>
          </w:p>
        </w:tc>
        <w:tc>
          <w:tcPr>
            <w:tcW w:w="2551" w:type="dxa"/>
            <w:vAlign w:val="center"/>
          </w:tcPr>
          <w:p w:rsidR="00233B9A" w:rsidRDefault="000C69FE">
            <w:pPr>
              <w:pStyle w:val="7"/>
            </w:pPr>
            <w:r>
              <w:t>6.01</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245.26</w:t>
            </w:r>
          </w:p>
        </w:tc>
        <w:tc>
          <w:tcPr>
            <w:tcW w:w="2551" w:type="dxa"/>
            <w:vAlign w:val="center"/>
          </w:tcPr>
          <w:p w:rsidR="00233B9A" w:rsidRDefault="000C69FE">
            <w:pPr>
              <w:pStyle w:val="4"/>
            </w:pPr>
            <w:r>
              <w:t>245.26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61.00</w:t>
            </w:r>
          </w:p>
        </w:tc>
        <w:tc>
          <w:tcPr>
            <w:tcW w:w="2551" w:type="dxa"/>
            <w:vAlign w:val="center"/>
          </w:tcPr>
          <w:p w:rsidR="00233B9A" w:rsidRDefault="000C69FE">
            <w:pPr>
              <w:pStyle w:val="4"/>
            </w:pPr>
            <w:r>
              <w:t>61.00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67.57</w:t>
            </w:r>
          </w:p>
        </w:tc>
        <w:tc>
          <w:tcPr>
            <w:tcW w:w="2551" w:type="dxa"/>
            <w:vAlign w:val="center"/>
          </w:tcPr>
          <w:p w:rsidR="00233B9A" w:rsidRDefault="000C69FE">
            <w:pPr>
              <w:pStyle w:val="4"/>
            </w:pPr>
            <w:r>
              <w:t>67.57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44.46</w:t>
            </w:r>
          </w:p>
        </w:tc>
        <w:tc>
          <w:tcPr>
            <w:tcW w:w="2551" w:type="dxa"/>
            <w:vAlign w:val="center"/>
          </w:tcPr>
          <w:p w:rsidR="00233B9A" w:rsidRDefault="000C69FE">
            <w:pPr>
              <w:pStyle w:val="4"/>
            </w:pPr>
            <w:r>
              <w:t>44.46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20.90</w:t>
            </w:r>
          </w:p>
        </w:tc>
        <w:tc>
          <w:tcPr>
            <w:tcW w:w="2551" w:type="dxa"/>
            <w:vAlign w:val="center"/>
          </w:tcPr>
          <w:p w:rsidR="00233B9A" w:rsidRDefault="000C69FE">
            <w:pPr>
              <w:pStyle w:val="4"/>
            </w:pPr>
            <w:r>
              <w:t>20.90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10.45</w:t>
            </w:r>
          </w:p>
        </w:tc>
        <w:tc>
          <w:tcPr>
            <w:tcW w:w="2551" w:type="dxa"/>
            <w:vAlign w:val="center"/>
          </w:tcPr>
          <w:p w:rsidR="00233B9A" w:rsidRDefault="000C69FE">
            <w:pPr>
              <w:pStyle w:val="4"/>
            </w:pPr>
            <w:r>
              <w:t>10.45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7.24</w:t>
            </w:r>
          </w:p>
        </w:tc>
        <w:tc>
          <w:tcPr>
            <w:tcW w:w="2551" w:type="dxa"/>
            <w:vAlign w:val="center"/>
          </w:tcPr>
          <w:p w:rsidR="00233B9A" w:rsidRDefault="000C69FE">
            <w:pPr>
              <w:pStyle w:val="4"/>
            </w:pPr>
            <w:r>
              <w:t>7.24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11.27</w:t>
            </w:r>
          </w:p>
        </w:tc>
        <w:tc>
          <w:tcPr>
            <w:tcW w:w="2551" w:type="dxa"/>
            <w:vAlign w:val="center"/>
          </w:tcPr>
          <w:p w:rsidR="00233B9A" w:rsidRDefault="000C69FE">
            <w:pPr>
              <w:pStyle w:val="4"/>
            </w:pPr>
            <w:r>
              <w:t>11.27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14.57</w:t>
            </w:r>
          </w:p>
        </w:tc>
        <w:tc>
          <w:tcPr>
            <w:tcW w:w="2551" w:type="dxa"/>
            <w:vAlign w:val="center"/>
          </w:tcPr>
          <w:p w:rsidR="00233B9A" w:rsidRDefault="000C69FE">
            <w:pPr>
              <w:pStyle w:val="4"/>
            </w:pPr>
            <w:r>
              <w:t>14.57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7.80</w:t>
            </w:r>
          </w:p>
        </w:tc>
        <w:tc>
          <w:tcPr>
            <w:tcW w:w="2551" w:type="dxa"/>
            <w:vAlign w:val="center"/>
          </w:tcPr>
          <w:p w:rsidR="00233B9A" w:rsidRDefault="000C69FE">
            <w:pPr>
              <w:pStyle w:val="4"/>
            </w:pPr>
            <w:r>
              <w:t>7.80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6.01</w:t>
            </w:r>
          </w:p>
        </w:tc>
        <w:tc>
          <w:tcPr>
            <w:tcW w:w="2551" w:type="dxa"/>
            <w:vAlign w:val="center"/>
          </w:tcPr>
          <w:p w:rsidR="00233B9A" w:rsidRDefault="00233B9A">
            <w:pPr>
              <w:pStyle w:val="4"/>
            </w:pPr>
          </w:p>
        </w:tc>
        <w:tc>
          <w:tcPr>
            <w:tcW w:w="2551" w:type="dxa"/>
            <w:vAlign w:val="center"/>
          </w:tcPr>
          <w:p w:rsidR="00233B9A" w:rsidRDefault="000C69FE">
            <w:pPr>
              <w:pStyle w:val="4"/>
            </w:pPr>
            <w:r>
              <w:t>6.01</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0.50</w:t>
            </w:r>
          </w:p>
        </w:tc>
        <w:tc>
          <w:tcPr>
            <w:tcW w:w="2551" w:type="dxa"/>
            <w:vAlign w:val="center"/>
          </w:tcPr>
          <w:p w:rsidR="00233B9A" w:rsidRDefault="00233B9A">
            <w:pPr>
              <w:pStyle w:val="4"/>
            </w:pPr>
          </w:p>
        </w:tc>
        <w:tc>
          <w:tcPr>
            <w:tcW w:w="2551" w:type="dxa"/>
            <w:vAlign w:val="center"/>
          </w:tcPr>
          <w:p w:rsidR="00233B9A" w:rsidRDefault="000C69FE">
            <w:pPr>
              <w:pStyle w:val="4"/>
            </w:pPr>
            <w:r>
              <w:t>0.50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0.30</w:t>
            </w:r>
          </w:p>
        </w:tc>
        <w:tc>
          <w:tcPr>
            <w:tcW w:w="2551" w:type="dxa"/>
            <w:vAlign w:val="center"/>
          </w:tcPr>
          <w:p w:rsidR="00233B9A" w:rsidRDefault="00233B9A">
            <w:pPr>
              <w:pStyle w:val="4"/>
            </w:pPr>
          </w:p>
        </w:tc>
        <w:tc>
          <w:tcPr>
            <w:tcW w:w="2551" w:type="dxa"/>
            <w:vAlign w:val="center"/>
          </w:tcPr>
          <w:p w:rsidR="00233B9A" w:rsidRDefault="000C69FE">
            <w:pPr>
              <w:pStyle w:val="4"/>
            </w:pPr>
            <w:r>
              <w:t>0.30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0.80</w:t>
            </w:r>
          </w:p>
        </w:tc>
        <w:tc>
          <w:tcPr>
            <w:tcW w:w="2551" w:type="dxa"/>
            <w:vAlign w:val="center"/>
          </w:tcPr>
          <w:p w:rsidR="00233B9A" w:rsidRDefault="00233B9A">
            <w:pPr>
              <w:pStyle w:val="4"/>
            </w:pPr>
          </w:p>
        </w:tc>
        <w:tc>
          <w:tcPr>
            <w:tcW w:w="2551" w:type="dxa"/>
            <w:vAlign w:val="center"/>
          </w:tcPr>
          <w:p w:rsidR="00233B9A" w:rsidRDefault="000C69FE">
            <w:pPr>
              <w:pStyle w:val="4"/>
            </w:pPr>
            <w:r>
              <w:t>0.80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1.50</w:t>
            </w:r>
          </w:p>
        </w:tc>
        <w:tc>
          <w:tcPr>
            <w:tcW w:w="2551" w:type="dxa"/>
            <w:vAlign w:val="center"/>
          </w:tcPr>
          <w:p w:rsidR="00233B9A" w:rsidRDefault="00233B9A">
            <w:pPr>
              <w:pStyle w:val="4"/>
            </w:pPr>
          </w:p>
        </w:tc>
        <w:tc>
          <w:tcPr>
            <w:tcW w:w="2551" w:type="dxa"/>
            <w:vAlign w:val="center"/>
          </w:tcPr>
          <w:p w:rsidR="00233B9A" w:rsidRDefault="000C69FE">
            <w:pPr>
              <w:pStyle w:val="4"/>
            </w:pPr>
            <w:r>
              <w:t>1.50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1.50</w:t>
            </w:r>
          </w:p>
        </w:tc>
        <w:tc>
          <w:tcPr>
            <w:tcW w:w="2551" w:type="dxa"/>
            <w:vAlign w:val="center"/>
          </w:tcPr>
          <w:p w:rsidR="00233B9A" w:rsidRDefault="00233B9A">
            <w:pPr>
              <w:pStyle w:val="4"/>
            </w:pPr>
          </w:p>
        </w:tc>
        <w:tc>
          <w:tcPr>
            <w:tcW w:w="2551" w:type="dxa"/>
            <w:vAlign w:val="center"/>
          </w:tcPr>
          <w:p w:rsidR="00233B9A" w:rsidRDefault="000C69FE">
            <w:pPr>
              <w:pStyle w:val="4"/>
            </w:pPr>
            <w:r>
              <w:t>1.50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1.41</w:t>
            </w:r>
          </w:p>
        </w:tc>
        <w:tc>
          <w:tcPr>
            <w:tcW w:w="2551" w:type="dxa"/>
            <w:vAlign w:val="center"/>
          </w:tcPr>
          <w:p w:rsidR="00233B9A" w:rsidRDefault="00233B9A">
            <w:pPr>
              <w:pStyle w:val="4"/>
            </w:pPr>
          </w:p>
        </w:tc>
        <w:tc>
          <w:tcPr>
            <w:tcW w:w="2551" w:type="dxa"/>
            <w:vAlign w:val="center"/>
          </w:tcPr>
          <w:p w:rsidR="00233B9A" w:rsidRDefault="000C69FE">
            <w:pPr>
              <w:pStyle w:val="4"/>
            </w:pPr>
            <w:r>
              <w:t>1.41</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62.98</w:t>
            </w:r>
          </w:p>
        </w:tc>
        <w:tc>
          <w:tcPr>
            <w:tcW w:w="2551" w:type="dxa"/>
            <w:vAlign w:val="center"/>
          </w:tcPr>
          <w:p w:rsidR="00233B9A" w:rsidRDefault="000C69FE">
            <w:pPr>
              <w:pStyle w:val="4"/>
            </w:pPr>
            <w:r>
              <w:t>62.98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23.37</w:t>
            </w:r>
          </w:p>
        </w:tc>
        <w:tc>
          <w:tcPr>
            <w:tcW w:w="2551" w:type="dxa"/>
            <w:vAlign w:val="center"/>
          </w:tcPr>
          <w:p w:rsidR="00233B9A" w:rsidRDefault="000C69FE">
            <w:pPr>
              <w:pStyle w:val="4"/>
            </w:pPr>
            <w:r>
              <w:t>23.37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39.56</w:t>
            </w:r>
          </w:p>
        </w:tc>
        <w:tc>
          <w:tcPr>
            <w:tcW w:w="2551" w:type="dxa"/>
            <w:vAlign w:val="center"/>
          </w:tcPr>
          <w:p w:rsidR="00233B9A" w:rsidRDefault="000C69FE">
            <w:pPr>
              <w:pStyle w:val="4"/>
            </w:pPr>
            <w:r>
              <w:t>39.56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0.05</w:t>
            </w:r>
          </w:p>
        </w:tc>
        <w:tc>
          <w:tcPr>
            <w:tcW w:w="2551" w:type="dxa"/>
            <w:vAlign w:val="center"/>
          </w:tcPr>
          <w:p w:rsidR="00233B9A" w:rsidRDefault="000C69FE">
            <w:pPr>
              <w:pStyle w:val="4"/>
            </w:pPr>
            <w:r>
              <w:t>0.05</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991.95</w:t>
            </w:r>
          </w:p>
        </w:tc>
        <w:tc>
          <w:tcPr>
            <w:tcW w:w="2551" w:type="dxa"/>
            <w:vAlign w:val="center"/>
          </w:tcPr>
          <w:p w:rsidR="00233B9A" w:rsidRDefault="00233B9A">
            <w:pPr>
              <w:pStyle w:val="7"/>
            </w:pPr>
          </w:p>
        </w:tc>
        <w:tc>
          <w:tcPr>
            <w:tcW w:w="2551" w:type="dxa"/>
            <w:vAlign w:val="center"/>
          </w:tcPr>
          <w:p w:rsidR="00233B9A" w:rsidRDefault="000C69FE">
            <w:pPr>
              <w:pStyle w:val="7"/>
            </w:pPr>
            <w:r>
              <w:t>991.95</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991.95</w:t>
            </w:r>
          </w:p>
        </w:tc>
        <w:tc>
          <w:tcPr>
            <w:tcW w:w="2551" w:type="dxa"/>
            <w:vAlign w:val="center"/>
          </w:tcPr>
          <w:p w:rsidR="00233B9A" w:rsidRDefault="00233B9A">
            <w:pPr>
              <w:pStyle w:val="4"/>
            </w:pPr>
          </w:p>
        </w:tc>
        <w:tc>
          <w:tcPr>
            <w:tcW w:w="2551" w:type="dxa"/>
            <w:vAlign w:val="center"/>
          </w:tcPr>
          <w:p w:rsidR="00233B9A" w:rsidRDefault="000C69FE">
            <w:pPr>
              <w:pStyle w:val="4"/>
            </w:pPr>
            <w:r>
              <w:t>991.95</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991.95</w:t>
            </w:r>
          </w:p>
        </w:tc>
        <w:tc>
          <w:tcPr>
            <w:tcW w:w="2551" w:type="dxa"/>
            <w:vAlign w:val="center"/>
          </w:tcPr>
          <w:p w:rsidR="00233B9A" w:rsidRDefault="00233B9A">
            <w:pPr>
              <w:pStyle w:val="4"/>
            </w:pPr>
          </w:p>
        </w:tc>
        <w:tc>
          <w:tcPr>
            <w:tcW w:w="2551" w:type="dxa"/>
            <w:vAlign w:val="center"/>
          </w:tcPr>
          <w:p w:rsidR="00233B9A" w:rsidRDefault="000C69FE">
            <w:pPr>
              <w:pStyle w:val="4"/>
            </w:pPr>
            <w:r>
              <w:t>991.95</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991.95</w:t>
            </w:r>
          </w:p>
        </w:tc>
        <w:tc>
          <w:tcPr>
            <w:tcW w:w="2551" w:type="dxa"/>
            <w:vAlign w:val="center"/>
          </w:tcPr>
          <w:p w:rsidR="00233B9A" w:rsidRDefault="00233B9A">
            <w:pPr>
              <w:pStyle w:val="4"/>
            </w:pPr>
          </w:p>
        </w:tc>
        <w:tc>
          <w:tcPr>
            <w:tcW w:w="2551" w:type="dxa"/>
            <w:vAlign w:val="center"/>
          </w:tcPr>
          <w:p w:rsidR="00233B9A" w:rsidRDefault="000C69FE">
            <w:pPr>
              <w:pStyle w:val="4"/>
            </w:pPr>
            <w:r>
              <w:t>991.95</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河北省体育局社会体育中心2022年单位预算信息公开情况说明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按照《预算法》、《地方预决算公开操作规程》和《关于进一步推进预算公开工作的实施意见》规定，现将河北省体育局社会体育中心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（一）承担全省社会体育项目开展和发掘整理，负责社会体育运动和项目的普及与提高等工作。</w:t>
      </w:r>
    </w:p>
    <w:p w:rsidR="00233B9A" w:rsidRDefault="000C69FE">
      <w:pPr>
        <w:pStyle w:val="-6"/>
      </w:pPr>
      <w:r>
        <w:t>（二）承担举办或委托承办社会体育项目的国际、国内和全省性比赛的工作。</w:t>
      </w:r>
    </w:p>
    <w:p w:rsidR="00233B9A" w:rsidRDefault="000C69FE">
      <w:pPr>
        <w:pStyle w:val="-6"/>
      </w:pPr>
      <w:r>
        <w:t>（三）承担组队参加全国及以上级别的各类社会体育项目赛事、交流活动等工作。</w:t>
      </w:r>
    </w:p>
    <w:p w:rsidR="00233B9A" w:rsidRDefault="000C69FE">
      <w:pPr>
        <w:pStyle w:val="-6"/>
      </w:pPr>
      <w:r>
        <w:t>（四）承担社会体育项目裁判员、教练员、辅导员等相关人员培训以及运动员和后备人才培养、选拔、训练等工作。</w:t>
      </w:r>
    </w:p>
    <w:p w:rsidR="00233B9A" w:rsidRDefault="000C69FE">
      <w:pPr>
        <w:pStyle w:val="-6"/>
      </w:pPr>
      <w:r>
        <w:t>（五）承担全省社会体育指导员推荐、培训、考核、报批、确认等落实社会体育指导员制度的工作。</w:t>
      </w:r>
    </w:p>
    <w:p w:rsidR="00233B9A" w:rsidRDefault="000C69FE">
      <w:pPr>
        <w:pStyle w:val="-6"/>
      </w:pPr>
      <w:r>
        <w:t>（六）承担办理省级体育社会团体和省级体育类民办非企业单位的筹备申请、成立、登记、注销登记和年度检查初审等相关工作。</w:t>
      </w:r>
    </w:p>
    <w:p w:rsidR="00233B9A" w:rsidRDefault="000C69FE">
      <w:pPr>
        <w:pStyle w:val="-6"/>
      </w:pPr>
      <w:r>
        <w:t>（七）完成河北省体育局交办的其他任务。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河北省体育局社会体育中心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lastRenderedPageBreak/>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1336.2</w:t>
      </w:r>
      <w:r>
        <w:t>万元，其中：一般公共预算收入</w:t>
      </w:r>
      <w:r>
        <w:t>344.25</w:t>
      </w:r>
      <w:r>
        <w:t>万元，基金预算收入</w:t>
      </w:r>
      <w:r>
        <w:t>965</w:t>
      </w:r>
      <w:r>
        <w:t>万元，上年结转结余</w:t>
      </w:r>
      <w:r>
        <w:t>26.95</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收支预算总表支出栏、基本支出表、项目支出表按经济分类和支出功能分类科目编制，反映河北省体育局社会体育中心年度单位预算中支出预算的总体情况。</w:t>
      </w:r>
      <w:r>
        <w:t>2022</w:t>
      </w:r>
      <w:r>
        <w:t>年支出预算</w:t>
      </w:r>
      <w:r>
        <w:t>1336.2</w:t>
      </w:r>
      <w:r>
        <w:t>万元，其中基本支出</w:t>
      </w:r>
      <w:r>
        <w:t>314.25</w:t>
      </w:r>
      <w:r>
        <w:t>万元，包括人员经费</w:t>
      </w:r>
      <w:r>
        <w:t>308.24</w:t>
      </w:r>
      <w:r>
        <w:t>万元和日常公用经费</w:t>
      </w:r>
      <w:r>
        <w:t>6.01</w:t>
      </w:r>
      <w:r>
        <w:t>万元；项目支出</w:t>
      </w:r>
      <w:r>
        <w:t>1021.95</w:t>
      </w:r>
      <w:r>
        <w:t>万元，主要为举办群众性、社会体育相关活动及赛事经费。</w:t>
      </w:r>
    </w:p>
    <w:p w:rsidR="00233B9A" w:rsidRDefault="000C69FE">
      <w:pPr>
        <w:pStyle w:val="-7"/>
      </w:pPr>
      <w:r>
        <w:t>3</w:t>
      </w:r>
      <w:r>
        <w:t>、比上年增减情况</w:t>
      </w:r>
    </w:p>
    <w:p w:rsidR="00233B9A" w:rsidRDefault="000C69FE">
      <w:pPr>
        <w:pStyle w:val="-7"/>
      </w:pPr>
      <w:r>
        <w:t>2022</w:t>
      </w:r>
      <w:r>
        <w:t>年预算收支安排</w:t>
      </w:r>
      <w:r>
        <w:t>1336.2</w:t>
      </w:r>
      <w:r>
        <w:t>万元，较</w:t>
      </w:r>
      <w:r>
        <w:t>2021</w:t>
      </w:r>
      <w:r>
        <w:t>年预算减少</w:t>
      </w:r>
      <w:r>
        <w:t>1293.01</w:t>
      </w:r>
      <w:r>
        <w:t>万元，其中：基本支出增加</w:t>
      </w:r>
      <w:r>
        <w:t>137.72</w:t>
      </w:r>
      <w:r>
        <w:t>万元，主要为增加人员经费支出；项目支出减少</w:t>
      </w:r>
      <w:r>
        <w:t>1430.73</w:t>
      </w:r>
      <w:r>
        <w:t>万元，主要为减少举办群众性、社会体育相关活动及赛事支出。</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6.01</w:t>
      </w:r>
      <w:r>
        <w:t>万元，主要用于日常办公用品购置、维修、邮寄费等日常运行支出。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1、老年人体育协会活动经费绩效目标表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1.组织开展经常性老年人体育活动</w:t>
            </w:r>
          </w:p>
          <w:p w:rsidR="00233B9A" w:rsidRDefault="000C69FE">
            <w:pPr>
              <w:pStyle w:val="24a5815bc-afc2-4ba5-9c49-c138840dba85"/>
            </w:pPr>
            <w:r>
              <w:lastRenderedPageBreak/>
              <w:t>2.举办全省老年人体育活动展示和交流</w:t>
            </w:r>
          </w:p>
          <w:p w:rsidR="00233B9A" w:rsidRDefault="000C69FE">
            <w:pPr>
              <w:pStyle w:val="24a5815bc-afc2-4ba5-9c49-c138840dba85"/>
            </w:pPr>
            <w:r>
              <w:t>3.参加全国性老年人健身展示</w:t>
            </w:r>
          </w:p>
          <w:p w:rsidR="00233B9A" w:rsidRDefault="000C69FE">
            <w:pPr>
              <w:pStyle w:val="24a5815bc-afc2-4ba5-9c49-c138840dba85"/>
            </w:pPr>
            <w:r>
              <w:t>4.举办全省老年体育骨干培训</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举办活动场次</w:t>
            </w:r>
          </w:p>
        </w:tc>
        <w:tc>
          <w:tcPr>
            <w:tcW w:w="2835" w:type="dxa"/>
            <w:vAlign w:val="center"/>
          </w:tcPr>
          <w:p w:rsidR="00233B9A" w:rsidRDefault="000C69FE">
            <w:pPr>
              <w:pStyle w:val="24a5815bc-afc2-4ba5-9c49-c138840dba85"/>
            </w:pPr>
            <w:r>
              <w:t>举办活动场次</w:t>
            </w:r>
          </w:p>
        </w:tc>
        <w:tc>
          <w:tcPr>
            <w:tcW w:w="2551" w:type="dxa"/>
            <w:vAlign w:val="center"/>
          </w:tcPr>
          <w:p w:rsidR="00233B9A" w:rsidRDefault="000C69FE">
            <w:pPr>
              <w:pStyle w:val="24a5815bc-afc2-4ba5-9c49-c138840dba85"/>
            </w:pPr>
            <w:r>
              <w:t>≥5场</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合格</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完成率</w:t>
            </w:r>
          </w:p>
        </w:tc>
        <w:tc>
          <w:tcPr>
            <w:tcW w:w="2835" w:type="dxa"/>
            <w:vAlign w:val="center"/>
          </w:tcPr>
          <w:p w:rsidR="00233B9A" w:rsidRDefault="000C69FE">
            <w:pPr>
              <w:pStyle w:val="24a5815bc-afc2-4ba5-9c49-c138840dba85"/>
            </w:pPr>
            <w:r>
              <w:t>完成率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预算执行</w:t>
            </w:r>
          </w:p>
        </w:tc>
        <w:tc>
          <w:tcPr>
            <w:tcW w:w="2835" w:type="dxa"/>
            <w:vAlign w:val="center"/>
          </w:tcPr>
          <w:p w:rsidR="00233B9A" w:rsidRDefault="000C69FE">
            <w:pPr>
              <w:pStyle w:val="24a5815bc-afc2-4ba5-9c49-c138840dba85"/>
            </w:pPr>
            <w:r>
              <w:t>预算执行</w:t>
            </w:r>
          </w:p>
        </w:tc>
        <w:tc>
          <w:tcPr>
            <w:tcW w:w="2551" w:type="dxa"/>
            <w:vAlign w:val="center"/>
          </w:tcPr>
          <w:p w:rsidR="00233B9A" w:rsidRDefault="000C69FE">
            <w:pPr>
              <w:pStyle w:val="24a5815bc-afc2-4ba5-9c49-c138840dba85"/>
            </w:pPr>
            <w:r>
              <w:t>不超预算数</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1.按计划完成相关赛事活动的举办</w:t>
            </w:r>
          </w:p>
          <w:p w:rsidR="00233B9A" w:rsidRDefault="000C69FE">
            <w:pPr>
              <w:pStyle w:val="24a5815bc-afc2-4ba5-9c49-c138840dba85"/>
            </w:pPr>
            <w:r>
              <w:t>2.按计划完成支付工作</w:t>
            </w:r>
          </w:p>
          <w:p w:rsidR="00233B9A" w:rsidRDefault="000C69FE">
            <w:pPr>
              <w:pStyle w:val="24a5815bc-afc2-4ba5-9c49-c138840dba85"/>
            </w:pPr>
            <w:r>
              <w:t>3.按时完成相关赛事活动的组织工作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举办活动场次</w:t>
            </w:r>
          </w:p>
        </w:tc>
        <w:tc>
          <w:tcPr>
            <w:tcW w:w="2835" w:type="dxa"/>
            <w:vAlign w:val="center"/>
          </w:tcPr>
          <w:p w:rsidR="00233B9A" w:rsidRDefault="000C69FE">
            <w:pPr>
              <w:pStyle w:val="24a5815bc-afc2-4ba5-9c49-c138840dba85"/>
            </w:pPr>
            <w:r>
              <w:t>举办活动场次</w:t>
            </w:r>
          </w:p>
        </w:tc>
        <w:tc>
          <w:tcPr>
            <w:tcW w:w="2551" w:type="dxa"/>
            <w:vAlign w:val="center"/>
          </w:tcPr>
          <w:p w:rsidR="00233B9A" w:rsidRDefault="000C69FE">
            <w:pPr>
              <w:pStyle w:val="24a5815bc-afc2-4ba5-9c49-c138840dba85"/>
            </w:pPr>
            <w:r>
              <w:t>≥2场次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体育活动任务完成率</w:t>
            </w:r>
          </w:p>
        </w:tc>
        <w:tc>
          <w:tcPr>
            <w:tcW w:w="2835" w:type="dxa"/>
            <w:vAlign w:val="center"/>
          </w:tcPr>
          <w:p w:rsidR="00233B9A" w:rsidRDefault="000C69FE">
            <w:pPr>
              <w:pStyle w:val="24a5815bc-afc2-4ba5-9c49-c138840dba85"/>
            </w:pPr>
            <w:r>
              <w:t>体育活动任务完成率</w:t>
            </w:r>
          </w:p>
        </w:tc>
        <w:tc>
          <w:tcPr>
            <w:tcW w:w="2551" w:type="dxa"/>
            <w:vAlign w:val="center"/>
          </w:tcPr>
          <w:p w:rsidR="00233B9A" w:rsidRDefault="000C69FE">
            <w:pPr>
              <w:pStyle w:val="24a5815bc-afc2-4ba5-9c49-c138840dba85"/>
            </w:pPr>
            <w:r>
              <w:t>按计划完成</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按时完成率</w:t>
            </w:r>
          </w:p>
        </w:tc>
        <w:tc>
          <w:tcPr>
            <w:tcW w:w="2835" w:type="dxa"/>
            <w:vAlign w:val="center"/>
          </w:tcPr>
          <w:p w:rsidR="00233B9A" w:rsidRDefault="000C69FE">
            <w:pPr>
              <w:pStyle w:val="24a5815bc-afc2-4ba5-9c49-c138840dba85"/>
            </w:pPr>
            <w:r>
              <w:t>按时完成率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不超预算数</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社会氛围</w:t>
            </w:r>
          </w:p>
        </w:tc>
        <w:tc>
          <w:tcPr>
            <w:tcW w:w="2835" w:type="dxa"/>
            <w:vAlign w:val="center"/>
          </w:tcPr>
          <w:p w:rsidR="00233B9A" w:rsidRDefault="000C69FE">
            <w:pPr>
              <w:pStyle w:val="24a5815bc-afc2-4ba5-9c49-c138840dba85"/>
            </w:pPr>
            <w:r>
              <w:t>社会氛围</w:t>
            </w:r>
          </w:p>
        </w:tc>
        <w:tc>
          <w:tcPr>
            <w:tcW w:w="2551" w:type="dxa"/>
            <w:vAlign w:val="center"/>
          </w:tcPr>
          <w:p w:rsidR="00233B9A" w:rsidRDefault="000C69FE">
            <w:pPr>
              <w:pStyle w:val="24a5815bc-afc2-4ba5-9c49-c138840dba85"/>
            </w:pPr>
            <w:r>
              <w:t>达到预期效果</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1.省级全民健身综合服务平台持续运营，使用率逐步提高。</w:t>
            </w:r>
          </w:p>
          <w:p w:rsidR="00233B9A" w:rsidRDefault="000C69FE">
            <w:pPr>
              <w:pStyle w:val="24a5815bc-afc2-4ba5-9c49-c138840dba85"/>
            </w:pPr>
            <w:r>
              <w:t>2.组织深度贫困县三级社会体育指导员培训。</w:t>
            </w:r>
          </w:p>
          <w:p w:rsidR="00233B9A" w:rsidRDefault="000C69FE">
            <w:pPr>
              <w:pStyle w:val="24a5815bc-afc2-4ba5-9c49-c138840dba85"/>
            </w:pPr>
            <w:r>
              <w:t>3.组织开展重大节庆活动。</w:t>
            </w:r>
          </w:p>
          <w:p w:rsidR="00233B9A" w:rsidRDefault="000C69FE">
            <w:pPr>
              <w:pStyle w:val="24a5815bc-afc2-4ba5-9c49-c138840dba85"/>
            </w:pPr>
            <w:r>
              <w:t>4.组织开展我省新兴项目推广活动。</w:t>
            </w:r>
          </w:p>
          <w:p w:rsidR="00233B9A" w:rsidRDefault="000C69FE">
            <w:pPr>
              <w:pStyle w:val="24a5815bc-afc2-4ba5-9c49-c138840dba85"/>
            </w:pPr>
            <w:r>
              <w:lastRenderedPageBreak/>
              <w:t>5.承办组织开展国家级和京津冀相关比赛。</w:t>
            </w:r>
          </w:p>
          <w:p w:rsidR="00233B9A" w:rsidRDefault="000C69FE">
            <w:pPr>
              <w:pStyle w:val="24a5815bc-afc2-4ba5-9c49-c138840dba85"/>
            </w:pPr>
            <w:r>
              <w:t>6.组织我省相关人员参加国、省、市、县、乡比赛及培训。</w:t>
            </w:r>
          </w:p>
          <w:p w:rsidR="00233B9A" w:rsidRDefault="000C69FE">
            <w:pPr>
              <w:pStyle w:val="24a5815bc-afc2-4ba5-9c49-c138840dba85"/>
            </w:pPr>
            <w:r>
              <w:t>7.组织开展我省一级社会体育指导员培训活动。</w:t>
            </w:r>
          </w:p>
          <w:p w:rsidR="00233B9A" w:rsidRDefault="000C69FE">
            <w:pPr>
              <w:pStyle w:val="24a5815bc-afc2-4ba5-9c49-c138840dba85"/>
            </w:pPr>
            <w:r>
              <w:t>8.组织开展社会体育指导员技能大赛。</w:t>
            </w:r>
          </w:p>
          <w:p w:rsidR="00233B9A" w:rsidRDefault="000C69FE">
            <w:pPr>
              <w:pStyle w:val="24a5815bc-afc2-4ba5-9c49-c138840dba85"/>
            </w:pPr>
            <w:r>
              <w:t>9.制定单项运动项目等级标准。</w:t>
            </w:r>
          </w:p>
          <w:p w:rsidR="00233B9A" w:rsidRDefault="000C69FE">
            <w:pPr>
              <w:pStyle w:val="24a5815bc-afc2-4ba5-9c49-c138840dba85"/>
            </w:pPr>
            <w:r>
              <w:t>10.组织开展健身气功项目推广普及活动。</w:t>
            </w:r>
          </w:p>
          <w:p w:rsidR="00233B9A" w:rsidRDefault="000C69FE">
            <w:pPr>
              <w:pStyle w:val="24a5815bc-afc2-4ba5-9c49-c138840dba85"/>
            </w:pPr>
            <w:r>
              <w:t>11.举办社会组织党建、业务交流、调研活动，扶持社会组织，完成所有社会组织年检审计工作。</w:t>
            </w:r>
          </w:p>
          <w:p w:rsidR="00233B9A" w:rsidRDefault="000C69FE">
            <w:pPr>
              <w:pStyle w:val="24a5815bc-afc2-4ba5-9c49-c138840dba85"/>
            </w:pPr>
            <w:r>
              <w:t>12.组织老年人体育健身培训工作和开展各项目比赛及活动。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lastRenderedPageBreak/>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培训人数</w:t>
            </w:r>
          </w:p>
        </w:tc>
        <w:tc>
          <w:tcPr>
            <w:tcW w:w="2835" w:type="dxa"/>
            <w:vAlign w:val="center"/>
          </w:tcPr>
          <w:p w:rsidR="00233B9A" w:rsidRDefault="000C69FE">
            <w:pPr>
              <w:pStyle w:val="24a5815bc-afc2-4ba5-9c49-c138840dba85"/>
            </w:pPr>
            <w:r>
              <w:t>培训深度贫困县三级社会体育指导员</w:t>
            </w:r>
          </w:p>
        </w:tc>
        <w:tc>
          <w:tcPr>
            <w:tcW w:w="2551" w:type="dxa"/>
            <w:vAlign w:val="center"/>
          </w:tcPr>
          <w:p w:rsidR="00233B9A" w:rsidRDefault="000C69FE">
            <w:pPr>
              <w:pStyle w:val="24a5815bc-afc2-4ba5-9c49-c138840dba85"/>
            </w:pPr>
            <w:r>
              <w:t>≥3500人</w:t>
            </w:r>
          </w:p>
        </w:tc>
        <w:tc>
          <w:tcPr>
            <w:tcW w:w="2268" w:type="dxa"/>
            <w:vAlign w:val="center"/>
          </w:tcPr>
          <w:p w:rsidR="00233B9A" w:rsidRDefault="000C69FE">
            <w:pPr>
              <w:pStyle w:val="24a5815bc-afc2-4ba5-9c49-c138840dba85"/>
            </w:pPr>
            <w:r>
              <w:t>《国家体育总局体育发展“十四五”规划》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活动参与人数</w:t>
            </w:r>
          </w:p>
        </w:tc>
        <w:tc>
          <w:tcPr>
            <w:tcW w:w="2835" w:type="dxa"/>
            <w:vAlign w:val="center"/>
          </w:tcPr>
          <w:p w:rsidR="00233B9A" w:rsidRDefault="000C69FE">
            <w:pPr>
              <w:pStyle w:val="24a5815bc-afc2-4ba5-9c49-c138840dba85"/>
            </w:pPr>
            <w:r>
              <w:t>全民健身条例颁布实施周年庆祝活动参与人数</w:t>
            </w:r>
          </w:p>
        </w:tc>
        <w:tc>
          <w:tcPr>
            <w:tcW w:w="2551" w:type="dxa"/>
            <w:vAlign w:val="center"/>
          </w:tcPr>
          <w:p w:rsidR="00233B9A" w:rsidRDefault="000C69FE">
            <w:pPr>
              <w:pStyle w:val="24a5815bc-afc2-4ba5-9c49-c138840dba85"/>
            </w:pPr>
            <w:r>
              <w:t>≥1000人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活动参与人数</w:t>
            </w:r>
          </w:p>
        </w:tc>
        <w:tc>
          <w:tcPr>
            <w:tcW w:w="2835" w:type="dxa"/>
            <w:vAlign w:val="center"/>
          </w:tcPr>
          <w:p w:rsidR="00233B9A" w:rsidRDefault="000C69FE">
            <w:pPr>
              <w:pStyle w:val="24a5815bc-afc2-4ba5-9c49-c138840dba85"/>
            </w:pPr>
            <w:r>
              <w:t>重大节日庆祝活动参与人数</w:t>
            </w:r>
          </w:p>
        </w:tc>
        <w:tc>
          <w:tcPr>
            <w:tcW w:w="2551" w:type="dxa"/>
            <w:vAlign w:val="center"/>
          </w:tcPr>
          <w:p w:rsidR="00233B9A" w:rsidRDefault="000C69FE">
            <w:pPr>
              <w:pStyle w:val="24a5815bc-afc2-4ba5-9c49-c138840dba85"/>
            </w:pPr>
            <w:r>
              <w:t>≥4300人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承办赛事场数</w:t>
            </w:r>
          </w:p>
        </w:tc>
        <w:tc>
          <w:tcPr>
            <w:tcW w:w="2835" w:type="dxa"/>
            <w:vAlign w:val="center"/>
          </w:tcPr>
          <w:p w:rsidR="00233B9A" w:rsidRDefault="000C69FE">
            <w:pPr>
              <w:pStyle w:val="24a5815bc-afc2-4ba5-9c49-c138840dba85"/>
            </w:pPr>
            <w:r>
              <w:t>承办国家级及京津冀相关赛事场数</w:t>
            </w:r>
          </w:p>
        </w:tc>
        <w:tc>
          <w:tcPr>
            <w:tcW w:w="2551" w:type="dxa"/>
            <w:vAlign w:val="center"/>
          </w:tcPr>
          <w:p w:rsidR="00233B9A" w:rsidRDefault="000C69FE">
            <w:pPr>
              <w:pStyle w:val="24a5815bc-afc2-4ba5-9c49-c138840dba85"/>
            </w:pPr>
            <w:r>
              <w:t>≥4场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培训人数</w:t>
            </w:r>
          </w:p>
        </w:tc>
        <w:tc>
          <w:tcPr>
            <w:tcW w:w="2835" w:type="dxa"/>
            <w:vAlign w:val="center"/>
          </w:tcPr>
          <w:p w:rsidR="00233B9A" w:rsidRDefault="000C69FE">
            <w:pPr>
              <w:pStyle w:val="24a5815bc-afc2-4ba5-9c49-c138840dba85"/>
            </w:pPr>
            <w:r>
              <w:t>培训一级社会体育指导员</w:t>
            </w:r>
          </w:p>
        </w:tc>
        <w:tc>
          <w:tcPr>
            <w:tcW w:w="2551" w:type="dxa"/>
            <w:vAlign w:val="center"/>
          </w:tcPr>
          <w:p w:rsidR="00233B9A" w:rsidRDefault="000C69FE">
            <w:pPr>
              <w:pStyle w:val="24a5815bc-afc2-4ba5-9c49-c138840dba85"/>
            </w:pPr>
            <w:r>
              <w:t>≥1000人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举办赛事场数</w:t>
            </w:r>
          </w:p>
        </w:tc>
        <w:tc>
          <w:tcPr>
            <w:tcW w:w="2835" w:type="dxa"/>
            <w:vAlign w:val="center"/>
          </w:tcPr>
          <w:p w:rsidR="00233B9A" w:rsidRDefault="000C69FE">
            <w:pPr>
              <w:pStyle w:val="24a5815bc-afc2-4ba5-9c49-c138840dba85"/>
            </w:pPr>
            <w:r>
              <w:t>举办社会体育指导员技能大赛</w:t>
            </w:r>
          </w:p>
        </w:tc>
        <w:tc>
          <w:tcPr>
            <w:tcW w:w="2551" w:type="dxa"/>
            <w:vAlign w:val="center"/>
          </w:tcPr>
          <w:p w:rsidR="00233B9A" w:rsidRDefault="000C69FE">
            <w:pPr>
              <w:pStyle w:val="24a5815bc-afc2-4ba5-9c49-c138840dba85"/>
            </w:pPr>
            <w:r>
              <w:t>≥5场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项目数</w:t>
            </w:r>
          </w:p>
        </w:tc>
        <w:tc>
          <w:tcPr>
            <w:tcW w:w="2835" w:type="dxa"/>
            <w:vAlign w:val="center"/>
          </w:tcPr>
          <w:p w:rsidR="00233B9A" w:rsidRDefault="000C69FE">
            <w:pPr>
              <w:pStyle w:val="24a5815bc-afc2-4ba5-9c49-c138840dba85"/>
            </w:pPr>
            <w:r>
              <w:t>制定运动等级标准的项目</w:t>
            </w:r>
          </w:p>
        </w:tc>
        <w:tc>
          <w:tcPr>
            <w:tcW w:w="2551" w:type="dxa"/>
            <w:vAlign w:val="center"/>
          </w:tcPr>
          <w:p w:rsidR="00233B9A" w:rsidRDefault="000C69FE">
            <w:pPr>
              <w:pStyle w:val="24a5815bc-afc2-4ba5-9c49-c138840dba85"/>
            </w:pPr>
            <w:r>
              <w:t>≥10个</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活动参与人数</w:t>
            </w:r>
          </w:p>
        </w:tc>
        <w:tc>
          <w:tcPr>
            <w:tcW w:w="2835" w:type="dxa"/>
            <w:vAlign w:val="center"/>
          </w:tcPr>
          <w:p w:rsidR="00233B9A" w:rsidRDefault="000C69FE">
            <w:pPr>
              <w:pStyle w:val="24a5815bc-afc2-4ba5-9c49-c138840dba85"/>
            </w:pPr>
            <w:r>
              <w:t>参与健身气功推广普及活动人数</w:t>
            </w:r>
          </w:p>
        </w:tc>
        <w:tc>
          <w:tcPr>
            <w:tcW w:w="2551" w:type="dxa"/>
            <w:vAlign w:val="center"/>
          </w:tcPr>
          <w:p w:rsidR="00233B9A" w:rsidRDefault="000C69FE">
            <w:pPr>
              <w:pStyle w:val="24a5815bc-afc2-4ba5-9c49-c138840dba85"/>
            </w:pPr>
            <w:r>
              <w:t>≥500人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活动举办场数</w:t>
            </w:r>
          </w:p>
        </w:tc>
        <w:tc>
          <w:tcPr>
            <w:tcW w:w="2835" w:type="dxa"/>
            <w:vAlign w:val="center"/>
          </w:tcPr>
          <w:p w:rsidR="00233B9A" w:rsidRDefault="000C69FE">
            <w:pPr>
              <w:pStyle w:val="24a5815bc-afc2-4ba5-9c49-c138840dba85"/>
            </w:pPr>
            <w:r>
              <w:t>举办协会组织党建、交流活动</w:t>
            </w:r>
          </w:p>
        </w:tc>
        <w:tc>
          <w:tcPr>
            <w:tcW w:w="2551" w:type="dxa"/>
            <w:vAlign w:val="center"/>
          </w:tcPr>
          <w:p w:rsidR="00233B9A" w:rsidRDefault="000C69FE">
            <w:pPr>
              <w:pStyle w:val="24a5815bc-afc2-4ba5-9c49-c138840dba85"/>
            </w:pPr>
            <w:r>
              <w:t>≥5场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活动举办场数</w:t>
            </w:r>
          </w:p>
        </w:tc>
        <w:tc>
          <w:tcPr>
            <w:tcW w:w="2835" w:type="dxa"/>
            <w:vAlign w:val="center"/>
          </w:tcPr>
          <w:p w:rsidR="00233B9A" w:rsidRDefault="000C69FE">
            <w:pPr>
              <w:pStyle w:val="24a5815bc-afc2-4ba5-9c49-c138840dba85"/>
            </w:pPr>
            <w:r>
              <w:t>开展老年人体育健身活动比赛</w:t>
            </w:r>
          </w:p>
        </w:tc>
        <w:tc>
          <w:tcPr>
            <w:tcW w:w="2551" w:type="dxa"/>
            <w:vAlign w:val="center"/>
          </w:tcPr>
          <w:p w:rsidR="00233B9A" w:rsidRDefault="000C69FE">
            <w:pPr>
              <w:pStyle w:val="24a5815bc-afc2-4ba5-9c49-c138840dba85"/>
            </w:pPr>
            <w:r>
              <w:t>≥10场</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完成质量</w:t>
            </w:r>
          </w:p>
        </w:tc>
        <w:tc>
          <w:tcPr>
            <w:tcW w:w="2835" w:type="dxa"/>
            <w:vAlign w:val="center"/>
          </w:tcPr>
          <w:p w:rsidR="00233B9A" w:rsidRDefault="000C69FE">
            <w:pPr>
              <w:pStyle w:val="24a5815bc-afc2-4ba5-9c49-c138840dba85"/>
            </w:pPr>
            <w:r>
              <w:t>省级全民健身综合服务平台应用管理质量</w:t>
            </w:r>
          </w:p>
        </w:tc>
        <w:tc>
          <w:tcPr>
            <w:tcW w:w="2551" w:type="dxa"/>
            <w:vAlign w:val="center"/>
          </w:tcPr>
          <w:p w:rsidR="00233B9A" w:rsidRDefault="000C69FE">
            <w:pPr>
              <w:pStyle w:val="24a5815bc-afc2-4ba5-9c49-c138840dba85"/>
            </w:pPr>
            <w:r>
              <w:t>省级全民健身综合服务平台持续运营，使用率逐步提高</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按期完成率</w:t>
            </w:r>
          </w:p>
        </w:tc>
        <w:tc>
          <w:tcPr>
            <w:tcW w:w="2835" w:type="dxa"/>
            <w:vAlign w:val="center"/>
          </w:tcPr>
          <w:p w:rsidR="00233B9A" w:rsidRDefault="000C69FE">
            <w:pPr>
              <w:pStyle w:val="24a5815bc-afc2-4ba5-9c49-c138840dba85"/>
            </w:pPr>
            <w:r>
              <w:t>中心各项目及时开展程度和效率情况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预算控制术</w:t>
            </w:r>
          </w:p>
        </w:tc>
        <w:tc>
          <w:tcPr>
            <w:tcW w:w="2835" w:type="dxa"/>
            <w:vAlign w:val="center"/>
          </w:tcPr>
          <w:p w:rsidR="00233B9A" w:rsidRDefault="000C69FE">
            <w:pPr>
              <w:pStyle w:val="24a5815bc-afc2-4ba5-9c49-c138840dba85"/>
            </w:pPr>
            <w:r>
              <w:t>全年预算执行情况</w:t>
            </w:r>
          </w:p>
        </w:tc>
        <w:tc>
          <w:tcPr>
            <w:tcW w:w="2551" w:type="dxa"/>
            <w:vAlign w:val="center"/>
          </w:tcPr>
          <w:p w:rsidR="00233B9A" w:rsidRDefault="000C69FE">
            <w:pPr>
              <w:pStyle w:val="24a5815bc-afc2-4ba5-9c49-c138840dba85"/>
            </w:pPr>
            <w:r>
              <w:t>不超过财政支持预算经费规模</w:t>
            </w:r>
          </w:p>
        </w:tc>
        <w:tc>
          <w:tcPr>
            <w:tcW w:w="2268" w:type="dxa"/>
            <w:vAlign w:val="center"/>
          </w:tcPr>
          <w:p w:rsidR="00233B9A" w:rsidRDefault="000C69FE">
            <w:pPr>
              <w:pStyle w:val="24a5815bc-afc2-4ba5-9c49-c138840dba85"/>
            </w:pPr>
            <w:r>
              <w:t>年度预算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组织群众性社会体育活动，丰富社会文化生活，提升全民健身生活质量，对社会产生积极影响</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《河北省全民健身实施计划 (2021—2025年)</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系列体育赛事活动参与者满意度情况</w:t>
            </w:r>
          </w:p>
        </w:tc>
        <w:tc>
          <w:tcPr>
            <w:tcW w:w="2835" w:type="dxa"/>
            <w:vAlign w:val="center"/>
          </w:tcPr>
          <w:p w:rsidR="00233B9A" w:rsidRDefault="000C69FE">
            <w:pPr>
              <w:pStyle w:val="24a5815bc-afc2-4ba5-9c49-c138840dba85"/>
            </w:pPr>
            <w:r>
              <w:t>系列体育赛事活动参与者满意人数占参与人数的比例</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年，河北省体育局社会体育中心安排政府采购预算</w:t>
      </w:r>
      <w:r>
        <w:rPr>
          <w:rFonts w:eastAsia="方正仿宋_GBK"/>
          <w:color w:val="000000"/>
          <w:sz w:val="28"/>
        </w:rPr>
        <w:t>300.10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300.10</w:t>
            </w:r>
          </w:p>
        </w:tc>
        <w:tc>
          <w:tcPr>
            <w:tcW w:w="964" w:type="dxa"/>
            <w:vAlign w:val="center"/>
          </w:tcPr>
          <w:p w:rsidR="00233B9A" w:rsidRDefault="000C69FE">
            <w:pPr>
              <w:pStyle w:val="7"/>
            </w:pPr>
            <w:r>
              <w:t>0.10</w:t>
            </w:r>
          </w:p>
        </w:tc>
        <w:tc>
          <w:tcPr>
            <w:tcW w:w="964" w:type="dxa"/>
            <w:vAlign w:val="center"/>
          </w:tcPr>
          <w:p w:rsidR="00233B9A" w:rsidRDefault="000C69FE">
            <w:pPr>
              <w:pStyle w:val="7"/>
            </w:pPr>
            <w:r>
              <w:t>300.00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300.10</w:t>
            </w:r>
          </w:p>
        </w:tc>
      </w:tr>
      <w:tr w:rsidR="00233B9A">
        <w:trPr>
          <w:cantSplit/>
          <w:jc w:val="center"/>
        </w:trPr>
        <w:tc>
          <w:tcPr>
            <w:tcW w:w="1701" w:type="dxa"/>
            <w:vAlign w:val="center"/>
          </w:tcPr>
          <w:p w:rsidR="00233B9A" w:rsidRDefault="000C69FE">
            <w:pPr>
              <w:pStyle w:val="6"/>
            </w:pPr>
            <w:r>
              <w:t>河北省体育局社会体育中心小计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300.10</w:t>
            </w:r>
          </w:p>
        </w:tc>
        <w:tc>
          <w:tcPr>
            <w:tcW w:w="964" w:type="dxa"/>
            <w:vAlign w:val="center"/>
          </w:tcPr>
          <w:p w:rsidR="00233B9A" w:rsidRDefault="000C69FE">
            <w:pPr>
              <w:pStyle w:val="7"/>
            </w:pPr>
            <w:r>
              <w:t>0.10</w:t>
            </w:r>
          </w:p>
        </w:tc>
        <w:tc>
          <w:tcPr>
            <w:tcW w:w="964" w:type="dxa"/>
            <w:vAlign w:val="center"/>
          </w:tcPr>
          <w:p w:rsidR="00233B9A" w:rsidRDefault="000C69FE">
            <w:pPr>
              <w:pStyle w:val="7"/>
            </w:pPr>
            <w:r>
              <w:t>300.00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300.10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6.01</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5</w:t>
            </w:r>
          </w:p>
        </w:tc>
        <w:tc>
          <w:tcPr>
            <w:tcW w:w="850" w:type="dxa"/>
            <w:vAlign w:val="center"/>
          </w:tcPr>
          <w:p w:rsidR="00233B9A" w:rsidRDefault="000C69FE">
            <w:pPr>
              <w:pStyle w:val="4"/>
            </w:pPr>
            <w:r>
              <w:t>0.02</w:t>
            </w:r>
          </w:p>
        </w:tc>
        <w:tc>
          <w:tcPr>
            <w:tcW w:w="964" w:type="dxa"/>
            <w:vAlign w:val="center"/>
          </w:tcPr>
          <w:p w:rsidR="00233B9A" w:rsidRDefault="000C69FE">
            <w:pPr>
              <w:pStyle w:val="4"/>
            </w:pPr>
            <w:r>
              <w:t>0.10</w:t>
            </w:r>
          </w:p>
        </w:tc>
        <w:tc>
          <w:tcPr>
            <w:tcW w:w="964" w:type="dxa"/>
            <w:vAlign w:val="center"/>
          </w:tcPr>
          <w:p w:rsidR="00233B9A" w:rsidRDefault="000C69FE">
            <w:pPr>
              <w:pStyle w:val="4"/>
            </w:pPr>
            <w:r>
              <w:t>0.10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965.00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140.00</w:t>
            </w:r>
          </w:p>
        </w:tc>
        <w:tc>
          <w:tcPr>
            <w:tcW w:w="964" w:type="dxa"/>
            <w:vAlign w:val="center"/>
          </w:tcPr>
          <w:p w:rsidR="00233B9A" w:rsidRDefault="000C69FE">
            <w:pPr>
              <w:pStyle w:val="4"/>
            </w:pPr>
            <w:r>
              <w:t>140.00</w:t>
            </w:r>
          </w:p>
        </w:tc>
        <w:tc>
          <w:tcPr>
            <w:tcW w:w="964" w:type="dxa"/>
            <w:vAlign w:val="center"/>
          </w:tcPr>
          <w:p w:rsidR="00233B9A" w:rsidRDefault="00233B9A">
            <w:pPr>
              <w:pStyle w:val="4"/>
            </w:pPr>
          </w:p>
        </w:tc>
        <w:tc>
          <w:tcPr>
            <w:tcW w:w="964" w:type="dxa"/>
            <w:vAlign w:val="center"/>
          </w:tcPr>
          <w:p w:rsidR="00233B9A" w:rsidRDefault="000C69FE">
            <w:pPr>
              <w:pStyle w:val="4"/>
            </w:pPr>
            <w:r>
              <w:t>140.00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965.00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160.00</w:t>
            </w:r>
          </w:p>
        </w:tc>
        <w:tc>
          <w:tcPr>
            <w:tcW w:w="964" w:type="dxa"/>
            <w:vAlign w:val="center"/>
          </w:tcPr>
          <w:p w:rsidR="00233B9A" w:rsidRDefault="000C69FE">
            <w:pPr>
              <w:pStyle w:val="4"/>
            </w:pPr>
            <w:r>
              <w:t>160.00</w:t>
            </w:r>
          </w:p>
        </w:tc>
        <w:tc>
          <w:tcPr>
            <w:tcW w:w="964" w:type="dxa"/>
            <w:vAlign w:val="center"/>
          </w:tcPr>
          <w:p w:rsidR="00233B9A" w:rsidRDefault="00233B9A">
            <w:pPr>
              <w:pStyle w:val="4"/>
            </w:pPr>
          </w:p>
        </w:tc>
        <w:tc>
          <w:tcPr>
            <w:tcW w:w="964" w:type="dxa"/>
            <w:vAlign w:val="center"/>
          </w:tcPr>
          <w:p w:rsidR="00233B9A" w:rsidRDefault="000C69FE">
            <w:pPr>
              <w:pStyle w:val="4"/>
            </w:pPr>
            <w:r>
              <w:t>160.00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河北省体育局社会体育中心上年末固定资产金额为</w:t>
      </w:r>
      <w:r>
        <w:rPr>
          <w:rFonts w:eastAsia="方正仿宋_GBK"/>
          <w:color w:val="000000"/>
          <w:sz w:val="28"/>
        </w:rPr>
        <w:t>29.93</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362017河北省体育局社会体育中心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29.93</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lastRenderedPageBreak/>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55</w:t>
            </w:r>
          </w:p>
        </w:tc>
        <w:tc>
          <w:tcPr>
            <w:tcW w:w="2835" w:type="dxa"/>
            <w:vAlign w:val="center"/>
          </w:tcPr>
          <w:p w:rsidR="00233B9A" w:rsidRDefault="000C69FE">
            <w:pPr>
              <w:pStyle w:val="4"/>
            </w:pPr>
            <w:r>
              <w:t>29.93</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6" w:name="_Toc_4_4_0000000034"/>
      <w:r>
        <w:rPr>
          <w:rFonts w:ascii="方正小标宋_GBK" w:eastAsia="方正小标宋_GBK" w:hAnsi="方正小标宋_GBK" w:cs="方正小标宋_GBK"/>
          <w:color w:val="000000"/>
          <w:sz w:val="44"/>
        </w:rPr>
        <w:lastRenderedPageBreak/>
        <w:t>十六、河北省体育局航空运动中心收支预算</w:t>
      </w:r>
      <w:bookmarkEnd w:id="16"/>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345.86</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133.06</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345.86</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196.44</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478.92</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542.30</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63.38</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542.30</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542.30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542.30</w:t>
            </w:r>
          </w:p>
        </w:tc>
        <w:tc>
          <w:tcPr>
            <w:tcW w:w="1134" w:type="dxa"/>
            <w:vAlign w:val="center"/>
          </w:tcPr>
          <w:p w:rsidR="00233B9A" w:rsidRDefault="000C69FE">
            <w:pPr>
              <w:pStyle w:val="7"/>
            </w:pPr>
            <w:r>
              <w:t>478.92</w:t>
            </w:r>
          </w:p>
        </w:tc>
        <w:tc>
          <w:tcPr>
            <w:tcW w:w="1134" w:type="dxa"/>
            <w:vAlign w:val="center"/>
          </w:tcPr>
          <w:p w:rsidR="00233B9A" w:rsidRDefault="000C69FE">
            <w:pPr>
              <w:pStyle w:val="7"/>
            </w:pPr>
            <w:r>
              <w:t>478.92</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63.38</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0C69FE">
            <w:pPr>
              <w:pStyle w:val="4"/>
            </w:pPr>
            <w:r>
              <w:t>345.86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196.44</w:t>
            </w:r>
          </w:p>
        </w:tc>
        <w:tc>
          <w:tcPr>
            <w:tcW w:w="1134" w:type="dxa"/>
            <w:vAlign w:val="center"/>
          </w:tcPr>
          <w:p w:rsidR="00233B9A" w:rsidRDefault="000C69FE">
            <w:pPr>
              <w:pStyle w:val="4"/>
            </w:pPr>
            <w:r>
              <w:t>133.06</w:t>
            </w:r>
          </w:p>
        </w:tc>
        <w:tc>
          <w:tcPr>
            <w:tcW w:w="1134" w:type="dxa"/>
            <w:vAlign w:val="center"/>
          </w:tcPr>
          <w:p w:rsidR="00233B9A" w:rsidRDefault="000C69FE">
            <w:pPr>
              <w:pStyle w:val="4"/>
            </w:pPr>
            <w:r>
              <w:t>133.06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63.38</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196.44</w:t>
            </w:r>
          </w:p>
        </w:tc>
        <w:tc>
          <w:tcPr>
            <w:tcW w:w="1134" w:type="dxa"/>
            <w:vAlign w:val="center"/>
          </w:tcPr>
          <w:p w:rsidR="00233B9A" w:rsidRDefault="000C69FE">
            <w:pPr>
              <w:pStyle w:val="4"/>
            </w:pPr>
            <w:r>
              <w:t>133.06</w:t>
            </w:r>
          </w:p>
        </w:tc>
        <w:tc>
          <w:tcPr>
            <w:tcW w:w="1134" w:type="dxa"/>
            <w:vAlign w:val="center"/>
          </w:tcPr>
          <w:p w:rsidR="00233B9A" w:rsidRDefault="000C69FE">
            <w:pPr>
              <w:pStyle w:val="4"/>
            </w:pPr>
            <w:r>
              <w:t>133.06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63.38</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196.44</w:t>
            </w:r>
          </w:p>
        </w:tc>
        <w:tc>
          <w:tcPr>
            <w:tcW w:w="1134" w:type="dxa"/>
            <w:vAlign w:val="center"/>
          </w:tcPr>
          <w:p w:rsidR="00233B9A" w:rsidRDefault="000C69FE">
            <w:pPr>
              <w:pStyle w:val="4"/>
            </w:pPr>
            <w:r>
              <w:t>133.06</w:t>
            </w:r>
          </w:p>
        </w:tc>
        <w:tc>
          <w:tcPr>
            <w:tcW w:w="1134" w:type="dxa"/>
            <w:vAlign w:val="center"/>
          </w:tcPr>
          <w:p w:rsidR="00233B9A" w:rsidRDefault="000C69FE">
            <w:pPr>
              <w:pStyle w:val="4"/>
            </w:pPr>
            <w:r>
              <w:t>133.06</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63.38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542.30</w:t>
            </w:r>
          </w:p>
        </w:tc>
        <w:tc>
          <w:tcPr>
            <w:tcW w:w="1361" w:type="dxa"/>
            <w:vAlign w:val="center"/>
          </w:tcPr>
          <w:p w:rsidR="00233B9A" w:rsidRDefault="000C69FE">
            <w:pPr>
              <w:pStyle w:val="7"/>
            </w:pPr>
            <w:r>
              <w:t>345.86</w:t>
            </w:r>
          </w:p>
        </w:tc>
        <w:tc>
          <w:tcPr>
            <w:tcW w:w="1361" w:type="dxa"/>
            <w:vAlign w:val="center"/>
          </w:tcPr>
          <w:p w:rsidR="00233B9A" w:rsidRDefault="000C69FE">
            <w:pPr>
              <w:pStyle w:val="7"/>
            </w:pPr>
            <w:r>
              <w:t>196.44</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345.86</w:t>
            </w:r>
          </w:p>
        </w:tc>
        <w:tc>
          <w:tcPr>
            <w:tcW w:w="1361" w:type="dxa"/>
            <w:vAlign w:val="center"/>
          </w:tcPr>
          <w:p w:rsidR="00233B9A" w:rsidRDefault="000C69FE">
            <w:pPr>
              <w:pStyle w:val="4"/>
            </w:pPr>
            <w:r>
              <w:t>345.86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345.86</w:t>
            </w:r>
          </w:p>
        </w:tc>
        <w:tc>
          <w:tcPr>
            <w:tcW w:w="1361" w:type="dxa"/>
            <w:vAlign w:val="center"/>
          </w:tcPr>
          <w:p w:rsidR="00233B9A" w:rsidRDefault="000C69FE">
            <w:pPr>
              <w:pStyle w:val="4"/>
            </w:pPr>
            <w:r>
              <w:t>345.86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345.86</w:t>
            </w:r>
          </w:p>
        </w:tc>
        <w:tc>
          <w:tcPr>
            <w:tcW w:w="1361" w:type="dxa"/>
            <w:vAlign w:val="center"/>
          </w:tcPr>
          <w:p w:rsidR="00233B9A" w:rsidRDefault="000C69FE">
            <w:pPr>
              <w:pStyle w:val="4"/>
            </w:pPr>
            <w:r>
              <w:t>345.86</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0C69FE">
            <w:pPr>
              <w:pStyle w:val="4"/>
            </w:pPr>
            <w:r>
              <w:t>196.44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345.86</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133.06</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345.86</w:t>
            </w:r>
          </w:p>
        </w:tc>
        <w:tc>
          <w:tcPr>
            <w:tcW w:w="1474" w:type="dxa"/>
            <w:vAlign w:val="center"/>
          </w:tcPr>
          <w:p w:rsidR="00233B9A" w:rsidRDefault="000C69FE">
            <w:pPr>
              <w:pStyle w:val="4"/>
            </w:pPr>
            <w:r>
              <w:t>345.86</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196.44</w:t>
            </w:r>
          </w:p>
        </w:tc>
        <w:tc>
          <w:tcPr>
            <w:tcW w:w="1474" w:type="dxa"/>
            <w:vAlign w:val="center"/>
          </w:tcPr>
          <w:p w:rsidR="00233B9A" w:rsidRDefault="00233B9A">
            <w:pPr>
              <w:pStyle w:val="4"/>
            </w:pPr>
          </w:p>
        </w:tc>
        <w:tc>
          <w:tcPr>
            <w:tcW w:w="1474" w:type="dxa"/>
            <w:vAlign w:val="center"/>
          </w:tcPr>
          <w:p w:rsidR="00233B9A" w:rsidRDefault="000C69FE">
            <w:pPr>
              <w:pStyle w:val="4"/>
            </w:pPr>
            <w:r>
              <w:t>196.44</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478.92</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542.30</w:t>
            </w:r>
          </w:p>
        </w:tc>
        <w:tc>
          <w:tcPr>
            <w:tcW w:w="1474" w:type="dxa"/>
            <w:vAlign w:val="center"/>
          </w:tcPr>
          <w:p w:rsidR="00233B9A" w:rsidRDefault="000C69FE">
            <w:pPr>
              <w:pStyle w:val="7"/>
            </w:pPr>
            <w:r>
              <w:t>345.86</w:t>
            </w:r>
          </w:p>
        </w:tc>
        <w:tc>
          <w:tcPr>
            <w:tcW w:w="1474" w:type="dxa"/>
            <w:vAlign w:val="center"/>
          </w:tcPr>
          <w:p w:rsidR="00233B9A" w:rsidRDefault="000C69FE">
            <w:pPr>
              <w:pStyle w:val="7"/>
            </w:pPr>
            <w:r>
              <w:t>196.44</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63.38</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63.38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542.30</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542.30</w:t>
            </w:r>
          </w:p>
        </w:tc>
        <w:tc>
          <w:tcPr>
            <w:tcW w:w="1474" w:type="dxa"/>
            <w:vAlign w:val="center"/>
          </w:tcPr>
          <w:p w:rsidR="00233B9A" w:rsidRDefault="000C69FE">
            <w:pPr>
              <w:pStyle w:val="7"/>
            </w:pPr>
            <w:r>
              <w:t>345.86</w:t>
            </w:r>
          </w:p>
        </w:tc>
        <w:tc>
          <w:tcPr>
            <w:tcW w:w="1474" w:type="dxa"/>
            <w:vAlign w:val="center"/>
          </w:tcPr>
          <w:p w:rsidR="00233B9A" w:rsidRDefault="000C69FE">
            <w:pPr>
              <w:pStyle w:val="7"/>
            </w:pPr>
            <w:r>
              <w:t>196.44</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345.86</w:t>
            </w:r>
          </w:p>
        </w:tc>
        <w:tc>
          <w:tcPr>
            <w:tcW w:w="2551" w:type="dxa"/>
            <w:vAlign w:val="center"/>
          </w:tcPr>
          <w:p w:rsidR="00233B9A" w:rsidRDefault="000C69FE">
            <w:pPr>
              <w:pStyle w:val="7"/>
            </w:pPr>
            <w:r>
              <w:t>345.86</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345.86</w:t>
            </w:r>
          </w:p>
        </w:tc>
        <w:tc>
          <w:tcPr>
            <w:tcW w:w="2551" w:type="dxa"/>
            <w:vAlign w:val="center"/>
          </w:tcPr>
          <w:p w:rsidR="00233B9A" w:rsidRDefault="000C69FE">
            <w:pPr>
              <w:pStyle w:val="4"/>
            </w:pPr>
            <w:r>
              <w:t>345.86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345.86</w:t>
            </w:r>
          </w:p>
        </w:tc>
        <w:tc>
          <w:tcPr>
            <w:tcW w:w="2551" w:type="dxa"/>
            <w:vAlign w:val="center"/>
          </w:tcPr>
          <w:p w:rsidR="00233B9A" w:rsidRDefault="000C69FE">
            <w:pPr>
              <w:pStyle w:val="4"/>
            </w:pPr>
            <w:r>
              <w:t>345.86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345.86</w:t>
            </w:r>
          </w:p>
        </w:tc>
        <w:tc>
          <w:tcPr>
            <w:tcW w:w="2551" w:type="dxa"/>
            <w:vAlign w:val="center"/>
          </w:tcPr>
          <w:p w:rsidR="00233B9A" w:rsidRDefault="000C69FE">
            <w:pPr>
              <w:pStyle w:val="4"/>
            </w:pPr>
            <w:r>
              <w:t>345.86</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345.86</w:t>
            </w:r>
          </w:p>
        </w:tc>
        <w:tc>
          <w:tcPr>
            <w:tcW w:w="2551" w:type="dxa"/>
            <w:vAlign w:val="center"/>
          </w:tcPr>
          <w:p w:rsidR="00233B9A" w:rsidRDefault="000C69FE">
            <w:pPr>
              <w:pStyle w:val="7"/>
            </w:pPr>
            <w:r>
              <w:t>332.62</w:t>
            </w:r>
          </w:p>
        </w:tc>
        <w:tc>
          <w:tcPr>
            <w:tcW w:w="2551" w:type="dxa"/>
            <w:vAlign w:val="center"/>
          </w:tcPr>
          <w:p w:rsidR="00233B9A" w:rsidRDefault="000C69FE">
            <w:pPr>
              <w:pStyle w:val="7"/>
            </w:pPr>
            <w:r>
              <w:t>13.24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230.68</w:t>
            </w:r>
          </w:p>
        </w:tc>
        <w:tc>
          <w:tcPr>
            <w:tcW w:w="2551" w:type="dxa"/>
            <w:vAlign w:val="center"/>
          </w:tcPr>
          <w:p w:rsidR="00233B9A" w:rsidRDefault="000C69FE">
            <w:pPr>
              <w:pStyle w:val="4"/>
            </w:pPr>
            <w:r>
              <w:t>230.68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58.55</w:t>
            </w:r>
          </w:p>
        </w:tc>
        <w:tc>
          <w:tcPr>
            <w:tcW w:w="2551" w:type="dxa"/>
            <w:vAlign w:val="center"/>
          </w:tcPr>
          <w:p w:rsidR="00233B9A" w:rsidRDefault="000C69FE">
            <w:pPr>
              <w:pStyle w:val="4"/>
            </w:pPr>
            <w:r>
              <w:t>58.55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62.73</w:t>
            </w:r>
          </w:p>
        </w:tc>
        <w:tc>
          <w:tcPr>
            <w:tcW w:w="2551" w:type="dxa"/>
            <w:vAlign w:val="center"/>
          </w:tcPr>
          <w:p w:rsidR="00233B9A" w:rsidRDefault="000C69FE">
            <w:pPr>
              <w:pStyle w:val="4"/>
            </w:pPr>
            <w:r>
              <w:t>62.73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41.34</w:t>
            </w:r>
          </w:p>
        </w:tc>
        <w:tc>
          <w:tcPr>
            <w:tcW w:w="2551" w:type="dxa"/>
            <w:vAlign w:val="center"/>
          </w:tcPr>
          <w:p w:rsidR="00233B9A" w:rsidRDefault="000C69FE">
            <w:pPr>
              <w:pStyle w:val="4"/>
            </w:pPr>
            <w:r>
              <w:t>41.34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19.93</w:t>
            </w:r>
          </w:p>
        </w:tc>
        <w:tc>
          <w:tcPr>
            <w:tcW w:w="2551" w:type="dxa"/>
            <w:vAlign w:val="center"/>
          </w:tcPr>
          <w:p w:rsidR="00233B9A" w:rsidRDefault="000C69FE">
            <w:pPr>
              <w:pStyle w:val="4"/>
            </w:pPr>
            <w:r>
              <w:t>19.93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9.96</w:t>
            </w:r>
          </w:p>
        </w:tc>
        <w:tc>
          <w:tcPr>
            <w:tcW w:w="2551" w:type="dxa"/>
            <w:vAlign w:val="center"/>
          </w:tcPr>
          <w:p w:rsidR="00233B9A" w:rsidRDefault="000C69FE">
            <w:pPr>
              <w:pStyle w:val="4"/>
            </w:pPr>
            <w:r>
              <w:t>9.96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6.99</w:t>
            </w:r>
          </w:p>
        </w:tc>
        <w:tc>
          <w:tcPr>
            <w:tcW w:w="2551" w:type="dxa"/>
            <w:vAlign w:val="center"/>
          </w:tcPr>
          <w:p w:rsidR="00233B9A" w:rsidRDefault="000C69FE">
            <w:pPr>
              <w:pStyle w:val="4"/>
            </w:pPr>
            <w:r>
              <w:t>6.99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10.04</w:t>
            </w:r>
          </w:p>
        </w:tc>
        <w:tc>
          <w:tcPr>
            <w:tcW w:w="2551" w:type="dxa"/>
            <w:vAlign w:val="center"/>
          </w:tcPr>
          <w:p w:rsidR="00233B9A" w:rsidRDefault="000C69FE">
            <w:pPr>
              <w:pStyle w:val="4"/>
            </w:pPr>
            <w:r>
              <w:t>10.04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13.94</w:t>
            </w:r>
          </w:p>
        </w:tc>
        <w:tc>
          <w:tcPr>
            <w:tcW w:w="2551" w:type="dxa"/>
            <w:vAlign w:val="center"/>
          </w:tcPr>
          <w:p w:rsidR="00233B9A" w:rsidRDefault="000C69FE">
            <w:pPr>
              <w:pStyle w:val="4"/>
            </w:pPr>
            <w:r>
              <w:t>13.94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7.20</w:t>
            </w:r>
          </w:p>
        </w:tc>
        <w:tc>
          <w:tcPr>
            <w:tcW w:w="2551" w:type="dxa"/>
            <w:vAlign w:val="center"/>
          </w:tcPr>
          <w:p w:rsidR="00233B9A" w:rsidRDefault="000C69FE">
            <w:pPr>
              <w:pStyle w:val="4"/>
            </w:pPr>
            <w:r>
              <w:t>7.20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13.24</w:t>
            </w:r>
          </w:p>
        </w:tc>
        <w:tc>
          <w:tcPr>
            <w:tcW w:w="2551" w:type="dxa"/>
            <w:vAlign w:val="center"/>
          </w:tcPr>
          <w:p w:rsidR="00233B9A" w:rsidRDefault="00233B9A">
            <w:pPr>
              <w:pStyle w:val="4"/>
            </w:pPr>
          </w:p>
        </w:tc>
        <w:tc>
          <w:tcPr>
            <w:tcW w:w="2551" w:type="dxa"/>
            <w:vAlign w:val="center"/>
          </w:tcPr>
          <w:p w:rsidR="00233B9A" w:rsidRDefault="000C69FE">
            <w:pPr>
              <w:pStyle w:val="4"/>
            </w:pPr>
            <w:r>
              <w:t>13.24</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0.30</w:t>
            </w:r>
          </w:p>
        </w:tc>
        <w:tc>
          <w:tcPr>
            <w:tcW w:w="2551" w:type="dxa"/>
            <w:vAlign w:val="center"/>
          </w:tcPr>
          <w:p w:rsidR="00233B9A" w:rsidRDefault="00233B9A">
            <w:pPr>
              <w:pStyle w:val="4"/>
            </w:pPr>
          </w:p>
        </w:tc>
        <w:tc>
          <w:tcPr>
            <w:tcW w:w="2551" w:type="dxa"/>
            <w:vAlign w:val="center"/>
          </w:tcPr>
          <w:p w:rsidR="00233B9A" w:rsidRDefault="000C69FE">
            <w:pPr>
              <w:pStyle w:val="4"/>
            </w:pPr>
            <w:r>
              <w:t>0.30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5.17</w:t>
            </w:r>
          </w:p>
        </w:tc>
        <w:tc>
          <w:tcPr>
            <w:tcW w:w="2551" w:type="dxa"/>
            <w:vAlign w:val="center"/>
          </w:tcPr>
          <w:p w:rsidR="00233B9A" w:rsidRDefault="00233B9A">
            <w:pPr>
              <w:pStyle w:val="4"/>
            </w:pPr>
          </w:p>
        </w:tc>
        <w:tc>
          <w:tcPr>
            <w:tcW w:w="2551" w:type="dxa"/>
            <w:vAlign w:val="center"/>
          </w:tcPr>
          <w:p w:rsidR="00233B9A" w:rsidRDefault="000C69FE">
            <w:pPr>
              <w:pStyle w:val="4"/>
            </w:pPr>
            <w:r>
              <w:t>5.17</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0.60</w:t>
            </w:r>
          </w:p>
        </w:tc>
        <w:tc>
          <w:tcPr>
            <w:tcW w:w="2551" w:type="dxa"/>
            <w:vAlign w:val="center"/>
          </w:tcPr>
          <w:p w:rsidR="00233B9A" w:rsidRDefault="00233B9A">
            <w:pPr>
              <w:pStyle w:val="4"/>
            </w:pPr>
          </w:p>
        </w:tc>
        <w:tc>
          <w:tcPr>
            <w:tcW w:w="2551" w:type="dxa"/>
            <w:vAlign w:val="center"/>
          </w:tcPr>
          <w:p w:rsidR="00233B9A" w:rsidRDefault="000C69FE">
            <w:pPr>
              <w:pStyle w:val="4"/>
            </w:pPr>
            <w:r>
              <w:t>0.60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4.32</w:t>
            </w:r>
          </w:p>
        </w:tc>
        <w:tc>
          <w:tcPr>
            <w:tcW w:w="2551" w:type="dxa"/>
            <w:vAlign w:val="center"/>
          </w:tcPr>
          <w:p w:rsidR="00233B9A" w:rsidRDefault="00233B9A">
            <w:pPr>
              <w:pStyle w:val="4"/>
            </w:pPr>
          </w:p>
        </w:tc>
        <w:tc>
          <w:tcPr>
            <w:tcW w:w="2551" w:type="dxa"/>
            <w:vAlign w:val="center"/>
          </w:tcPr>
          <w:p w:rsidR="00233B9A" w:rsidRDefault="000C69FE">
            <w:pPr>
              <w:pStyle w:val="4"/>
            </w:pPr>
            <w:r>
              <w:t>4.32</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0.37</w:t>
            </w:r>
          </w:p>
        </w:tc>
        <w:tc>
          <w:tcPr>
            <w:tcW w:w="2551" w:type="dxa"/>
            <w:vAlign w:val="center"/>
          </w:tcPr>
          <w:p w:rsidR="00233B9A" w:rsidRDefault="00233B9A">
            <w:pPr>
              <w:pStyle w:val="4"/>
            </w:pPr>
          </w:p>
        </w:tc>
        <w:tc>
          <w:tcPr>
            <w:tcW w:w="2551" w:type="dxa"/>
            <w:vAlign w:val="center"/>
          </w:tcPr>
          <w:p w:rsidR="00233B9A" w:rsidRDefault="000C69FE">
            <w:pPr>
              <w:pStyle w:val="4"/>
            </w:pPr>
            <w:r>
              <w:t>0.37</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0.97</w:t>
            </w:r>
          </w:p>
        </w:tc>
        <w:tc>
          <w:tcPr>
            <w:tcW w:w="2551" w:type="dxa"/>
            <w:vAlign w:val="center"/>
          </w:tcPr>
          <w:p w:rsidR="00233B9A" w:rsidRDefault="00233B9A">
            <w:pPr>
              <w:pStyle w:val="4"/>
            </w:pPr>
          </w:p>
        </w:tc>
        <w:tc>
          <w:tcPr>
            <w:tcW w:w="2551" w:type="dxa"/>
            <w:vAlign w:val="center"/>
          </w:tcPr>
          <w:p w:rsidR="00233B9A" w:rsidRDefault="000C69FE">
            <w:pPr>
              <w:pStyle w:val="4"/>
            </w:pPr>
            <w:r>
              <w:t>0.97</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1.21</w:t>
            </w:r>
          </w:p>
        </w:tc>
        <w:tc>
          <w:tcPr>
            <w:tcW w:w="2551" w:type="dxa"/>
            <w:vAlign w:val="center"/>
          </w:tcPr>
          <w:p w:rsidR="00233B9A" w:rsidRDefault="00233B9A">
            <w:pPr>
              <w:pStyle w:val="4"/>
            </w:pPr>
          </w:p>
        </w:tc>
        <w:tc>
          <w:tcPr>
            <w:tcW w:w="2551" w:type="dxa"/>
            <w:vAlign w:val="center"/>
          </w:tcPr>
          <w:p w:rsidR="00233B9A" w:rsidRDefault="000C69FE">
            <w:pPr>
              <w:pStyle w:val="4"/>
            </w:pPr>
            <w:r>
              <w:t>1.21</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0.30</w:t>
            </w:r>
          </w:p>
        </w:tc>
        <w:tc>
          <w:tcPr>
            <w:tcW w:w="2551" w:type="dxa"/>
            <w:vAlign w:val="center"/>
          </w:tcPr>
          <w:p w:rsidR="00233B9A" w:rsidRDefault="00233B9A">
            <w:pPr>
              <w:pStyle w:val="4"/>
            </w:pPr>
          </w:p>
        </w:tc>
        <w:tc>
          <w:tcPr>
            <w:tcW w:w="2551" w:type="dxa"/>
            <w:vAlign w:val="center"/>
          </w:tcPr>
          <w:p w:rsidR="00233B9A" w:rsidRDefault="000C69FE">
            <w:pPr>
              <w:pStyle w:val="4"/>
            </w:pPr>
            <w:r>
              <w:t>0.30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101.94</w:t>
            </w:r>
          </w:p>
        </w:tc>
        <w:tc>
          <w:tcPr>
            <w:tcW w:w="2551" w:type="dxa"/>
            <w:vAlign w:val="center"/>
          </w:tcPr>
          <w:p w:rsidR="00233B9A" w:rsidRDefault="000C69FE">
            <w:pPr>
              <w:pStyle w:val="4"/>
            </w:pPr>
            <w:r>
              <w:t>101.94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100.06</w:t>
            </w:r>
          </w:p>
        </w:tc>
        <w:tc>
          <w:tcPr>
            <w:tcW w:w="2551" w:type="dxa"/>
            <w:vAlign w:val="center"/>
          </w:tcPr>
          <w:p w:rsidR="00233B9A" w:rsidRDefault="000C69FE">
            <w:pPr>
              <w:pStyle w:val="4"/>
            </w:pPr>
            <w:r>
              <w:t>100.06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1.88</w:t>
            </w:r>
          </w:p>
        </w:tc>
        <w:tc>
          <w:tcPr>
            <w:tcW w:w="2551" w:type="dxa"/>
            <w:vAlign w:val="center"/>
          </w:tcPr>
          <w:p w:rsidR="00233B9A" w:rsidRDefault="000C69FE">
            <w:pPr>
              <w:pStyle w:val="4"/>
            </w:pPr>
            <w:r>
              <w:t>1.88</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196.44</w:t>
            </w:r>
          </w:p>
        </w:tc>
        <w:tc>
          <w:tcPr>
            <w:tcW w:w="2551" w:type="dxa"/>
            <w:vAlign w:val="center"/>
          </w:tcPr>
          <w:p w:rsidR="00233B9A" w:rsidRDefault="00233B9A">
            <w:pPr>
              <w:pStyle w:val="7"/>
            </w:pPr>
          </w:p>
        </w:tc>
        <w:tc>
          <w:tcPr>
            <w:tcW w:w="2551" w:type="dxa"/>
            <w:vAlign w:val="center"/>
          </w:tcPr>
          <w:p w:rsidR="00233B9A" w:rsidRDefault="000C69FE">
            <w:pPr>
              <w:pStyle w:val="7"/>
            </w:pPr>
            <w:r>
              <w:t>196.44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196.44</w:t>
            </w:r>
          </w:p>
        </w:tc>
        <w:tc>
          <w:tcPr>
            <w:tcW w:w="2551" w:type="dxa"/>
            <w:vAlign w:val="center"/>
          </w:tcPr>
          <w:p w:rsidR="00233B9A" w:rsidRDefault="00233B9A">
            <w:pPr>
              <w:pStyle w:val="4"/>
            </w:pPr>
          </w:p>
        </w:tc>
        <w:tc>
          <w:tcPr>
            <w:tcW w:w="2551" w:type="dxa"/>
            <w:vAlign w:val="center"/>
          </w:tcPr>
          <w:p w:rsidR="00233B9A" w:rsidRDefault="000C69FE">
            <w:pPr>
              <w:pStyle w:val="4"/>
            </w:pPr>
            <w:r>
              <w:t>196.44</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196.44</w:t>
            </w:r>
          </w:p>
        </w:tc>
        <w:tc>
          <w:tcPr>
            <w:tcW w:w="2551" w:type="dxa"/>
            <w:vAlign w:val="center"/>
          </w:tcPr>
          <w:p w:rsidR="00233B9A" w:rsidRDefault="00233B9A">
            <w:pPr>
              <w:pStyle w:val="4"/>
            </w:pPr>
          </w:p>
        </w:tc>
        <w:tc>
          <w:tcPr>
            <w:tcW w:w="2551" w:type="dxa"/>
            <w:vAlign w:val="center"/>
          </w:tcPr>
          <w:p w:rsidR="00233B9A" w:rsidRDefault="000C69FE">
            <w:pPr>
              <w:pStyle w:val="4"/>
            </w:pPr>
            <w:r>
              <w:t>196.44</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196.44</w:t>
            </w:r>
          </w:p>
        </w:tc>
        <w:tc>
          <w:tcPr>
            <w:tcW w:w="2551" w:type="dxa"/>
            <w:vAlign w:val="center"/>
          </w:tcPr>
          <w:p w:rsidR="00233B9A" w:rsidRDefault="00233B9A">
            <w:pPr>
              <w:pStyle w:val="4"/>
            </w:pPr>
          </w:p>
        </w:tc>
        <w:tc>
          <w:tcPr>
            <w:tcW w:w="2551" w:type="dxa"/>
            <w:vAlign w:val="center"/>
          </w:tcPr>
          <w:p w:rsidR="00233B9A" w:rsidRDefault="000C69FE">
            <w:pPr>
              <w:pStyle w:val="4"/>
            </w:pPr>
            <w:r>
              <w:t>196.44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河北省体育局航空运动中心2022年单位预算信息公开情况说明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按照《预算法》、《地方预决算公开操作规程》和《关于进一步推进预算公开工作的实施意见》规定，现将河北省体育局航空运动中心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（一）承担主办和委托举办国际性、全国和全省航空项目比赛的工作。</w:t>
      </w:r>
    </w:p>
    <w:p w:rsidR="00233B9A" w:rsidRDefault="000C69FE">
      <w:pPr>
        <w:pStyle w:val="-6"/>
      </w:pPr>
      <w:r>
        <w:t>（二）承担全省航空项目运动推广及后备人才培养等工作。</w:t>
      </w:r>
    </w:p>
    <w:p w:rsidR="00233B9A" w:rsidRDefault="000C69FE">
      <w:pPr>
        <w:pStyle w:val="-6"/>
      </w:pPr>
      <w:r>
        <w:t>（三）承担参加全国及以上各类航空飞行表演、竞赛活动等工作。</w:t>
      </w:r>
    </w:p>
    <w:p w:rsidR="00233B9A" w:rsidRDefault="000C69FE">
      <w:pPr>
        <w:pStyle w:val="-6"/>
      </w:pPr>
      <w:r>
        <w:t>（四）承担为航空项目运动发展筹措资金的服务保障工作。</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河北省体育局航空运动中心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542.3</w:t>
      </w:r>
      <w:r>
        <w:t>万元，其中：一般公共预算收入</w:t>
      </w:r>
      <w:r>
        <w:t>345.86</w:t>
      </w:r>
      <w:r>
        <w:t>万元，基金预算收入</w:t>
      </w:r>
      <w:r>
        <w:t>133.06</w:t>
      </w:r>
      <w:r>
        <w:t>万元，国有资本经营预算收入</w:t>
      </w:r>
      <w:r>
        <w:t>0</w:t>
      </w:r>
      <w:r>
        <w:t>万元，财政专户核拨收入</w:t>
      </w:r>
      <w:r>
        <w:t>0</w:t>
      </w:r>
      <w:r>
        <w:t>万元，单位资金收入</w:t>
      </w:r>
      <w:r>
        <w:t>0</w:t>
      </w:r>
      <w:r>
        <w:t>万元，上年结转结余</w:t>
      </w:r>
      <w:r>
        <w:t>63.38</w:t>
      </w:r>
      <w:r>
        <w:t>万元。</w:t>
      </w:r>
    </w:p>
    <w:p w:rsidR="00233B9A" w:rsidRDefault="000C69FE">
      <w:pPr>
        <w:pStyle w:val="-7"/>
      </w:pPr>
      <w:r>
        <w:lastRenderedPageBreak/>
        <w:t>2</w:t>
      </w:r>
      <w:r>
        <w:t>、支出说明</w:t>
      </w:r>
    </w:p>
    <w:p w:rsidR="00233B9A" w:rsidRDefault="000C69FE">
      <w:pPr>
        <w:pStyle w:val="-7"/>
      </w:pPr>
      <w:r>
        <w:t>收支预算总表支出栏、基本支出表、项目支出表按经济分类和支出功能分类科目编制，反映河北省体育局航空运动中心年度单位预算中支出预算的总体情况。</w:t>
      </w:r>
      <w:r>
        <w:t>2022</w:t>
      </w:r>
      <w:r>
        <w:t>年支出预算</w:t>
      </w:r>
      <w:r>
        <w:t>542.3</w:t>
      </w:r>
      <w:r>
        <w:t>万元，其中基本支出</w:t>
      </w:r>
      <w:r>
        <w:t>345.86</w:t>
      </w:r>
      <w:r>
        <w:t>万元，包括人员经费</w:t>
      </w:r>
      <w:r>
        <w:t>332.62</w:t>
      </w:r>
      <w:r>
        <w:t>万元和日常公用经费</w:t>
      </w:r>
      <w:r>
        <w:t>13.24</w:t>
      </w:r>
      <w:r>
        <w:t>万元；项目支出</w:t>
      </w:r>
      <w:r>
        <w:t>196.44</w:t>
      </w:r>
      <w:r>
        <w:t>万元，主要为场馆运维、维修维护费等。</w:t>
      </w:r>
    </w:p>
    <w:p w:rsidR="00233B9A" w:rsidRDefault="000C69FE">
      <w:pPr>
        <w:pStyle w:val="-7"/>
      </w:pPr>
      <w:r>
        <w:t>3</w:t>
      </w:r>
      <w:r>
        <w:t>、比上年增减情况</w:t>
      </w:r>
    </w:p>
    <w:p w:rsidR="00233B9A" w:rsidRDefault="000C69FE">
      <w:pPr>
        <w:pStyle w:val="-7"/>
      </w:pPr>
      <w:r>
        <w:t>2022</w:t>
      </w:r>
      <w:r>
        <w:t>年预算收支安排</w:t>
      </w:r>
      <w:r>
        <w:t>542.3</w:t>
      </w:r>
      <w:r>
        <w:t>万元，较</w:t>
      </w:r>
      <w:r>
        <w:t>2021</w:t>
      </w:r>
      <w:r>
        <w:t>年预算减少</w:t>
      </w:r>
      <w:r>
        <w:t>7.95</w:t>
      </w:r>
      <w:r>
        <w:t>万元，其中：基本支出增加</w:t>
      </w:r>
      <w:r>
        <w:t>112.15</w:t>
      </w:r>
      <w:r>
        <w:t>万元，主要为增加人员经费支出；项目支出减少</w:t>
      </w:r>
      <w:r>
        <w:t>120.1</w:t>
      </w:r>
      <w:r>
        <w:t>万元，主要为减少比赛经费、维修维护费等。</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年，我单位机关运行经费共计安排</w:t>
      </w:r>
      <w:r>
        <w:t>13.24</w:t>
      </w:r>
      <w:r>
        <w:t>万元，主要用于日常维修、办公用房水电费、办公用房取暖费、差旅费等日常运行支出。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1.完成房屋的维修维护</w:t>
            </w:r>
          </w:p>
          <w:p w:rsidR="00233B9A" w:rsidRDefault="000C69FE">
            <w:pPr>
              <w:pStyle w:val="24a5815bc-afc2-4ba5-9c49-c138840dba85"/>
            </w:pPr>
            <w:r>
              <w:t>2.按时支付物业等费用</w:t>
            </w:r>
          </w:p>
          <w:p w:rsidR="00233B9A" w:rsidRDefault="000C69FE">
            <w:pPr>
              <w:pStyle w:val="24a5815bc-afc2-4ba5-9c49-c138840dba85"/>
            </w:pPr>
            <w:r>
              <w:t>3.房屋维修验收合格率超过百分之90</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资金到位率</w:t>
            </w:r>
          </w:p>
        </w:tc>
        <w:tc>
          <w:tcPr>
            <w:tcW w:w="2835" w:type="dxa"/>
            <w:vAlign w:val="center"/>
          </w:tcPr>
          <w:p w:rsidR="00233B9A" w:rsidRDefault="000C69FE">
            <w:pPr>
              <w:pStyle w:val="24a5815bc-afc2-4ba5-9c49-c138840dba85"/>
            </w:pPr>
            <w:r>
              <w:t>资金到位率</w:t>
            </w:r>
          </w:p>
        </w:tc>
        <w:tc>
          <w:tcPr>
            <w:tcW w:w="2551" w:type="dxa"/>
            <w:vAlign w:val="center"/>
          </w:tcPr>
          <w:p w:rsidR="00233B9A" w:rsidRDefault="000C69FE">
            <w:pPr>
              <w:pStyle w:val="24a5815bc-afc2-4ba5-9c49-c138840dba85"/>
            </w:pPr>
            <w:r>
              <w:t>≥95百分数</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房屋验收合格率</w:t>
            </w:r>
          </w:p>
        </w:tc>
        <w:tc>
          <w:tcPr>
            <w:tcW w:w="2551" w:type="dxa"/>
            <w:vAlign w:val="center"/>
          </w:tcPr>
          <w:p w:rsidR="00233B9A" w:rsidRDefault="000C69FE">
            <w:pPr>
              <w:pStyle w:val="24a5815bc-afc2-4ba5-9c49-c138840dba85"/>
            </w:pPr>
            <w:r>
              <w:t>≥90百分数</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项目持续发挥作用期限</w:t>
            </w:r>
          </w:p>
        </w:tc>
        <w:tc>
          <w:tcPr>
            <w:tcW w:w="2835" w:type="dxa"/>
            <w:vAlign w:val="center"/>
          </w:tcPr>
          <w:p w:rsidR="00233B9A" w:rsidRDefault="000C69FE">
            <w:pPr>
              <w:pStyle w:val="24a5815bc-afc2-4ba5-9c49-c138840dba85"/>
            </w:pPr>
            <w:r>
              <w:t>项目持续发挥作用期限</w:t>
            </w:r>
          </w:p>
        </w:tc>
        <w:tc>
          <w:tcPr>
            <w:tcW w:w="2551" w:type="dxa"/>
            <w:vAlign w:val="center"/>
          </w:tcPr>
          <w:p w:rsidR="00233B9A" w:rsidRDefault="000C69FE">
            <w:pPr>
              <w:pStyle w:val="24a5815bc-afc2-4ba5-9c49-c138840dba85"/>
            </w:pPr>
            <w:r>
              <w:t>≥10年</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群众满意度(%)</w:t>
            </w:r>
          </w:p>
        </w:tc>
        <w:tc>
          <w:tcPr>
            <w:tcW w:w="2835" w:type="dxa"/>
            <w:vAlign w:val="center"/>
          </w:tcPr>
          <w:p w:rsidR="00233B9A" w:rsidRDefault="000C69FE">
            <w:pPr>
              <w:pStyle w:val="24a5815bc-afc2-4ba5-9c49-c138840dba85"/>
            </w:pPr>
            <w:r>
              <w:t>群众满意度(%)</w:t>
            </w:r>
          </w:p>
        </w:tc>
        <w:tc>
          <w:tcPr>
            <w:tcW w:w="2551" w:type="dxa"/>
            <w:vAlign w:val="center"/>
          </w:tcPr>
          <w:p w:rsidR="00233B9A" w:rsidRDefault="000C69FE">
            <w:pPr>
              <w:pStyle w:val="24a5815bc-afc2-4ba5-9c49-c138840dba85"/>
            </w:pPr>
            <w:r>
              <w:t>≥95百分数</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1.通过咨询考察机场发展让航空中心更好发展</w:t>
            </w:r>
          </w:p>
          <w:p w:rsidR="00233B9A" w:rsidRDefault="000C69FE">
            <w:pPr>
              <w:pStyle w:val="24a5815bc-afc2-4ba5-9c49-c138840dba85"/>
            </w:pPr>
            <w:r>
              <w:t>2.安保、物业等服务，让场馆运行更稳定，改善机场环境</w:t>
            </w:r>
          </w:p>
          <w:p w:rsidR="00233B9A" w:rsidRDefault="000C69FE">
            <w:pPr>
              <w:pStyle w:val="24a5815bc-afc2-4ba5-9c49-c138840dba85"/>
            </w:pPr>
            <w:r>
              <w:t>3.界桩维护机场等</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调研、考察及暗访次数</w:t>
            </w:r>
          </w:p>
        </w:tc>
        <w:tc>
          <w:tcPr>
            <w:tcW w:w="2835" w:type="dxa"/>
            <w:vAlign w:val="center"/>
          </w:tcPr>
          <w:p w:rsidR="00233B9A" w:rsidRDefault="000C69FE">
            <w:pPr>
              <w:pStyle w:val="24a5815bc-afc2-4ba5-9c49-c138840dba85"/>
            </w:pPr>
            <w:r>
              <w:t>参与调研、考察及暗访次数</w:t>
            </w:r>
          </w:p>
        </w:tc>
        <w:tc>
          <w:tcPr>
            <w:tcW w:w="2551" w:type="dxa"/>
            <w:vAlign w:val="center"/>
          </w:tcPr>
          <w:p w:rsidR="00233B9A" w:rsidRDefault="000C69FE">
            <w:pPr>
              <w:pStyle w:val="24a5815bc-afc2-4ba5-9c49-c138840dba85"/>
            </w:pPr>
            <w:r>
              <w:t>1次</w:t>
            </w:r>
          </w:p>
        </w:tc>
        <w:tc>
          <w:tcPr>
            <w:tcW w:w="2268" w:type="dxa"/>
            <w:vAlign w:val="center"/>
          </w:tcPr>
          <w:p w:rsidR="00233B9A" w:rsidRDefault="000C69FE">
            <w:pPr>
              <w:pStyle w:val="24a5815bc-afc2-4ba5-9c49-c138840dba85"/>
            </w:pPr>
            <w:r>
              <w:t>依据省体工会12358工作思路</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业务工作完成率（%）</w:t>
            </w:r>
          </w:p>
        </w:tc>
        <w:tc>
          <w:tcPr>
            <w:tcW w:w="2835" w:type="dxa"/>
            <w:vAlign w:val="center"/>
          </w:tcPr>
          <w:p w:rsidR="00233B9A" w:rsidRDefault="000C69FE">
            <w:pPr>
              <w:pStyle w:val="24a5815bc-afc2-4ba5-9c49-c138840dba85"/>
            </w:pPr>
            <w:r>
              <w:t>业务工作完成率（%）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依据省体工会12358工作思路</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资金支出率（%）</w:t>
            </w:r>
          </w:p>
        </w:tc>
        <w:tc>
          <w:tcPr>
            <w:tcW w:w="2835" w:type="dxa"/>
            <w:vAlign w:val="center"/>
          </w:tcPr>
          <w:p w:rsidR="00233B9A" w:rsidRDefault="000C69FE">
            <w:pPr>
              <w:pStyle w:val="24a5815bc-afc2-4ba5-9c49-c138840dba85"/>
            </w:pPr>
            <w:r>
              <w:t>资金支出率（%）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成本控制</w:t>
            </w:r>
          </w:p>
        </w:tc>
        <w:tc>
          <w:tcPr>
            <w:tcW w:w="2835" w:type="dxa"/>
            <w:vAlign w:val="center"/>
          </w:tcPr>
          <w:p w:rsidR="00233B9A" w:rsidRDefault="000C69FE">
            <w:pPr>
              <w:pStyle w:val="24a5815bc-afc2-4ba5-9c49-c138840dba85"/>
            </w:pPr>
            <w:r>
              <w:t>成本控制</w:t>
            </w:r>
          </w:p>
        </w:tc>
        <w:tc>
          <w:tcPr>
            <w:tcW w:w="2551" w:type="dxa"/>
            <w:vAlign w:val="center"/>
          </w:tcPr>
          <w:p w:rsidR="00233B9A" w:rsidRDefault="000C69FE">
            <w:pPr>
              <w:pStyle w:val="24a5815bc-afc2-4ba5-9c49-c138840dba85"/>
            </w:pPr>
            <w:r>
              <w:t>≤133.06万元</w:t>
            </w:r>
          </w:p>
        </w:tc>
        <w:tc>
          <w:tcPr>
            <w:tcW w:w="2268" w:type="dxa"/>
            <w:vAlign w:val="center"/>
          </w:tcPr>
          <w:p w:rsidR="00233B9A" w:rsidRDefault="000C69FE">
            <w:pPr>
              <w:pStyle w:val="24a5815bc-afc2-4ba5-9c49-c138840dba85"/>
            </w:pPr>
            <w:r>
              <w:t>河北省省级项目支出预算管理办法</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受益总人数</w:t>
            </w:r>
          </w:p>
        </w:tc>
        <w:tc>
          <w:tcPr>
            <w:tcW w:w="2835" w:type="dxa"/>
            <w:vAlign w:val="center"/>
          </w:tcPr>
          <w:p w:rsidR="00233B9A" w:rsidRDefault="000C69FE">
            <w:pPr>
              <w:pStyle w:val="24a5815bc-afc2-4ba5-9c49-c138840dba85"/>
            </w:pPr>
            <w:r>
              <w:t>受益总人数</w:t>
            </w:r>
          </w:p>
        </w:tc>
        <w:tc>
          <w:tcPr>
            <w:tcW w:w="2551" w:type="dxa"/>
            <w:vAlign w:val="center"/>
          </w:tcPr>
          <w:p w:rsidR="00233B9A" w:rsidRDefault="000C69FE">
            <w:pPr>
              <w:pStyle w:val="24a5815bc-afc2-4ba5-9c49-c138840dba85"/>
            </w:pPr>
            <w:r>
              <w:t>≥10人</w:t>
            </w:r>
          </w:p>
        </w:tc>
        <w:tc>
          <w:tcPr>
            <w:tcW w:w="2268" w:type="dxa"/>
            <w:vAlign w:val="center"/>
          </w:tcPr>
          <w:p w:rsidR="00233B9A" w:rsidRDefault="000C69FE">
            <w:pPr>
              <w:pStyle w:val="24a5815bc-afc2-4ba5-9c49-c138840dba85"/>
            </w:pPr>
            <w:r>
              <w:t>依据省体工会12358工作思路</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持续发展作用力</w:t>
            </w:r>
          </w:p>
        </w:tc>
        <w:tc>
          <w:tcPr>
            <w:tcW w:w="2835" w:type="dxa"/>
            <w:vAlign w:val="center"/>
          </w:tcPr>
          <w:p w:rsidR="00233B9A" w:rsidRDefault="000C69FE">
            <w:pPr>
              <w:pStyle w:val="24a5815bc-afc2-4ba5-9c49-c138840dba85"/>
            </w:pPr>
            <w:r>
              <w:t>持续发展作用力</w:t>
            </w:r>
          </w:p>
        </w:tc>
        <w:tc>
          <w:tcPr>
            <w:tcW w:w="2551" w:type="dxa"/>
            <w:vAlign w:val="center"/>
          </w:tcPr>
          <w:p w:rsidR="00233B9A" w:rsidRDefault="000C69FE">
            <w:pPr>
              <w:pStyle w:val="24a5815bc-afc2-4ba5-9c49-c138840dba85"/>
            </w:pPr>
            <w:r>
              <w:t>长期</w:t>
            </w:r>
          </w:p>
        </w:tc>
        <w:tc>
          <w:tcPr>
            <w:tcW w:w="2268" w:type="dxa"/>
            <w:vAlign w:val="center"/>
          </w:tcPr>
          <w:p w:rsidR="00233B9A" w:rsidRDefault="000C69FE">
            <w:pPr>
              <w:pStyle w:val="24a5815bc-afc2-4ba5-9c49-c138840dba85"/>
            </w:pPr>
            <w:r>
              <w:t>依据省体工会12358工作思路</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群众满意度</w:t>
            </w:r>
          </w:p>
        </w:tc>
        <w:tc>
          <w:tcPr>
            <w:tcW w:w="2835" w:type="dxa"/>
            <w:vAlign w:val="center"/>
          </w:tcPr>
          <w:p w:rsidR="00233B9A" w:rsidRDefault="000C69FE">
            <w:pPr>
              <w:pStyle w:val="24a5815bc-afc2-4ba5-9c49-c138840dba85"/>
            </w:pPr>
            <w:r>
              <w:t>群众满意度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年，河北省体育局航空运动中心安排政府采购预算</w:t>
      </w:r>
      <w:r>
        <w:rPr>
          <w:rFonts w:eastAsia="方正仿宋_GBK"/>
          <w:color w:val="000000"/>
          <w:sz w:val="28"/>
        </w:rPr>
        <w:t>73.12</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362018河北省体育局航空运动中心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73.12</w:t>
            </w:r>
          </w:p>
        </w:tc>
        <w:tc>
          <w:tcPr>
            <w:tcW w:w="964" w:type="dxa"/>
            <w:vAlign w:val="center"/>
          </w:tcPr>
          <w:p w:rsidR="00233B9A" w:rsidRDefault="000C69FE">
            <w:pPr>
              <w:pStyle w:val="7"/>
            </w:pPr>
            <w:r>
              <w:t>0.14</w:t>
            </w:r>
          </w:p>
        </w:tc>
        <w:tc>
          <w:tcPr>
            <w:tcW w:w="964" w:type="dxa"/>
            <w:vAlign w:val="center"/>
          </w:tcPr>
          <w:p w:rsidR="00233B9A" w:rsidRDefault="000C69FE">
            <w:pPr>
              <w:pStyle w:val="7"/>
            </w:pPr>
            <w:r>
              <w:t>9.61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63.37</w:t>
            </w:r>
          </w:p>
        </w:tc>
        <w:tc>
          <w:tcPr>
            <w:tcW w:w="964" w:type="dxa"/>
            <w:vAlign w:val="center"/>
          </w:tcPr>
          <w:p w:rsidR="00233B9A" w:rsidRDefault="00233B9A">
            <w:pPr>
              <w:pStyle w:val="7"/>
            </w:pPr>
          </w:p>
        </w:tc>
        <w:tc>
          <w:tcPr>
            <w:tcW w:w="964" w:type="dxa"/>
            <w:vAlign w:val="center"/>
          </w:tcPr>
          <w:p w:rsidR="00233B9A" w:rsidRDefault="000C69FE">
            <w:pPr>
              <w:pStyle w:val="7"/>
            </w:pPr>
            <w:r>
              <w:t>8.30</w:t>
            </w:r>
          </w:p>
        </w:tc>
      </w:tr>
      <w:tr w:rsidR="00233B9A">
        <w:trPr>
          <w:cantSplit/>
          <w:jc w:val="center"/>
        </w:trPr>
        <w:tc>
          <w:tcPr>
            <w:tcW w:w="1701" w:type="dxa"/>
            <w:vAlign w:val="center"/>
          </w:tcPr>
          <w:p w:rsidR="00233B9A" w:rsidRDefault="000C69FE">
            <w:pPr>
              <w:pStyle w:val="6"/>
            </w:pPr>
            <w:r>
              <w:t>河北省体育局航空运动中心小计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73.12</w:t>
            </w:r>
          </w:p>
        </w:tc>
        <w:tc>
          <w:tcPr>
            <w:tcW w:w="964" w:type="dxa"/>
            <w:vAlign w:val="center"/>
          </w:tcPr>
          <w:p w:rsidR="00233B9A" w:rsidRDefault="000C69FE">
            <w:pPr>
              <w:pStyle w:val="7"/>
            </w:pPr>
            <w:r>
              <w:t>0.14</w:t>
            </w:r>
          </w:p>
        </w:tc>
        <w:tc>
          <w:tcPr>
            <w:tcW w:w="964" w:type="dxa"/>
            <w:vAlign w:val="center"/>
          </w:tcPr>
          <w:p w:rsidR="00233B9A" w:rsidRDefault="000C69FE">
            <w:pPr>
              <w:pStyle w:val="7"/>
            </w:pPr>
            <w:r>
              <w:t>9.61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63.37</w:t>
            </w:r>
          </w:p>
        </w:tc>
        <w:tc>
          <w:tcPr>
            <w:tcW w:w="964" w:type="dxa"/>
            <w:vAlign w:val="center"/>
          </w:tcPr>
          <w:p w:rsidR="00233B9A" w:rsidRDefault="00233B9A">
            <w:pPr>
              <w:pStyle w:val="7"/>
            </w:pPr>
          </w:p>
        </w:tc>
        <w:tc>
          <w:tcPr>
            <w:tcW w:w="964" w:type="dxa"/>
            <w:vAlign w:val="center"/>
          </w:tcPr>
          <w:p w:rsidR="00233B9A" w:rsidRDefault="000C69FE">
            <w:pPr>
              <w:pStyle w:val="7"/>
            </w:pPr>
            <w:r>
              <w:t>8.30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13.24</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万元</w:t>
            </w:r>
          </w:p>
        </w:tc>
        <w:tc>
          <w:tcPr>
            <w:tcW w:w="850" w:type="dxa"/>
            <w:vAlign w:val="center"/>
          </w:tcPr>
          <w:p w:rsidR="00233B9A" w:rsidRDefault="000C69FE">
            <w:pPr>
              <w:pStyle w:val="4"/>
            </w:pPr>
            <w:r>
              <w:t>7</w:t>
            </w:r>
          </w:p>
        </w:tc>
        <w:tc>
          <w:tcPr>
            <w:tcW w:w="850" w:type="dxa"/>
            <w:vAlign w:val="center"/>
          </w:tcPr>
          <w:p w:rsidR="00233B9A" w:rsidRDefault="000C69FE">
            <w:pPr>
              <w:pStyle w:val="4"/>
            </w:pPr>
            <w:r>
              <w:t>0.02</w:t>
            </w:r>
          </w:p>
        </w:tc>
        <w:tc>
          <w:tcPr>
            <w:tcW w:w="964" w:type="dxa"/>
            <w:vAlign w:val="center"/>
          </w:tcPr>
          <w:p w:rsidR="00233B9A" w:rsidRDefault="000C69FE">
            <w:pPr>
              <w:pStyle w:val="4"/>
            </w:pPr>
            <w:r>
              <w:t>0.14</w:t>
            </w:r>
          </w:p>
        </w:tc>
        <w:tc>
          <w:tcPr>
            <w:tcW w:w="964" w:type="dxa"/>
            <w:vAlign w:val="center"/>
          </w:tcPr>
          <w:p w:rsidR="00233B9A" w:rsidRDefault="000C69FE">
            <w:pPr>
              <w:pStyle w:val="4"/>
            </w:pPr>
            <w:r>
              <w:t>0.14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0.14</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133.06</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万元</w:t>
            </w:r>
          </w:p>
        </w:tc>
        <w:tc>
          <w:tcPr>
            <w:tcW w:w="850" w:type="dxa"/>
            <w:vAlign w:val="center"/>
          </w:tcPr>
          <w:p w:rsidR="00233B9A" w:rsidRDefault="000C69FE">
            <w:pPr>
              <w:pStyle w:val="4"/>
            </w:pPr>
            <w:r>
              <w:t>1</w:t>
            </w:r>
          </w:p>
        </w:tc>
        <w:tc>
          <w:tcPr>
            <w:tcW w:w="850" w:type="dxa"/>
            <w:vAlign w:val="center"/>
          </w:tcPr>
          <w:p w:rsidR="00233B9A" w:rsidRDefault="000C69FE">
            <w:pPr>
              <w:pStyle w:val="4"/>
            </w:pPr>
            <w:r>
              <w:t>1.45</w:t>
            </w:r>
          </w:p>
        </w:tc>
        <w:tc>
          <w:tcPr>
            <w:tcW w:w="964" w:type="dxa"/>
            <w:vAlign w:val="center"/>
          </w:tcPr>
          <w:p w:rsidR="00233B9A" w:rsidRDefault="000C69FE">
            <w:pPr>
              <w:pStyle w:val="4"/>
            </w:pPr>
            <w:r>
              <w:t>1.45</w:t>
            </w:r>
          </w:p>
        </w:tc>
        <w:tc>
          <w:tcPr>
            <w:tcW w:w="964" w:type="dxa"/>
            <w:vAlign w:val="center"/>
          </w:tcPr>
          <w:p w:rsidR="00233B9A" w:rsidRDefault="00233B9A">
            <w:pPr>
              <w:pStyle w:val="4"/>
            </w:pPr>
          </w:p>
        </w:tc>
        <w:tc>
          <w:tcPr>
            <w:tcW w:w="964" w:type="dxa"/>
            <w:vAlign w:val="center"/>
          </w:tcPr>
          <w:p w:rsidR="00233B9A" w:rsidRDefault="000C69FE">
            <w:pPr>
              <w:pStyle w:val="4"/>
            </w:pPr>
            <w:r>
              <w:t>1.45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133.06</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万元</w:t>
            </w:r>
          </w:p>
        </w:tc>
        <w:tc>
          <w:tcPr>
            <w:tcW w:w="850" w:type="dxa"/>
            <w:vAlign w:val="center"/>
          </w:tcPr>
          <w:p w:rsidR="00233B9A" w:rsidRDefault="000C69FE">
            <w:pPr>
              <w:pStyle w:val="4"/>
            </w:pPr>
            <w:r>
              <w:t>1</w:t>
            </w:r>
          </w:p>
        </w:tc>
        <w:tc>
          <w:tcPr>
            <w:tcW w:w="850" w:type="dxa"/>
            <w:vAlign w:val="center"/>
          </w:tcPr>
          <w:p w:rsidR="00233B9A" w:rsidRDefault="000C69FE">
            <w:pPr>
              <w:pStyle w:val="4"/>
            </w:pPr>
            <w:r>
              <w:t>8.16</w:t>
            </w:r>
          </w:p>
        </w:tc>
        <w:tc>
          <w:tcPr>
            <w:tcW w:w="964" w:type="dxa"/>
            <w:vAlign w:val="center"/>
          </w:tcPr>
          <w:p w:rsidR="00233B9A" w:rsidRDefault="000C69FE">
            <w:pPr>
              <w:pStyle w:val="4"/>
            </w:pPr>
            <w:r>
              <w:t>8.16</w:t>
            </w:r>
          </w:p>
        </w:tc>
        <w:tc>
          <w:tcPr>
            <w:tcW w:w="964" w:type="dxa"/>
            <w:vAlign w:val="center"/>
          </w:tcPr>
          <w:p w:rsidR="00233B9A" w:rsidRDefault="00233B9A">
            <w:pPr>
              <w:pStyle w:val="4"/>
            </w:pPr>
          </w:p>
        </w:tc>
        <w:tc>
          <w:tcPr>
            <w:tcW w:w="964" w:type="dxa"/>
            <w:vAlign w:val="center"/>
          </w:tcPr>
          <w:p w:rsidR="00233B9A" w:rsidRDefault="000C69FE">
            <w:pPr>
              <w:pStyle w:val="4"/>
            </w:pPr>
            <w:r>
              <w:t>8.16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8.16</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63.38</w:t>
            </w:r>
          </w:p>
        </w:tc>
        <w:tc>
          <w:tcPr>
            <w:tcW w:w="1134" w:type="dxa"/>
            <w:vAlign w:val="center"/>
          </w:tcPr>
          <w:p w:rsidR="00233B9A" w:rsidRDefault="00233B9A">
            <w:pPr>
              <w:pStyle w:val="2"/>
            </w:pPr>
          </w:p>
        </w:tc>
        <w:tc>
          <w:tcPr>
            <w:tcW w:w="1134" w:type="dxa"/>
            <w:vAlign w:val="center"/>
          </w:tcPr>
          <w:p w:rsidR="00233B9A" w:rsidRDefault="00233B9A">
            <w:pPr>
              <w:pStyle w:val="2"/>
            </w:pPr>
          </w:p>
        </w:tc>
        <w:tc>
          <w:tcPr>
            <w:tcW w:w="709" w:type="dxa"/>
            <w:vAlign w:val="center"/>
          </w:tcPr>
          <w:p w:rsidR="00233B9A" w:rsidRDefault="00233B9A">
            <w:pPr>
              <w:pStyle w:val="3"/>
            </w:pPr>
          </w:p>
        </w:tc>
        <w:tc>
          <w:tcPr>
            <w:tcW w:w="850" w:type="dxa"/>
            <w:vAlign w:val="center"/>
          </w:tcPr>
          <w:p w:rsidR="00233B9A" w:rsidRDefault="00233B9A">
            <w:pPr>
              <w:pStyle w:val="4"/>
            </w:pPr>
          </w:p>
        </w:tc>
        <w:tc>
          <w:tcPr>
            <w:tcW w:w="850" w:type="dxa"/>
            <w:vAlign w:val="center"/>
          </w:tcPr>
          <w:p w:rsidR="00233B9A" w:rsidRDefault="00233B9A">
            <w:pPr>
              <w:pStyle w:val="4"/>
            </w:pPr>
          </w:p>
        </w:tc>
        <w:tc>
          <w:tcPr>
            <w:tcW w:w="964" w:type="dxa"/>
            <w:vAlign w:val="center"/>
          </w:tcPr>
          <w:p w:rsidR="00233B9A" w:rsidRDefault="000C69FE">
            <w:pPr>
              <w:pStyle w:val="4"/>
            </w:pPr>
            <w:r>
              <w:t>3.40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3.40</w:t>
            </w: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63.38</w:t>
            </w:r>
          </w:p>
        </w:tc>
        <w:tc>
          <w:tcPr>
            <w:tcW w:w="1134" w:type="dxa"/>
            <w:vAlign w:val="center"/>
          </w:tcPr>
          <w:p w:rsidR="00233B9A" w:rsidRDefault="00233B9A">
            <w:pPr>
              <w:pStyle w:val="2"/>
            </w:pPr>
          </w:p>
        </w:tc>
        <w:tc>
          <w:tcPr>
            <w:tcW w:w="1134" w:type="dxa"/>
            <w:vAlign w:val="center"/>
          </w:tcPr>
          <w:p w:rsidR="00233B9A" w:rsidRDefault="00233B9A">
            <w:pPr>
              <w:pStyle w:val="2"/>
            </w:pPr>
          </w:p>
        </w:tc>
        <w:tc>
          <w:tcPr>
            <w:tcW w:w="709" w:type="dxa"/>
            <w:vAlign w:val="center"/>
          </w:tcPr>
          <w:p w:rsidR="00233B9A" w:rsidRDefault="00233B9A">
            <w:pPr>
              <w:pStyle w:val="3"/>
            </w:pPr>
          </w:p>
        </w:tc>
        <w:tc>
          <w:tcPr>
            <w:tcW w:w="850" w:type="dxa"/>
            <w:vAlign w:val="center"/>
          </w:tcPr>
          <w:p w:rsidR="00233B9A" w:rsidRDefault="00233B9A">
            <w:pPr>
              <w:pStyle w:val="4"/>
            </w:pPr>
          </w:p>
        </w:tc>
        <w:tc>
          <w:tcPr>
            <w:tcW w:w="850" w:type="dxa"/>
            <w:vAlign w:val="center"/>
          </w:tcPr>
          <w:p w:rsidR="00233B9A" w:rsidRDefault="00233B9A">
            <w:pPr>
              <w:pStyle w:val="4"/>
            </w:pPr>
          </w:p>
        </w:tc>
        <w:tc>
          <w:tcPr>
            <w:tcW w:w="964" w:type="dxa"/>
            <w:vAlign w:val="center"/>
          </w:tcPr>
          <w:p w:rsidR="00233B9A" w:rsidRDefault="000C69FE">
            <w:pPr>
              <w:pStyle w:val="4"/>
            </w:pPr>
            <w:r>
              <w:t>59.97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59.97</w:t>
            </w:r>
          </w:p>
        </w:tc>
        <w:tc>
          <w:tcPr>
            <w:tcW w:w="964" w:type="dxa"/>
            <w:vAlign w:val="center"/>
          </w:tcPr>
          <w:p w:rsidR="00233B9A" w:rsidRDefault="00233B9A">
            <w:pPr>
              <w:pStyle w:val="4"/>
            </w:pPr>
          </w:p>
        </w:tc>
        <w:tc>
          <w:tcPr>
            <w:tcW w:w="964" w:type="dxa"/>
            <w:vAlign w:val="center"/>
          </w:tcPr>
          <w:p w:rsidR="00233B9A" w:rsidRDefault="00233B9A">
            <w:pPr>
              <w:pStyle w:val="4"/>
            </w:pP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河北省体育局航空运动中心上年末固定资产金额为</w:t>
      </w:r>
      <w:r>
        <w:rPr>
          <w:rFonts w:eastAsia="方正仿宋_GBK"/>
          <w:color w:val="000000"/>
          <w:sz w:val="28"/>
        </w:rPr>
        <w:t>221.65</w:t>
      </w:r>
      <w:r>
        <w:rPr>
          <w:rFonts w:eastAsia="方正仿宋_GBK"/>
          <w:color w:val="000000"/>
          <w:sz w:val="28"/>
        </w:rPr>
        <w:t>万元（详见下表）。本年度拟购置固定资产总额为</w:t>
      </w:r>
      <w:r>
        <w:rPr>
          <w:rFonts w:eastAsia="方正仿宋_GBK"/>
          <w:color w:val="000000"/>
          <w:sz w:val="28"/>
        </w:rPr>
        <w:t>0.00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362018河北省体育局航空运动中心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221.65</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10090.90</w:t>
            </w:r>
          </w:p>
        </w:tc>
        <w:tc>
          <w:tcPr>
            <w:tcW w:w="2835" w:type="dxa"/>
            <w:vAlign w:val="center"/>
          </w:tcPr>
          <w:p w:rsidR="00233B9A" w:rsidRDefault="000C69FE">
            <w:pPr>
              <w:pStyle w:val="4"/>
            </w:pPr>
            <w:r>
              <w:t>116.85</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1692.60</w:t>
            </w:r>
          </w:p>
        </w:tc>
        <w:tc>
          <w:tcPr>
            <w:tcW w:w="2835" w:type="dxa"/>
            <w:vAlign w:val="center"/>
          </w:tcPr>
          <w:p w:rsidR="00233B9A" w:rsidRDefault="000C69FE">
            <w:pPr>
              <w:pStyle w:val="4"/>
            </w:pPr>
            <w:r>
              <w:t>17.00</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w:t>
            </w:r>
          </w:p>
        </w:tc>
        <w:tc>
          <w:tcPr>
            <w:tcW w:w="2835" w:type="dxa"/>
            <w:vAlign w:val="center"/>
          </w:tcPr>
          <w:p w:rsidR="00233B9A" w:rsidRDefault="000C69FE">
            <w:pPr>
              <w:pStyle w:val="4"/>
            </w:pPr>
            <w:r>
              <w:t>20.00</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233B9A">
            <w:pPr>
              <w:pStyle w:val="3"/>
            </w:pPr>
          </w:p>
        </w:tc>
        <w:tc>
          <w:tcPr>
            <w:tcW w:w="2835" w:type="dxa"/>
            <w:vAlign w:val="center"/>
          </w:tcPr>
          <w:p w:rsidR="00233B9A" w:rsidRDefault="000C69FE">
            <w:pPr>
              <w:pStyle w:val="4"/>
            </w:pPr>
            <w:r>
              <w:t>84.80</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7" w:name="_Toc_4_4_0000000035"/>
      <w:r>
        <w:rPr>
          <w:rFonts w:ascii="方正小标宋_GBK" w:eastAsia="方正小标宋_GBK" w:hAnsi="方正小标宋_GBK" w:cs="方正小标宋_GBK"/>
          <w:color w:val="000000"/>
          <w:sz w:val="44"/>
        </w:rPr>
        <w:lastRenderedPageBreak/>
        <w:t>十七、河北省体育局青少年业余训练中心收支预算</w:t>
      </w:r>
      <w:bookmarkEnd w:id="17"/>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338.67</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143.00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338.67</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237.20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481.67</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575.87</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94.20</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575.87</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575.87</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575.87</w:t>
            </w:r>
          </w:p>
        </w:tc>
        <w:tc>
          <w:tcPr>
            <w:tcW w:w="1134" w:type="dxa"/>
            <w:vAlign w:val="center"/>
          </w:tcPr>
          <w:p w:rsidR="00233B9A" w:rsidRDefault="000C69FE">
            <w:pPr>
              <w:pStyle w:val="7"/>
            </w:pPr>
            <w:r>
              <w:t>481.67</w:t>
            </w:r>
          </w:p>
        </w:tc>
        <w:tc>
          <w:tcPr>
            <w:tcW w:w="1134" w:type="dxa"/>
            <w:vAlign w:val="center"/>
          </w:tcPr>
          <w:p w:rsidR="00233B9A" w:rsidRDefault="000C69FE">
            <w:pPr>
              <w:pStyle w:val="7"/>
            </w:pPr>
            <w:r>
              <w:t>481.67</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94.20</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0C69FE">
            <w:pPr>
              <w:pStyle w:val="4"/>
            </w:pPr>
            <w:r>
              <w:t>338.67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237.20</w:t>
            </w:r>
          </w:p>
        </w:tc>
        <w:tc>
          <w:tcPr>
            <w:tcW w:w="1134" w:type="dxa"/>
            <w:vAlign w:val="center"/>
          </w:tcPr>
          <w:p w:rsidR="00233B9A" w:rsidRDefault="000C69FE">
            <w:pPr>
              <w:pStyle w:val="4"/>
            </w:pPr>
            <w:r>
              <w:t>143.00</w:t>
            </w:r>
          </w:p>
        </w:tc>
        <w:tc>
          <w:tcPr>
            <w:tcW w:w="1134" w:type="dxa"/>
            <w:vAlign w:val="center"/>
          </w:tcPr>
          <w:p w:rsidR="00233B9A" w:rsidRDefault="000C69FE">
            <w:pPr>
              <w:pStyle w:val="4"/>
            </w:pPr>
            <w:r>
              <w:t>143.00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94.20</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237.20</w:t>
            </w:r>
          </w:p>
        </w:tc>
        <w:tc>
          <w:tcPr>
            <w:tcW w:w="1134" w:type="dxa"/>
            <w:vAlign w:val="center"/>
          </w:tcPr>
          <w:p w:rsidR="00233B9A" w:rsidRDefault="000C69FE">
            <w:pPr>
              <w:pStyle w:val="4"/>
            </w:pPr>
            <w:r>
              <w:t>143.00</w:t>
            </w:r>
          </w:p>
        </w:tc>
        <w:tc>
          <w:tcPr>
            <w:tcW w:w="1134" w:type="dxa"/>
            <w:vAlign w:val="center"/>
          </w:tcPr>
          <w:p w:rsidR="00233B9A" w:rsidRDefault="000C69FE">
            <w:pPr>
              <w:pStyle w:val="4"/>
            </w:pPr>
            <w:r>
              <w:t>143.00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94.20</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237.20</w:t>
            </w:r>
          </w:p>
        </w:tc>
        <w:tc>
          <w:tcPr>
            <w:tcW w:w="1134" w:type="dxa"/>
            <w:vAlign w:val="center"/>
          </w:tcPr>
          <w:p w:rsidR="00233B9A" w:rsidRDefault="000C69FE">
            <w:pPr>
              <w:pStyle w:val="4"/>
            </w:pPr>
            <w:r>
              <w:t>143.00</w:t>
            </w:r>
          </w:p>
        </w:tc>
        <w:tc>
          <w:tcPr>
            <w:tcW w:w="1134" w:type="dxa"/>
            <w:vAlign w:val="center"/>
          </w:tcPr>
          <w:p w:rsidR="00233B9A" w:rsidRDefault="000C69FE">
            <w:pPr>
              <w:pStyle w:val="4"/>
            </w:pPr>
            <w:r>
              <w:t>143.00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94.20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575.87</w:t>
            </w:r>
          </w:p>
        </w:tc>
        <w:tc>
          <w:tcPr>
            <w:tcW w:w="1361" w:type="dxa"/>
            <w:vAlign w:val="center"/>
          </w:tcPr>
          <w:p w:rsidR="00233B9A" w:rsidRDefault="000C69FE">
            <w:pPr>
              <w:pStyle w:val="7"/>
            </w:pPr>
            <w:r>
              <w:t>338.67</w:t>
            </w:r>
          </w:p>
        </w:tc>
        <w:tc>
          <w:tcPr>
            <w:tcW w:w="1361" w:type="dxa"/>
            <w:vAlign w:val="center"/>
          </w:tcPr>
          <w:p w:rsidR="00233B9A" w:rsidRDefault="000C69FE">
            <w:pPr>
              <w:pStyle w:val="7"/>
            </w:pPr>
            <w:r>
              <w:t>237.20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338.67</w:t>
            </w:r>
          </w:p>
        </w:tc>
        <w:tc>
          <w:tcPr>
            <w:tcW w:w="1361" w:type="dxa"/>
            <w:vAlign w:val="center"/>
          </w:tcPr>
          <w:p w:rsidR="00233B9A" w:rsidRDefault="000C69FE">
            <w:pPr>
              <w:pStyle w:val="4"/>
            </w:pPr>
            <w:r>
              <w:t>338.67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338.67</w:t>
            </w:r>
          </w:p>
        </w:tc>
        <w:tc>
          <w:tcPr>
            <w:tcW w:w="1361" w:type="dxa"/>
            <w:vAlign w:val="center"/>
          </w:tcPr>
          <w:p w:rsidR="00233B9A" w:rsidRDefault="000C69FE">
            <w:pPr>
              <w:pStyle w:val="4"/>
            </w:pPr>
            <w:r>
              <w:t>338.67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338.67</w:t>
            </w:r>
          </w:p>
        </w:tc>
        <w:tc>
          <w:tcPr>
            <w:tcW w:w="1361" w:type="dxa"/>
            <w:vAlign w:val="center"/>
          </w:tcPr>
          <w:p w:rsidR="00233B9A" w:rsidRDefault="000C69FE">
            <w:pPr>
              <w:pStyle w:val="4"/>
            </w:pPr>
            <w:r>
              <w:t>338.67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0C69FE">
            <w:pPr>
              <w:pStyle w:val="4"/>
            </w:pPr>
            <w:r>
              <w:t>237.20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338.67</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143.00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338.67</w:t>
            </w:r>
          </w:p>
        </w:tc>
        <w:tc>
          <w:tcPr>
            <w:tcW w:w="1474" w:type="dxa"/>
            <w:vAlign w:val="center"/>
          </w:tcPr>
          <w:p w:rsidR="00233B9A" w:rsidRDefault="000C69FE">
            <w:pPr>
              <w:pStyle w:val="4"/>
            </w:pPr>
            <w:r>
              <w:t>338.67</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237.20</w:t>
            </w:r>
          </w:p>
        </w:tc>
        <w:tc>
          <w:tcPr>
            <w:tcW w:w="1474" w:type="dxa"/>
            <w:vAlign w:val="center"/>
          </w:tcPr>
          <w:p w:rsidR="00233B9A" w:rsidRDefault="00233B9A">
            <w:pPr>
              <w:pStyle w:val="4"/>
            </w:pPr>
          </w:p>
        </w:tc>
        <w:tc>
          <w:tcPr>
            <w:tcW w:w="1474" w:type="dxa"/>
            <w:vAlign w:val="center"/>
          </w:tcPr>
          <w:p w:rsidR="00233B9A" w:rsidRDefault="000C69FE">
            <w:pPr>
              <w:pStyle w:val="4"/>
            </w:pPr>
            <w:r>
              <w:t>237.20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481.67</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575.87</w:t>
            </w:r>
          </w:p>
        </w:tc>
        <w:tc>
          <w:tcPr>
            <w:tcW w:w="1474" w:type="dxa"/>
            <w:vAlign w:val="center"/>
          </w:tcPr>
          <w:p w:rsidR="00233B9A" w:rsidRDefault="000C69FE">
            <w:pPr>
              <w:pStyle w:val="7"/>
            </w:pPr>
            <w:r>
              <w:t>338.67</w:t>
            </w:r>
          </w:p>
        </w:tc>
        <w:tc>
          <w:tcPr>
            <w:tcW w:w="1474" w:type="dxa"/>
            <w:vAlign w:val="center"/>
          </w:tcPr>
          <w:p w:rsidR="00233B9A" w:rsidRDefault="000C69FE">
            <w:pPr>
              <w:pStyle w:val="7"/>
            </w:pPr>
            <w:r>
              <w:t>237.20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94.20</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94.20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575.87</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575.87</w:t>
            </w:r>
          </w:p>
        </w:tc>
        <w:tc>
          <w:tcPr>
            <w:tcW w:w="1474" w:type="dxa"/>
            <w:vAlign w:val="center"/>
          </w:tcPr>
          <w:p w:rsidR="00233B9A" w:rsidRDefault="000C69FE">
            <w:pPr>
              <w:pStyle w:val="7"/>
            </w:pPr>
            <w:r>
              <w:t>338.67</w:t>
            </w:r>
          </w:p>
        </w:tc>
        <w:tc>
          <w:tcPr>
            <w:tcW w:w="1474" w:type="dxa"/>
            <w:vAlign w:val="center"/>
          </w:tcPr>
          <w:p w:rsidR="00233B9A" w:rsidRDefault="000C69FE">
            <w:pPr>
              <w:pStyle w:val="7"/>
            </w:pPr>
            <w:r>
              <w:t>237.20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338.67</w:t>
            </w:r>
          </w:p>
        </w:tc>
        <w:tc>
          <w:tcPr>
            <w:tcW w:w="2551" w:type="dxa"/>
            <w:vAlign w:val="center"/>
          </w:tcPr>
          <w:p w:rsidR="00233B9A" w:rsidRDefault="000C69FE">
            <w:pPr>
              <w:pStyle w:val="7"/>
            </w:pPr>
            <w:r>
              <w:t>338.67</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338.67</w:t>
            </w:r>
          </w:p>
        </w:tc>
        <w:tc>
          <w:tcPr>
            <w:tcW w:w="2551" w:type="dxa"/>
            <w:vAlign w:val="center"/>
          </w:tcPr>
          <w:p w:rsidR="00233B9A" w:rsidRDefault="000C69FE">
            <w:pPr>
              <w:pStyle w:val="4"/>
            </w:pPr>
            <w:r>
              <w:t>338.67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338.67</w:t>
            </w:r>
          </w:p>
        </w:tc>
        <w:tc>
          <w:tcPr>
            <w:tcW w:w="2551" w:type="dxa"/>
            <w:vAlign w:val="center"/>
          </w:tcPr>
          <w:p w:rsidR="00233B9A" w:rsidRDefault="000C69FE">
            <w:pPr>
              <w:pStyle w:val="4"/>
            </w:pPr>
            <w:r>
              <w:t>338.67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338.67</w:t>
            </w:r>
          </w:p>
        </w:tc>
        <w:tc>
          <w:tcPr>
            <w:tcW w:w="2551" w:type="dxa"/>
            <w:vAlign w:val="center"/>
          </w:tcPr>
          <w:p w:rsidR="00233B9A" w:rsidRDefault="000C69FE">
            <w:pPr>
              <w:pStyle w:val="4"/>
            </w:pPr>
            <w:r>
              <w:t>338.67</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338.67</w:t>
            </w:r>
          </w:p>
        </w:tc>
        <w:tc>
          <w:tcPr>
            <w:tcW w:w="2551" w:type="dxa"/>
            <w:vAlign w:val="center"/>
          </w:tcPr>
          <w:p w:rsidR="00233B9A" w:rsidRDefault="000C69FE">
            <w:pPr>
              <w:pStyle w:val="7"/>
            </w:pPr>
            <w:r>
              <w:t>327.12</w:t>
            </w:r>
          </w:p>
        </w:tc>
        <w:tc>
          <w:tcPr>
            <w:tcW w:w="2551" w:type="dxa"/>
            <w:vAlign w:val="center"/>
          </w:tcPr>
          <w:p w:rsidR="00233B9A" w:rsidRDefault="000C69FE">
            <w:pPr>
              <w:pStyle w:val="7"/>
            </w:pPr>
            <w:r>
              <w:t>11.55</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301.42</w:t>
            </w:r>
          </w:p>
        </w:tc>
        <w:tc>
          <w:tcPr>
            <w:tcW w:w="2551" w:type="dxa"/>
            <w:vAlign w:val="center"/>
          </w:tcPr>
          <w:p w:rsidR="00233B9A" w:rsidRDefault="000C69FE">
            <w:pPr>
              <w:pStyle w:val="4"/>
            </w:pPr>
            <w:r>
              <w:t>301.42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78.17</w:t>
            </w:r>
          </w:p>
        </w:tc>
        <w:tc>
          <w:tcPr>
            <w:tcW w:w="2551" w:type="dxa"/>
            <w:vAlign w:val="center"/>
          </w:tcPr>
          <w:p w:rsidR="00233B9A" w:rsidRDefault="000C69FE">
            <w:pPr>
              <w:pStyle w:val="4"/>
            </w:pPr>
            <w:r>
              <w:t>78.17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79.06</w:t>
            </w:r>
          </w:p>
        </w:tc>
        <w:tc>
          <w:tcPr>
            <w:tcW w:w="2551" w:type="dxa"/>
            <w:vAlign w:val="center"/>
          </w:tcPr>
          <w:p w:rsidR="00233B9A" w:rsidRDefault="000C69FE">
            <w:pPr>
              <w:pStyle w:val="4"/>
            </w:pPr>
            <w:r>
              <w:t>79.06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52.60</w:t>
            </w:r>
          </w:p>
        </w:tc>
        <w:tc>
          <w:tcPr>
            <w:tcW w:w="2551" w:type="dxa"/>
            <w:vAlign w:val="center"/>
          </w:tcPr>
          <w:p w:rsidR="00233B9A" w:rsidRDefault="000C69FE">
            <w:pPr>
              <w:pStyle w:val="4"/>
            </w:pPr>
            <w:r>
              <w:t>52.60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25.77</w:t>
            </w:r>
          </w:p>
        </w:tc>
        <w:tc>
          <w:tcPr>
            <w:tcW w:w="2551" w:type="dxa"/>
            <w:vAlign w:val="center"/>
          </w:tcPr>
          <w:p w:rsidR="00233B9A" w:rsidRDefault="000C69FE">
            <w:pPr>
              <w:pStyle w:val="4"/>
            </w:pPr>
            <w:r>
              <w:t>25.77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12.89</w:t>
            </w:r>
          </w:p>
        </w:tc>
        <w:tc>
          <w:tcPr>
            <w:tcW w:w="2551" w:type="dxa"/>
            <w:vAlign w:val="center"/>
          </w:tcPr>
          <w:p w:rsidR="00233B9A" w:rsidRDefault="000C69FE">
            <w:pPr>
              <w:pStyle w:val="4"/>
            </w:pPr>
            <w:r>
              <w:t>12.89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9.62</w:t>
            </w:r>
          </w:p>
        </w:tc>
        <w:tc>
          <w:tcPr>
            <w:tcW w:w="2551" w:type="dxa"/>
            <w:vAlign w:val="center"/>
          </w:tcPr>
          <w:p w:rsidR="00233B9A" w:rsidRDefault="000C69FE">
            <w:pPr>
              <w:pStyle w:val="4"/>
            </w:pPr>
            <w:r>
              <w:t>9.62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16.24</w:t>
            </w:r>
          </w:p>
        </w:tc>
        <w:tc>
          <w:tcPr>
            <w:tcW w:w="2551" w:type="dxa"/>
            <w:vAlign w:val="center"/>
          </w:tcPr>
          <w:p w:rsidR="00233B9A" w:rsidRDefault="000C69FE">
            <w:pPr>
              <w:pStyle w:val="4"/>
            </w:pPr>
            <w:r>
              <w:t>16.24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18.07</w:t>
            </w:r>
          </w:p>
        </w:tc>
        <w:tc>
          <w:tcPr>
            <w:tcW w:w="2551" w:type="dxa"/>
            <w:vAlign w:val="center"/>
          </w:tcPr>
          <w:p w:rsidR="00233B9A" w:rsidRDefault="000C69FE">
            <w:pPr>
              <w:pStyle w:val="4"/>
            </w:pPr>
            <w:r>
              <w:t>18.07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9.00</w:t>
            </w:r>
          </w:p>
        </w:tc>
        <w:tc>
          <w:tcPr>
            <w:tcW w:w="2551" w:type="dxa"/>
            <w:vAlign w:val="center"/>
          </w:tcPr>
          <w:p w:rsidR="00233B9A" w:rsidRDefault="000C69FE">
            <w:pPr>
              <w:pStyle w:val="4"/>
            </w:pPr>
            <w:r>
              <w:t>9.00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10.74</w:t>
            </w:r>
          </w:p>
        </w:tc>
        <w:tc>
          <w:tcPr>
            <w:tcW w:w="2551" w:type="dxa"/>
            <w:vAlign w:val="center"/>
          </w:tcPr>
          <w:p w:rsidR="00233B9A" w:rsidRDefault="00233B9A">
            <w:pPr>
              <w:pStyle w:val="4"/>
            </w:pPr>
          </w:p>
        </w:tc>
        <w:tc>
          <w:tcPr>
            <w:tcW w:w="2551" w:type="dxa"/>
            <w:vAlign w:val="center"/>
          </w:tcPr>
          <w:p w:rsidR="00233B9A" w:rsidRDefault="000C69FE">
            <w:pPr>
              <w:pStyle w:val="4"/>
            </w:pPr>
            <w:r>
              <w:t>10.74</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1.17</w:t>
            </w:r>
          </w:p>
        </w:tc>
        <w:tc>
          <w:tcPr>
            <w:tcW w:w="2551" w:type="dxa"/>
            <w:vAlign w:val="center"/>
          </w:tcPr>
          <w:p w:rsidR="00233B9A" w:rsidRDefault="00233B9A">
            <w:pPr>
              <w:pStyle w:val="4"/>
            </w:pPr>
          </w:p>
        </w:tc>
        <w:tc>
          <w:tcPr>
            <w:tcW w:w="2551" w:type="dxa"/>
            <w:vAlign w:val="center"/>
          </w:tcPr>
          <w:p w:rsidR="00233B9A" w:rsidRDefault="000C69FE">
            <w:pPr>
              <w:pStyle w:val="4"/>
            </w:pPr>
            <w:r>
              <w:t>1.17</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0.49</w:t>
            </w:r>
          </w:p>
        </w:tc>
        <w:tc>
          <w:tcPr>
            <w:tcW w:w="2551" w:type="dxa"/>
            <w:vAlign w:val="center"/>
          </w:tcPr>
          <w:p w:rsidR="00233B9A" w:rsidRDefault="00233B9A">
            <w:pPr>
              <w:pStyle w:val="4"/>
            </w:pPr>
          </w:p>
        </w:tc>
        <w:tc>
          <w:tcPr>
            <w:tcW w:w="2551" w:type="dxa"/>
            <w:vAlign w:val="center"/>
          </w:tcPr>
          <w:p w:rsidR="00233B9A" w:rsidRDefault="000C69FE">
            <w:pPr>
              <w:pStyle w:val="4"/>
            </w:pPr>
            <w:r>
              <w:t>0.49</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1.62</w:t>
            </w:r>
          </w:p>
        </w:tc>
        <w:tc>
          <w:tcPr>
            <w:tcW w:w="2551" w:type="dxa"/>
            <w:vAlign w:val="center"/>
          </w:tcPr>
          <w:p w:rsidR="00233B9A" w:rsidRDefault="00233B9A">
            <w:pPr>
              <w:pStyle w:val="4"/>
            </w:pPr>
          </w:p>
        </w:tc>
        <w:tc>
          <w:tcPr>
            <w:tcW w:w="2551" w:type="dxa"/>
            <w:vAlign w:val="center"/>
          </w:tcPr>
          <w:p w:rsidR="00233B9A" w:rsidRDefault="000C69FE">
            <w:pPr>
              <w:pStyle w:val="4"/>
            </w:pPr>
            <w:r>
              <w:t>1.62</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0.50</w:t>
            </w:r>
          </w:p>
        </w:tc>
        <w:tc>
          <w:tcPr>
            <w:tcW w:w="2551" w:type="dxa"/>
            <w:vAlign w:val="center"/>
          </w:tcPr>
          <w:p w:rsidR="00233B9A" w:rsidRDefault="00233B9A">
            <w:pPr>
              <w:pStyle w:val="4"/>
            </w:pPr>
          </w:p>
        </w:tc>
        <w:tc>
          <w:tcPr>
            <w:tcW w:w="2551" w:type="dxa"/>
            <w:vAlign w:val="center"/>
          </w:tcPr>
          <w:p w:rsidR="00233B9A" w:rsidRDefault="000C69FE">
            <w:pPr>
              <w:pStyle w:val="4"/>
            </w:pPr>
            <w:r>
              <w:t>0.50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0.50</w:t>
            </w:r>
          </w:p>
        </w:tc>
        <w:tc>
          <w:tcPr>
            <w:tcW w:w="2551" w:type="dxa"/>
            <w:vAlign w:val="center"/>
          </w:tcPr>
          <w:p w:rsidR="00233B9A" w:rsidRDefault="00233B9A">
            <w:pPr>
              <w:pStyle w:val="4"/>
            </w:pPr>
          </w:p>
        </w:tc>
        <w:tc>
          <w:tcPr>
            <w:tcW w:w="2551" w:type="dxa"/>
            <w:vAlign w:val="center"/>
          </w:tcPr>
          <w:p w:rsidR="00233B9A" w:rsidRDefault="000C69FE">
            <w:pPr>
              <w:pStyle w:val="4"/>
            </w:pPr>
            <w:r>
              <w:t>0.50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2.50</w:t>
            </w:r>
          </w:p>
        </w:tc>
        <w:tc>
          <w:tcPr>
            <w:tcW w:w="2551" w:type="dxa"/>
            <w:vAlign w:val="center"/>
          </w:tcPr>
          <w:p w:rsidR="00233B9A" w:rsidRDefault="00233B9A">
            <w:pPr>
              <w:pStyle w:val="4"/>
            </w:pPr>
          </w:p>
        </w:tc>
        <w:tc>
          <w:tcPr>
            <w:tcW w:w="2551" w:type="dxa"/>
            <w:vAlign w:val="center"/>
          </w:tcPr>
          <w:p w:rsidR="00233B9A" w:rsidRDefault="000C69FE">
            <w:pPr>
              <w:pStyle w:val="4"/>
            </w:pPr>
            <w:r>
              <w:t>2.50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0.96</w:t>
            </w:r>
          </w:p>
        </w:tc>
        <w:tc>
          <w:tcPr>
            <w:tcW w:w="2551" w:type="dxa"/>
            <w:vAlign w:val="center"/>
          </w:tcPr>
          <w:p w:rsidR="00233B9A" w:rsidRDefault="00233B9A">
            <w:pPr>
              <w:pStyle w:val="4"/>
            </w:pPr>
          </w:p>
        </w:tc>
        <w:tc>
          <w:tcPr>
            <w:tcW w:w="2551" w:type="dxa"/>
            <w:vAlign w:val="center"/>
          </w:tcPr>
          <w:p w:rsidR="00233B9A" w:rsidRDefault="000C69FE">
            <w:pPr>
              <w:pStyle w:val="4"/>
            </w:pPr>
            <w:r>
              <w:t>0.96</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25.70</w:t>
            </w:r>
          </w:p>
        </w:tc>
        <w:tc>
          <w:tcPr>
            <w:tcW w:w="2551" w:type="dxa"/>
            <w:vAlign w:val="center"/>
          </w:tcPr>
          <w:p w:rsidR="00233B9A" w:rsidRDefault="000C69FE">
            <w:pPr>
              <w:pStyle w:val="4"/>
            </w:pPr>
            <w:r>
              <w:t>25.70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25.65</w:t>
            </w:r>
          </w:p>
        </w:tc>
        <w:tc>
          <w:tcPr>
            <w:tcW w:w="2551" w:type="dxa"/>
            <w:vAlign w:val="center"/>
          </w:tcPr>
          <w:p w:rsidR="00233B9A" w:rsidRDefault="000C69FE">
            <w:pPr>
              <w:pStyle w:val="4"/>
            </w:pPr>
            <w:r>
              <w:t>25.65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0.05</w:t>
            </w:r>
          </w:p>
        </w:tc>
        <w:tc>
          <w:tcPr>
            <w:tcW w:w="2551" w:type="dxa"/>
            <w:vAlign w:val="center"/>
          </w:tcPr>
          <w:p w:rsidR="00233B9A" w:rsidRDefault="000C69FE">
            <w:pPr>
              <w:pStyle w:val="4"/>
            </w:pPr>
            <w:r>
              <w:t>0.05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0.81</w:t>
            </w:r>
          </w:p>
        </w:tc>
        <w:tc>
          <w:tcPr>
            <w:tcW w:w="2551" w:type="dxa"/>
            <w:vAlign w:val="center"/>
          </w:tcPr>
          <w:p w:rsidR="00233B9A" w:rsidRDefault="00233B9A">
            <w:pPr>
              <w:pStyle w:val="4"/>
            </w:pPr>
          </w:p>
        </w:tc>
        <w:tc>
          <w:tcPr>
            <w:tcW w:w="2551" w:type="dxa"/>
            <w:vAlign w:val="center"/>
          </w:tcPr>
          <w:p w:rsidR="00233B9A" w:rsidRDefault="000C69FE">
            <w:pPr>
              <w:pStyle w:val="4"/>
            </w:pPr>
            <w:r>
              <w:t>0.81</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0.81</w:t>
            </w:r>
          </w:p>
        </w:tc>
        <w:tc>
          <w:tcPr>
            <w:tcW w:w="2551" w:type="dxa"/>
            <w:vAlign w:val="center"/>
          </w:tcPr>
          <w:p w:rsidR="00233B9A" w:rsidRDefault="00233B9A">
            <w:pPr>
              <w:pStyle w:val="4"/>
            </w:pPr>
          </w:p>
        </w:tc>
        <w:tc>
          <w:tcPr>
            <w:tcW w:w="2551" w:type="dxa"/>
            <w:vAlign w:val="center"/>
          </w:tcPr>
          <w:p w:rsidR="00233B9A" w:rsidRDefault="000C69FE">
            <w:pPr>
              <w:pStyle w:val="4"/>
            </w:pPr>
            <w:r>
              <w:t>0.81</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237.20</w:t>
            </w:r>
          </w:p>
        </w:tc>
        <w:tc>
          <w:tcPr>
            <w:tcW w:w="2551" w:type="dxa"/>
            <w:vAlign w:val="center"/>
          </w:tcPr>
          <w:p w:rsidR="00233B9A" w:rsidRDefault="00233B9A">
            <w:pPr>
              <w:pStyle w:val="7"/>
            </w:pPr>
          </w:p>
        </w:tc>
        <w:tc>
          <w:tcPr>
            <w:tcW w:w="2551" w:type="dxa"/>
            <w:vAlign w:val="center"/>
          </w:tcPr>
          <w:p w:rsidR="00233B9A" w:rsidRDefault="000C69FE">
            <w:pPr>
              <w:pStyle w:val="7"/>
            </w:pPr>
            <w:r>
              <w:t>237.20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237.20</w:t>
            </w:r>
          </w:p>
        </w:tc>
        <w:tc>
          <w:tcPr>
            <w:tcW w:w="2551" w:type="dxa"/>
            <w:vAlign w:val="center"/>
          </w:tcPr>
          <w:p w:rsidR="00233B9A" w:rsidRDefault="00233B9A">
            <w:pPr>
              <w:pStyle w:val="4"/>
            </w:pPr>
          </w:p>
        </w:tc>
        <w:tc>
          <w:tcPr>
            <w:tcW w:w="2551" w:type="dxa"/>
            <w:vAlign w:val="center"/>
          </w:tcPr>
          <w:p w:rsidR="00233B9A" w:rsidRDefault="000C69FE">
            <w:pPr>
              <w:pStyle w:val="4"/>
            </w:pPr>
            <w:r>
              <w:t>237.20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237.20</w:t>
            </w:r>
          </w:p>
        </w:tc>
        <w:tc>
          <w:tcPr>
            <w:tcW w:w="2551" w:type="dxa"/>
            <w:vAlign w:val="center"/>
          </w:tcPr>
          <w:p w:rsidR="00233B9A" w:rsidRDefault="00233B9A">
            <w:pPr>
              <w:pStyle w:val="4"/>
            </w:pPr>
          </w:p>
        </w:tc>
        <w:tc>
          <w:tcPr>
            <w:tcW w:w="2551" w:type="dxa"/>
            <w:vAlign w:val="center"/>
          </w:tcPr>
          <w:p w:rsidR="00233B9A" w:rsidRDefault="000C69FE">
            <w:pPr>
              <w:pStyle w:val="4"/>
            </w:pPr>
            <w:r>
              <w:t>237.20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237.20</w:t>
            </w:r>
          </w:p>
        </w:tc>
        <w:tc>
          <w:tcPr>
            <w:tcW w:w="2551" w:type="dxa"/>
            <w:vAlign w:val="center"/>
          </w:tcPr>
          <w:p w:rsidR="00233B9A" w:rsidRDefault="00233B9A">
            <w:pPr>
              <w:pStyle w:val="4"/>
            </w:pPr>
          </w:p>
        </w:tc>
        <w:tc>
          <w:tcPr>
            <w:tcW w:w="2551" w:type="dxa"/>
            <w:vAlign w:val="center"/>
          </w:tcPr>
          <w:p w:rsidR="00233B9A" w:rsidRDefault="000C69FE">
            <w:pPr>
              <w:pStyle w:val="4"/>
            </w:pPr>
            <w:r>
              <w:t>237.20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河北省体育局青少年业余训练中心2022年单位预算信息公开情况说明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按照《预算法》、《地方预决算公开操作规程》和《关于进一步推进预算公开工作的实施意见》规定，现将河北省体育局青少年业余训练中心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（一）承担全省青少年业余训练竞赛、后备人才队伍培养以及青少年训练运动员注册等工作。</w:t>
      </w:r>
    </w:p>
    <w:p w:rsidR="00233B9A" w:rsidRDefault="000C69FE">
      <w:pPr>
        <w:pStyle w:val="-6"/>
      </w:pPr>
      <w:r>
        <w:t>（二）承担对从事青少年训练相关人员业务培训、实施九年义务教育阶段青少年运动员文化教育和赛前文化测试等工作。</w:t>
      </w:r>
    </w:p>
    <w:p w:rsidR="00233B9A" w:rsidRDefault="000C69FE">
      <w:pPr>
        <w:pStyle w:val="-6"/>
      </w:pPr>
      <w:r>
        <w:t>（三）承担全省青少年体育训练及后备人才培养基地、学校和俱乐部等建设以及项目进校园的工作。</w:t>
      </w:r>
    </w:p>
    <w:p w:rsidR="00233B9A" w:rsidRDefault="000C69FE">
      <w:pPr>
        <w:pStyle w:val="-6"/>
      </w:pPr>
      <w:r>
        <w:t>（四）承担为青少年体育发展筹措资金的服务保障工作。</w:t>
      </w:r>
    </w:p>
    <w:p w:rsidR="00233B9A" w:rsidRDefault="000C69FE">
      <w:pPr>
        <w:pStyle w:val="-6"/>
      </w:pPr>
      <w:r>
        <w:t>（五）完成河北省体育局交办的其他任务。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河北省体育局青少年业余训练中心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575.87</w:t>
      </w:r>
      <w:r>
        <w:t>万元，其中：一般公共预算收入</w:t>
      </w:r>
      <w:r>
        <w:t>338.67</w:t>
      </w:r>
      <w:r>
        <w:t>万元，基金预算收入</w:t>
      </w:r>
      <w:r>
        <w:t>143</w:t>
      </w:r>
      <w:r>
        <w:t>万元，上年结转结余</w:t>
      </w:r>
      <w:r>
        <w:t>94.2</w:t>
      </w:r>
      <w:r>
        <w:t>万元。</w:t>
      </w:r>
    </w:p>
    <w:p w:rsidR="00233B9A" w:rsidRDefault="000C69FE">
      <w:pPr>
        <w:pStyle w:val="-7"/>
      </w:pPr>
      <w:r>
        <w:t>2</w:t>
      </w:r>
      <w:r>
        <w:t>、支出说明</w:t>
      </w:r>
      <w:r>
        <w:t xml:space="preserve"> </w:t>
      </w:r>
    </w:p>
    <w:p w:rsidR="00233B9A" w:rsidRDefault="000C69FE">
      <w:pPr>
        <w:pStyle w:val="-7"/>
      </w:pPr>
      <w:r>
        <w:t>收支预算总表支出栏、基本支出表、项目支出表按经济分类和支出功能分类科目编制，反映河北省体育局青少年业余训练中心年度单位预算中支出预算的总体情况。</w:t>
      </w:r>
      <w:r>
        <w:t>2022</w:t>
      </w:r>
      <w:r>
        <w:t>年支出预算</w:t>
      </w:r>
      <w:r>
        <w:t>575.87</w:t>
      </w:r>
      <w:r>
        <w:t>万元，其中：基本支出</w:t>
      </w:r>
      <w:r>
        <w:t>338.67</w:t>
      </w:r>
      <w:r>
        <w:t>万元，包括人员经费</w:t>
      </w:r>
      <w:r>
        <w:t>327.12</w:t>
      </w:r>
      <w:r>
        <w:t>万元和日常公用经费</w:t>
      </w:r>
      <w:r>
        <w:t>11.55</w:t>
      </w:r>
      <w:r>
        <w:t>万元；项目支出</w:t>
      </w:r>
      <w:r>
        <w:t>237.2</w:t>
      </w:r>
      <w:r>
        <w:t>万元，主要为省运会运动员赛前文化课测试、组织参加全国青少年</w:t>
      </w:r>
      <w:r>
        <w:t>U</w:t>
      </w:r>
      <w:r>
        <w:t>系列比赛、省培和雏鹰计划等青少年赛事活动。</w:t>
      </w:r>
    </w:p>
    <w:p w:rsidR="00233B9A" w:rsidRDefault="000C69FE">
      <w:pPr>
        <w:pStyle w:val="-7"/>
      </w:pPr>
      <w:r>
        <w:t>3</w:t>
      </w:r>
      <w:r>
        <w:t>、比上年增减情况</w:t>
      </w:r>
    </w:p>
    <w:p w:rsidR="00233B9A" w:rsidRDefault="000C69FE">
      <w:pPr>
        <w:pStyle w:val="-7"/>
      </w:pPr>
      <w:r>
        <w:t>2022</w:t>
      </w:r>
      <w:r>
        <w:t>年预算收支安排</w:t>
      </w:r>
      <w:r>
        <w:t>575.87</w:t>
      </w:r>
      <w:r>
        <w:t>万元，较</w:t>
      </w:r>
      <w:r>
        <w:t>2021</w:t>
      </w:r>
      <w:r>
        <w:t>年预算减少</w:t>
      </w:r>
      <w:r>
        <w:t>396.01</w:t>
      </w:r>
      <w:r>
        <w:t>万元，其中：基本支出增加</w:t>
      </w:r>
      <w:r>
        <w:t>40.36</w:t>
      </w:r>
      <w:r>
        <w:t>万元，主要为增加人员经费支出；项目支出减少</w:t>
      </w:r>
      <w:r>
        <w:t>436.37</w:t>
      </w:r>
      <w:r>
        <w:t>万元，主要为青少年体育发展经费减少。</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11.55</w:t>
      </w:r>
      <w:r>
        <w:t>万元，主要用于办公及印刷、邮电费、差旅费、福利费、日常维修及一般设备购置费等日常运行支出。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w:t>
      </w:r>
      <w:r>
        <w:t>)</w:t>
      </w:r>
      <w:r>
        <w:t>费</w:t>
      </w:r>
      <w:r>
        <w:t>0</w:t>
      </w:r>
      <w:r>
        <w:t>万元；公务用车购置及运维费</w:t>
      </w:r>
      <w:r>
        <w:t>0</w:t>
      </w:r>
      <w:r>
        <w:t>万元（其中：公务用车购置费</w:t>
      </w:r>
      <w:r>
        <w:t>0</w:t>
      </w:r>
      <w:r>
        <w:t>万元，公务用车运维费</w:t>
      </w:r>
      <w:r>
        <w:t>0</w:t>
      </w:r>
      <w:r>
        <w:t>万元）；公务接待费</w:t>
      </w:r>
      <w:r>
        <w:t>0</w:t>
      </w:r>
      <w:r>
        <w:t>万元。与</w:t>
      </w:r>
      <w:r>
        <w:t>2021</w:t>
      </w:r>
      <w:r>
        <w:t>年相比持平。</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1.完成省培、雏鹰计划</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培训人数</w:t>
            </w:r>
          </w:p>
        </w:tc>
        <w:tc>
          <w:tcPr>
            <w:tcW w:w="2835" w:type="dxa"/>
            <w:vAlign w:val="center"/>
          </w:tcPr>
          <w:p w:rsidR="00233B9A" w:rsidRDefault="000C69FE">
            <w:pPr>
              <w:pStyle w:val="24a5815bc-afc2-4ba5-9c49-c138840dba85"/>
            </w:pPr>
            <w:r>
              <w:t>培训人数</w:t>
            </w:r>
          </w:p>
        </w:tc>
        <w:tc>
          <w:tcPr>
            <w:tcW w:w="2551" w:type="dxa"/>
            <w:vAlign w:val="center"/>
          </w:tcPr>
          <w:p w:rsidR="00233B9A" w:rsidRDefault="000C69FE">
            <w:pPr>
              <w:pStyle w:val="24a5815bc-afc2-4ba5-9c49-c138840dba85"/>
            </w:pPr>
            <w:r>
              <w:t>≥400</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培训费用</w:t>
            </w:r>
          </w:p>
        </w:tc>
        <w:tc>
          <w:tcPr>
            <w:tcW w:w="2835" w:type="dxa"/>
            <w:vAlign w:val="center"/>
          </w:tcPr>
          <w:p w:rsidR="00233B9A" w:rsidRDefault="000C69FE">
            <w:pPr>
              <w:pStyle w:val="24a5815bc-afc2-4ba5-9c49-c138840dba85"/>
            </w:pPr>
            <w:r>
              <w:t>培训费用</w:t>
            </w:r>
          </w:p>
        </w:tc>
        <w:tc>
          <w:tcPr>
            <w:tcW w:w="2551" w:type="dxa"/>
            <w:vAlign w:val="center"/>
          </w:tcPr>
          <w:p w:rsidR="00233B9A" w:rsidRDefault="000C69FE">
            <w:pPr>
              <w:pStyle w:val="24a5815bc-afc2-4ba5-9c49-c138840dba85"/>
            </w:pPr>
            <w:r>
              <w:t>严格按照预算成本支出</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培训出勤率</w:t>
            </w:r>
          </w:p>
        </w:tc>
        <w:tc>
          <w:tcPr>
            <w:tcW w:w="2835" w:type="dxa"/>
            <w:vAlign w:val="center"/>
          </w:tcPr>
          <w:p w:rsidR="00233B9A" w:rsidRDefault="000C69FE">
            <w:pPr>
              <w:pStyle w:val="24a5815bc-afc2-4ba5-9c49-c138840dba85"/>
            </w:pPr>
            <w:r>
              <w:t>培训出勤率</w:t>
            </w:r>
          </w:p>
        </w:tc>
        <w:tc>
          <w:tcPr>
            <w:tcW w:w="2551" w:type="dxa"/>
            <w:vAlign w:val="center"/>
          </w:tcPr>
          <w:p w:rsidR="00233B9A" w:rsidRDefault="000C69FE">
            <w:pPr>
              <w:pStyle w:val="24a5815bc-afc2-4ba5-9c49-c138840dba85"/>
            </w:pPr>
            <w:r>
              <w:t>≥400</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支付完成率</w:t>
            </w:r>
          </w:p>
        </w:tc>
        <w:tc>
          <w:tcPr>
            <w:tcW w:w="2835" w:type="dxa"/>
            <w:vAlign w:val="center"/>
          </w:tcPr>
          <w:p w:rsidR="00233B9A" w:rsidRDefault="000C69FE">
            <w:pPr>
              <w:pStyle w:val="24a5815bc-afc2-4ba5-9c49-c138840dba85"/>
            </w:pPr>
            <w:r>
              <w:t>按时有序支付</w:t>
            </w:r>
          </w:p>
        </w:tc>
        <w:tc>
          <w:tcPr>
            <w:tcW w:w="2551" w:type="dxa"/>
            <w:vAlign w:val="center"/>
          </w:tcPr>
          <w:p w:rsidR="00233B9A" w:rsidRDefault="000C69FE">
            <w:pPr>
              <w:pStyle w:val="24a5815bc-afc2-4ba5-9c49-c138840dba85"/>
            </w:pPr>
            <w:r>
              <w:t>按时完成支付</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1.完成省运会所有项目运动员赛前文化课测试</w:t>
            </w:r>
          </w:p>
          <w:p w:rsidR="00233B9A" w:rsidRDefault="000C69FE">
            <w:pPr>
              <w:pStyle w:val="24a5815bc-afc2-4ba5-9c49-c138840dba85"/>
            </w:pPr>
            <w:r>
              <w:t>2.组织、参加青少年各级各类赛事活动</w:t>
            </w:r>
          </w:p>
          <w:p w:rsidR="00233B9A" w:rsidRDefault="000C69FE">
            <w:pPr>
              <w:pStyle w:val="24a5815bc-afc2-4ba5-9c49-c138840dba85"/>
            </w:pPr>
            <w:r>
              <w:t>3.完成各级各类基地认定和督导检查工作。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参加赛事活动次数</w:t>
            </w:r>
          </w:p>
        </w:tc>
        <w:tc>
          <w:tcPr>
            <w:tcW w:w="2835" w:type="dxa"/>
            <w:vAlign w:val="center"/>
          </w:tcPr>
          <w:p w:rsidR="00233B9A" w:rsidRDefault="000C69FE">
            <w:pPr>
              <w:pStyle w:val="24a5815bc-afc2-4ba5-9c49-c138840dba85"/>
            </w:pPr>
            <w:r>
              <w:t>参加赛事活动次数</w:t>
            </w:r>
          </w:p>
        </w:tc>
        <w:tc>
          <w:tcPr>
            <w:tcW w:w="2551" w:type="dxa"/>
            <w:vAlign w:val="center"/>
          </w:tcPr>
          <w:p w:rsidR="00233B9A" w:rsidRDefault="000C69FE">
            <w:pPr>
              <w:pStyle w:val="24a5815bc-afc2-4ba5-9c49-c138840dba85"/>
            </w:pPr>
            <w:r>
              <w:t>≥1场</w:t>
            </w:r>
          </w:p>
        </w:tc>
        <w:tc>
          <w:tcPr>
            <w:tcW w:w="2268" w:type="dxa"/>
            <w:vAlign w:val="center"/>
          </w:tcPr>
          <w:p w:rsidR="00233B9A" w:rsidRDefault="000C69FE">
            <w:pPr>
              <w:pStyle w:val="24a5815bc-afc2-4ba5-9c49-c138840dba85"/>
            </w:pPr>
            <w:r>
              <w:t>开展活动</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体育活动任务完成率</w:t>
            </w:r>
          </w:p>
        </w:tc>
        <w:tc>
          <w:tcPr>
            <w:tcW w:w="2835" w:type="dxa"/>
            <w:vAlign w:val="center"/>
          </w:tcPr>
          <w:p w:rsidR="00233B9A" w:rsidRDefault="000C69FE">
            <w:pPr>
              <w:pStyle w:val="24a5815bc-afc2-4ba5-9c49-c138840dba85"/>
            </w:pPr>
            <w:r>
              <w:t>体育活动任务完成率</w:t>
            </w:r>
          </w:p>
        </w:tc>
        <w:tc>
          <w:tcPr>
            <w:tcW w:w="2551" w:type="dxa"/>
            <w:vAlign w:val="center"/>
          </w:tcPr>
          <w:p w:rsidR="00233B9A" w:rsidRDefault="000C69FE">
            <w:pPr>
              <w:pStyle w:val="24a5815bc-afc2-4ba5-9c49-c138840dba85"/>
            </w:pPr>
            <w:r>
              <w:t>≥1场</w:t>
            </w:r>
          </w:p>
        </w:tc>
        <w:tc>
          <w:tcPr>
            <w:tcW w:w="2268" w:type="dxa"/>
            <w:vAlign w:val="center"/>
          </w:tcPr>
          <w:p w:rsidR="00233B9A" w:rsidRDefault="000C69FE">
            <w:pPr>
              <w:pStyle w:val="24a5815bc-afc2-4ba5-9c49-c138840dba85"/>
            </w:pPr>
            <w:r>
              <w:t>开展活动</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按时完成率</w:t>
            </w:r>
          </w:p>
        </w:tc>
        <w:tc>
          <w:tcPr>
            <w:tcW w:w="2835" w:type="dxa"/>
            <w:vAlign w:val="center"/>
          </w:tcPr>
          <w:p w:rsidR="00233B9A" w:rsidRDefault="000C69FE">
            <w:pPr>
              <w:pStyle w:val="24a5815bc-afc2-4ba5-9c49-c138840dba85"/>
            </w:pPr>
            <w:r>
              <w:t>按时完成率</w:t>
            </w:r>
          </w:p>
        </w:tc>
        <w:tc>
          <w:tcPr>
            <w:tcW w:w="2551" w:type="dxa"/>
            <w:vAlign w:val="center"/>
          </w:tcPr>
          <w:p w:rsidR="00233B9A" w:rsidRDefault="000C69FE">
            <w:pPr>
              <w:pStyle w:val="24a5815bc-afc2-4ba5-9c49-c138840dba85"/>
            </w:pPr>
            <w:r>
              <w:t>≥1场</w:t>
            </w:r>
          </w:p>
        </w:tc>
        <w:tc>
          <w:tcPr>
            <w:tcW w:w="2268" w:type="dxa"/>
            <w:vAlign w:val="center"/>
          </w:tcPr>
          <w:p w:rsidR="00233B9A" w:rsidRDefault="000C69FE">
            <w:pPr>
              <w:pStyle w:val="24a5815bc-afc2-4ba5-9c49-c138840dba85"/>
            </w:pPr>
            <w:r>
              <w:t>活动</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≤143万元</w:t>
            </w:r>
          </w:p>
        </w:tc>
        <w:tc>
          <w:tcPr>
            <w:tcW w:w="2268" w:type="dxa"/>
            <w:vAlign w:val="center"/>
          </w:tcPr>
          <w:p w:rsidR="00233B9A" w:rsidRDefault="000C69FE">
            <w:pPr>
              <w:pStyle w:val="24a5815bc-afc2-4ba5-9c49-c138840dba85"/>
            </w:pPr>
            <w:r>
              <w:t>年初预算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保证人才队伍可持续建设</w:t>
            </w:r>
          </w:p>
        </w:tc>
        <w:tc>
          <w:tcPr>
            <w:tcW w:w="2835" w:type="dxa"/>
            <w:vAlign w:val="center"/>
          </w:tcPr>
          <w:p w:rsidR="00233B9A" w:rsidRDefault="000C69FE">
            <w:pPr>
              <w:pStyle w:val="24a5815bc-afc2-4ba5-9c49-c138840dba85"/>
            </w:pPr>
            <w:r>
              <w:t>保证人才队伍可持续建设</w:t>
            </w:r>
          </w:p>
        </w:tc>
        <w:tc>
          <w:tcPr>
            <w:tcW w:w="2551" w:type="dxa"/>
            <w:vAlign w:val="center"/>
          </w:tcPr>
          <w:p w:rsidR="00233B9A" w:rsidRDefault="000C69FE">
            <w:pPr>
              <w:pStyle w:val="24a5815bc-afc2-4ba5-9c49-c138840dba85"/>
            </w:pPr>
            <w:r>
              <w:t>发现人才</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满意率</w:t>
            </w:r>
          </w:p>
        </w:tc>
        <w:tc>
          <w:tcPr>
            <w:tcW w:w="2835" w:type="dxa"/>
            <w:vAlign w:val="center"/>
          </w:tcPr>
          <w:p w:rsidR="00233B9A" w:rsidRDefault="000C69FE">
            <w:pPr>
              <w:pStyle w:val="24a5815bc-afc2-4ba5-9c49-c138840dba85"/>
            </w:pPr>
            <w:r>
              <w:t>满意率</w:t>
            </w:r>
          </w:p>
        </w:tc>
        <w:tc>
          <w:tcPr>
            <w:tcW w:w="2551" w:type="dxa"/>
            <w:vAlign w:val="center"/>
          </w:tcPr>
          <w:p w:rsidR="00233B9A" w:rsidRDefault="000C69FE">
            <w:pPr>
              <w:pStyle w:val="24a5815bc-afc2-4ba5-9c49-c138840dba85"/>
            </w:pPr>
            <w:r>
              <w:t>≥80百分比</w:t>
            </w:r>
          </w:p>
        </w:tc>
        <w:tc>
          <w:tcPr>
            <w:tcW w:w="2268" w:type="dxa"/>
            <w:vAlign w:val="center"/>
          </w:tcPr>
          <w:p w:rsidR="00233B9A" w:rsidRDefault="00233B9A">
            <w:pPr>
              <w:pStyle w:val="24a5815bc-afc2-4ba5-9c49-c138840dba85"/>
            </w:pP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年，河北省体育局青少年业余训练中心安排政府采购预算</w:t>
      </w:r>
      <w:r>
        <w:rPr>
          <w:rFonts w:eastAsia="方正仿宋_GBK"/>
          <w:color w:val="000000"/>
          <w:sz w:val="28"/>
        </w:rPr>
        <w:t>1.01</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362019河北省体育局青少年业余训练中心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1.01</w:t>
            </w:r>
          </w:p>
        </w:tc>
        <w:tc>
          <w:tcPr>
            <w:tcW w:w="964" w:type="dxa"/>
            <w:vAlign w:val="center"/>
          </w:tcPr>
          <w:p w:rsidR="00233B9A" w:rsidRDefault="000C69FE">
            <w:pPr>
              <w:pStyle w:val="7"/>
            </w:pPr>
            <w:r>
              <w:t>1.01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1.01</w:t>
            </w:r>
          </w:p>
        </w:tc>
      </w:tr>
      <w:tr w:rsidR="00233B9A">
        <w:trPr>
          <w:cantSplit/>
          <w:jc w:val="center"/>
        </w:trPr>
        <w:tc>
          <w:tcPr>
            <w:tcW w:w="1701" w:type="dxa"/>
            <w:vAlign w:val="center"/>
          </w:tcPr>
          <w:p w:rsidR="00233B9A" w:rsidRDefault="000C69FE">
            <w:pPr>
              <w:pStyle w:val="6"/>
            </w:pPr>
            <w:r>
              <w:t>河北省体育局青少年业余训练中心小计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1.01</w:t>
            </w:r>
          </w:p>
        </w:tc>
        <w:tc>
          <w:tcPr>
            <w:tcW w:w="964" w:type="dxa"/>
            <w:vAlign w:val="center"/>
          </w:tcPr>
          <w:p w:rsidR="00233B9A" w:rsidRDefault="000C69FE">
            <w:pPr>
              <w:pStyle w:val="7"/>
            </w:pPr>
            <w:r>
              <w:t>1.01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1.01</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11.55</w:t>
            </w:r>
          </w:p>
        </w:tc>
        <w:tc>
          <w:tcPr>
            <w:tcW w:w="1134" w:type="dxa"/>
            <w:vAlign w:val="center"/>
          </w:tcPr>
          <w:p w:rsidR="00233B9A" w:rsidRDefault="000C69FE">
            <w:pPr>
              <w:pStyle w:val="2"/>
            </w:pPr>
            <w:r>
              <w:t>数字照相机</w:t>
            </w:r>
          </w:p>
        </w:tc>
        <w:tc>
          <w:tcPr>
            <w:tcW w:w="1134" w:type="dxa"/>
            <w:vAlign w:val="center"/>
          </w:tcPr>
          <w:p w:rsidR="00233B9A" w:rsidRDefault="000C69FE">
            <w:pPr>
              <w:pStyle w:val="2"/>
            </w:pPr>
            <w:r>
              <w:t>A0202050101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11.55</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0.25</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11.55</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0.13</w:t>
            </w:r>
          </w:p>
        </w:tc>
        <w:tc>
          <w:tcPr>
            <w:tcW w:w="964" w:type="dxa"/>
            <w:vAlign w:val="center"/>
          </w:tcPr>
          <w:p w:rsidR="00233B9A" w:rsidRDefault="000C69FE">
            <w:pPr>
              <w:pStyle w:val="4"/>
            </w:pPr>
            <w:r>
              <w:t>0.26</w:t>
            </w:r>
          </w:p>
        </w:tc>
        <w:tc>
          <w:tcPr>
            <w:tcW w:w="964" w:type="dxa"/>
            <w:vAlign w:val="center"/>
          </w:tcPr>
          <w:p w:rsidR="00233B9A" w:rsidRDefault="000C69FE">
            <w:pPr>
              <w:pStyle w:val="4"/>
            </w:pPr>
            <w:r>
              <w:t>0.26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0.26</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11.55</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10</w:t>
            </w:r>
          </w:p>
        </w:tc>
        <w:tc>
          <w:tcPr>
            <w:tcW w:w="850" w:type="dxa"/>
            <w:vAlign w:val="center"/>
          </w:tcPr>
          <w:p w:rsidR="00233B9A" w:rsidRDefault="000C69FE">
            <w:pPr>
              <w:pStyle w:val="4"/>
            </w:pPr>
            <w:r>
              <w:t>0.02</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河北省体育局青少年业余训练中心上年末固定资产金额为</w:t>
      </w:r>
      <w:r>
        <w:rPr>
          <w:rFonts w:eastAsia="方正仿宋_GBK"/>
          <w:color w:val="000000"/>
          <w:sz w:val="28"/>
        </w:rPr>
        <w:t>28.47</w:t>
      </w:r>
      <w:r>
        <w:rPr>
          <w:rFonts w:eastAsia="方正仿宋_GBK"/>
          <w:color w:val="000000"/>
          <w:sz w:val="28"/>
        </w:rPr>
        <w:t>万元（详见下表）。本年度拟购置固定资产总额为</w:t>
      </w:r>
      <w:r>
        <w:rPr>
          <w:rFonts w:eastAsia="方正仿宋_GBK"/>
          <w:color w:val="000000"/>
          <w:sz w:val="28"/>
        </w:rPr>
        <w:t>0.81</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362019河北省体育局青少年业余训练中心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28.47</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86</w:t>
            </w:r>
          </w:p>
        </w:tc>
        <w:tc>
          <w:tcPr>
            <w:tcW w:w="2835" w:type="dxa"/>
            <w:vAlign w:val="center"/>
          </w:tcPr>
          <w:p w:rsidR="00233B9A" w:rsidRDefault="000C69FE">
            <w:pPr>
              <w:pStyle w:val="4"/>
            </w:pPr>
            <w:r>
              <w:t>28.47</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8" w:name="_Toc_4_4_0000000036"/>
      <w:r>
        <w:rPr>
          <w:rFonts w:ascii="方正小标宋_GBK" w:eastAsia="方正小标宋_GBK" w:hAnsi="方正小标宋_GBK" w:cs="方正小标宋_GBK"/>
          <w:color w:val="000000"/>
          <w:sz w:val="44"/>
        </w:rPr>
        <w:lastRenderedPageBreak/>
        <w:t>十八、河北省体育发展交流中心收支预算</w:t>
      </w:r>
      <w:bookmarkEnd w:id="18"/>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671.95</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1808.40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671.95</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1808.40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2480.35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2480.35</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2480.35</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2480.35</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2480.35</w:t>
            </w:r>
          </w:p>
        </w:tc>
        <w:tc>
          <w:tcPr>
            <w:tcW w:w="1134" w:type="dxa"/>
            <w:vAlign w:val="center"/>
          </w:tcPr>
          <w:p w:rsidR="00233B9A" w:rsidRDefault="000C69FE">
            <w:pPr>
              <w:pStyle w:val="7"/>
            </w:pPr>
            <w:r>
              <w:t>2480.35</w:t>
            </w:r>
          </w:p>
        </w:tc>
        <w:tc>
          <w:tcPr>
            <w:tcW w:w="1134" w:type="dxa"/>
            <w:vAlign w:val="center"/>
          </w:tcPr>
          <w:p w:rsidR="00233B9A" w:rsidRDefault="000C69FE">
            <w:pPr>
              <w:pStyle w:val="7"/>
            </w:pPr>
            <w:r>
              <w:t>2480.35</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0C69FE">
            <w:pPr>
              <w:pStyle w:val="4"/>
            </w:pPr>
            <w:r>
              <w:t>671.95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0C69FE">
            <w:pPr>
              <w:pStyle w:val="4"/>
            </w:pPr>
            <w:r>
              <w:t>1808.40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2480.35</w:t>
            </w:r>
          </w:p>
        </w:tc>
        <w:tc>
          <w:tcPr>
            <w:tcW w:w="1361" w:type="dxa"/>
            <w:vAlign w:val="center"/>
          </w:tcPr>
          <w:p w:rsidR="00233B9A" w:rsidRDefault="000C69FE">
            <w:pPr>
              <w:pStyle w:val="7"/>
            </w:pPr>
            <w:r>
              <w:t>666.95</w:t>
            </w:r>
          </w:p>
        </w:tc>
        <w:tc>
          <w:tcPr>
            <w:tcW w:w="1361" w:type="dxa"/>
            <w:vAlign w:val="center"/>
          </w:tcPr>
          <w:p w:rsidR="00233B9A" w:rsidRDefault="000C69FE">
            <w:pPr>
              <w:pStyle w:val="7"/>
            </w:pPr>
            <w:r>
              <w:t>1813.40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671.95</w:t>
            </w:r>
          </w:p>
        </w:tc>
        <w:tc>
          <w:tcPr>
            <w:tcW w:w="1361" w:type="dxa"/>
            <w:vAlign w:val="center"/>
          </w:tcPr>
          <w:p w:rsidR="00233B9A" w:rsidRDefault="000C69FE">
            <w:pPr>
              <w:pStyle w:val="4"/>
            </w:pPr>
            <w:r>
              <w:t>666.95</w:t>
            </w:r>
          </w:p>
        </w:tc>
        <w:tc>
          <w:tcPr>
            <w:tcW w:w="1361" w:type="dxa"/>
            <w:vAlign w:val="center"/>
          </w:tcPr>
          <w:p w:rsidR="00233B9A" w:rsidRDefault="000C69FE">
            <w:pPr>
              <w:pStyle w:val="4"/>
            </w:pPr>
            <w:r>
              <w:t>5.00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671.95</w:t>
            </w:r>
          </w:p>
        </w:tc>
        <w:tc>
          <w:tcPr>
            <w:tcW w:w="1361" w:type="dxa"/>
            <w:vAlign w:val="center"/>
          </w:tcPr>
          <w:p w:rsidR="00233B9A" w:rsidRDefault="000C69FE">
            <w:pPr>
              <w:pStyle w:val="4"/>
            </w:pPr>
            <w:r>
              <w:t>666.95</w:t>
            </w:r>
          </w:p>
        </w:tc>
        <w:tc>
          <w:tcPr>
            <w:tcW w:w="1361" w:type="dxa"/>
            <w:vAlign w:val="center"/>
          </w:tcPr>
          <w:p w:rsidR="00233B9A" w:rsidRDefault="000C69FE">
            <w:pPr>
              <w:pStyle w:val="4"/>
            </w:pPr>
            <w:r>
              <w:t>5.00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671.95</w:t>
            </w:r>
          </w:p>
        </w:tc>
        <w:tc>
          <w:tcPr>
            <w:tcW w:w="1361" w:type="dxa"/>
            <w:vAlign w:val="center"/>
          </w:tcPr>
          <w:p w:rsidR="00233B9A" w:rsidRDefault="000C69FE">
            <w:pPr>
              <w:pStyle w:val="4"/>
            </w:pPr>
            <w:r>
              <w:t>666.95</w:t>
            </w:r>
          </w:p>
        </w:tc>
        <w:tc>
          <w:tcPr>
            <w:tcW w:w="1361" w:type="dxa"/>
            <w:vAlign w:val="center"/>
          </w:tcPr>
          <w:p w:rsidR="00233B9A" w:rsidRDefault="000C69FE">
            <w:pPr>
              <w:pStyle w:val="4"/>
            </w:pPr>
            <w:r>
              <w:t>5.00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0C69FE">
            <w:pPr>
              <w:pStyle w:val="4"/>
            </w:pPr>
            <w:r>
              <w:t>1808.40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671.95</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1808.40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671.95</w:t>
            </w:r>
          </w:p>
        </w:tc>
        <w:tc>
          <w:tcPr>
            <w:tcW w:w="1474" w:type="dxa"/>
            <w:vAlign w:val="center"/>
          </w:tcPr>
          <w:p w:rsidR="00233B9A" w:rsidRDefault="000C69FE">
            <w:pPr>
              <w:pStyle w:val="4"/>
            </w:pPr>
            <w:r>
              <w:t>671.95</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1808.40</w:t>
            </w:r>
          </w:p>
        </w:tc>
        <w:tc>
          <w:tcPr>
            <w:tcW w:w="1474" w:type="dxa"/>
            <w:vAlign w:val="center"/>
          </w:tcPr>
          <w:p w:rsidR="00233B9A" w:rsidRDefault="00233B9A">
            <w:pPr>
              <w:pStyle w:val="4"/>
            </w:pPr>
          </w:p>
        </w:tc>
        <w:tc>
          <w:tcPr>
            <w:tcW w:w="1474" w:type="dxa"/>
            <w:vAlign w:val="center"/>
          </w:tcPr>
          <w:p w:rsidR="00233B9A" w:rsidRDefault="000C69FE">
            <w:pPr>
              <w:pStyle w:val="4"/>
            </w:pPr>
            <w:r>
              <w:t>1808.40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2480.35</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2480.35</w:t>
            </w:r>
          </w:p>
        </w:tc>
        <w:tc>
          <w:tcPr>
            <w:tcW w:w="1474" w:type="dxa"/>
            <w:vAlign w:val="center"/>
          </w:tcPr>
          <w:p w:rsidR="00233B9A" w:rsidRDefault="000C69FE">
            <w:pPr>
              <w:pStyle w:val="7"/>
            </w:pPr>
            <w:r>
              <w:t>671.95</w:t>
            </w:r>
          </w:p>
        </w:tc>
        <w:tc>
          <w:tcPr>
            <w:tcW w:w="1474" w:type="dxa"/>
            <w:vAlign w:val="center"/>
          </w:tcPr>
          <w:p w:rsidR="00233B9A" w:rsidRDefault="000C69FE">
            <w:pPr>
              <w:pStyle w:val="7"/>
            </w:pPr>
            <w:r>
              <w:t>1808.40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2480.35</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2480.35</w:t>
            </w:r>
          </w:p>
        </w:tc>
        <w:tc>
          <w:tcPr>
            <w:tcW w:w="1474" w:type="dxa"/>
            <w:vAlign w:val="center"/>
          </w:tcPr>
          <w:p w:rsidR="00233B9A" w:rsidRDefault="000C69FE">
            <w:pPr>
              <w:pStyle w:val="7"/>
            </w:pPr>
            <w:r>
              <w:t>671.95</w:t>
            </w:r>
          </w:p>
        </w:tc>
        <w:tc>
          <w:tcPr>
            <w:tcW w:w="1474" w:type="dxa"/>
            <w:vAlign w:val="center"/>
          </w:tcPr>
          <w:p w:rsidR="00233B9A" w:rsidRDefault="000C69FE">
            <w:pPr>
              <w:pStyle w:val="7"/>
            </w:pPr>
            <w:r>
              <w:t>1808.40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671.95</w:t>
            </w:r>
          </w:p>
        </w:tc>
        <w:tc>
          <w:tcPr>
            <w:tcW w:w="2551" w:type="dxa"/>
            <w:vAlign w:val="center"/>
          </w:tcPr>
          <w:p w:rsidR="00233B9A" w:rsidRDefault="000C69FE">
            <w:pPr>
              <w:pStyle w:val="7"/>
            </w:pPr>
            <w:r>
              <w:t>666.95</w:t>
            </w:r>
          </w:p>
        </w:tc>
        <w:tc>
          <w:tcPr>
            <w:tcW w:w="2551" w:type="dxa"/>
            <w:vAlign w:val="center"/>
          </w:tcPr>
          <w:p w:rsidR="00233B9A" w:rsidRDefault="000C69FE">
            <w:pPr>
              <w:pStyle w:val="7"/>
            </w:pPr>
            <w:r>
              <w:t>5.00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671.95</w:t>
            </w:r>
          </w:p>
        </w:tc>
        <w:tc>
          <w:tcPr>
            <w:tcW w:w="2551" w:type="dxa"/>
            <w:vAlign w:val="center"/>
          </w:tcPr>
          <w:p w:rsidR="00233B9A" w:rsidRDefault="000C69FE">
            <w:pPr>
              <w:pStyle w:val="4"/>
            </w:pPr>
            <w:r>
              <w:t>666.95</w:t>
            </w: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671.95</w:t>
            </w:r>
          </w:p>
        </w:tc>
        <w:tc>
          <w:tcPr>
            <w:tcW w:w="2551" w:type="dxa"/>
            <w:vAlign w:val="center"/>
          </w:tcPr>
          <w:p w:rsidR="00233B9A" w:rsidRDefault="000C69FE">
            <w:pPr>
              <w:pStyle w:val="4"/>
            </w:pPr>
            <w:r>
              <w:t>666.95</w:t>
            </w:r>
          </w:p>
        </w:tc>
        <w:tc>
          <w:tcPr>
            <w:tcW w:w="2551" w:type="dxa"/>
            <w:vAlign w:val="center"/>
          </w:tcPr>
          <w:p w:rsidR="00233B9A" w:rsidRDefault="000C69FE">
            <w:pPr>
              <w:pStyle w:val="4"/>
            </w:pPr>
            <w:r>
              <w:t>5.00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671.95</w:t>
            </w:r>
          </w:p>
        </w:tc>
        <w:tc>
          <w:tcPr>
            <w:tcW w:w="2551" w:type="dxa"/>
            <w:vAlign w:val="center"/>
          </w:tcPr>
          <w:p w:rsidR="00233B9A" w:rsidRDefault="000C69FE">
            <w:pPr>
              <w:pStyle w:val="4"/>
            </w:pPr>
            <w:r>
              <w:t>666.95</w:t>
            </w:r>
          </w:p>
        </w:tc>
        <w:tc>
          <w:tcPr>
            <w:tcW w:w="2551" w:type="dxa"/>
            <w:vAlign w:val="center"/>
          </w:tcPr>
          <w:p w:rsidR="00233B9A" w:rsidRDefault="000C69FE">
            <w:pPr>
              <w:pStyle w:val="4"/>
            </w:pPr>
            <w:r>
              <w:t>5.00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666.95</w:t>
            </w:r>
          </w:p>
        </w:tc>
        <w:tc>
          <w:tcPr>
            <w:tcW w:w="2551" w:type="dxa"/>
            <w:vAlign w:val="center"/>
          </w:tcPr>
          <w:p w:rsidR="00233B9A" w:rsidRDefault="000C69FE">
            <w:pPr>
              <w:pStyle w:val="7"/>
            </w:pPr>
            <w:r>
              <w:t>599.16</w:t>
            </w:r>
          </w:p>
        </w:tc>
        <w:tc>
          <w:tcPr>
            <w:tcW w:w="2551" w:type="dxa"/>
            <w:vAlign w:val="center"/>
          </w:tcPr>
          <w:p w:rsidR="00233B9A" w:rsidRDefault="000C69FE">
            <w:pPr>
              <w:pStyle w:val="7"/>
            </w:pPr>
            <w:r>
              <w:t>67.79</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560.01</w:t>
            </w:r>
          </w:p>
        </w:tc>
        <w:tc>
          <w:tcPr>
            <w:tcW w:w="2551" w:type="dxa"/>
            <w:vAlign w:val="center"/>
          </w:tcPr>
          <w:p w:rsidR="00233B9A" w:rsidRDefault="000C69FE">
            <w:pPr>
              <w:pStyle w:val="4"/>
            </w:pPr>
            <w:r>
              <w:t>560.01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137.37</w:t>
            </w:r>
          </w:p>
        </w:tc>
        <w:tc>
          <w:tcPr>
            <w:tcW w:w="2551" w:type="dxa"/>
            <w:vAlign w:val="center"/>
          </w:tcPr>
          <w:p w:rsidR="00233B9A" w:rsidRDefault="000C69FE">
            <w:pPr>
              <w:pStyle w:val="4"/>
            </w:pPr>
            <w:r>
              <w:t>137.37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152.53</w:t>
            </w:r>
          </w:p>
        </w:tc>
        <w:tc>
          <w:tcPr>
            <w:tcW w:w="2551" w:type="dxa"/>
            <w:vAlign w:val="center"/>
          </w:tcPr>
          <w:p w:rsidR="00233B9A" w:rsidRDefault="000C69FE">
            <w:pPr>
              <w:pStyle w:val="4"/>
            </w:pPr>
            <w:r>
              <w:t>152.53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99.57</w:t>
            </w:r>
          </w:p>
        </w:tc>
        <w:tc>
          <w:tcPr>
            <w:tcW w:w="2551" w:type="dxa"/>
            <w:vAlign w:val="center"/>
          </w:tcPr>
          <w:p w:rsidR="00233B9A" w:rsidRDefault="000C69FE">
            <w:pPr>
              <w:pStyle w:val="4"/>
            </w:pPr>
            <w:r>
              <w:t>99.57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51.65</w:t>
            </w:r>
          </w:p>
        </w:tc>
        <w:tc>
          <w:tcPr>
            <w:tcW w:w="2551" w:type="dxa"/>
            <w:vAlign w:val="center"/>
          </w:tcPr>
          <w:p w:rsidR="00233B9A" w:rsidRDefault="000C69FE">
            <w:pPr>
              <w:pStyle w:val="4"/>
            </w:pPr>
            <w:r>
              <w:t>51.65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23.78</w:t>
            </w:r>
          </w:p>
        </w:tc>
        <w:tc>
          <w:tcPr>
            <w:tcW w:w="2551" w:type="dxa"/>
            <w:vAlign w:val="center"/>
          </w:tcPr>
          <w:p w:rsidR="00233B9A" w:rsidRDefault="000C69FE">
            <w:pPr>
              <w:pStyle w:val="4"/>
            </w:pPr>
            <w:r>
              <w:t>23.78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17.44</w:t>
            </w:r>
          </w:p>
        </w:tc>
        <w:tc>
          <w:tcPr>
            <w:tcW w:w="2551" w:type="dxa"/>
            <w:vAlign w:val="center"/>
          </w:tcPr>
          <w:p w:rsidR="00233B9A" w:rsidRDefault="000C69FE">
            <w:pPr>
              <w:pStyle w:val="4"/>
            </w:pPr>
            <w:r>
              <w:t>17.44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27.14</w:t>
            </w:r>
          </w:p>
        </w:tc>
        <w:tc>
          <w:tcPr>
            <w:tcW w:w="2551" w:type="dxa"/>
            <w:vAlign w:val="center"/>
          </w:tcPr>
          <w:p w:rsidR="00233B9A" w:rsidRDefault="000C69FE">
            <w:pPr>
              <w:pStyle w:val="4"/>
            </w:pPr>
            <w:r>
              <w:t>27.14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33.13</w:t>
            </w:r>
          </w:p>
        </w:tc>
        <w:tc>
          <w:tcPr>
            <w:tcW w:w="2551" w:type="dxa"/>
            <w:vAlign w:val="center"/>
          </w:tcPr>
          <w:p w:rsidR="00233B9A" w:rsidRDefault="000C69FE">
            <w:pPr>
              <w:pStyle w:val="4"/>
            </w:pPr>
            <w:r>
              <w:t>33.13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17.40</w:t>
            </w:r>
          </w:p>
        </w:tc>
        <w:tc>
          <w:tcPr>
            <w:tcW w:w="2551" w:type="dxa"/>
            <w:vAlign w:val="center"/>
          </w:tcPr>
          <w:p w:rsidR="00233B9A" w:rsidRDefault="000C69FE">
            <w:pPr>
              <w:pStyle w:val="4"/>
            </w:pPr>
            <w:r>
              <w:t>17.40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66.39</w:t>
            </w:r>
          </w:p>
        </w:tc>
        <w:tc>
          <w:tcPr>
            <w:tcW w:w="2551" w:type="dxa"/>
            <w:vAlign w:val="center"/>
          </w:tcPr>
          <w:p w:rsidR="00233B9A" w:rsidRDefault="00233B9A">
            <w:pPr>
              <w:pStyle w:val="4"/>
            </w:pPr>
          </w:p>
        </w:tc>
        <w:tc>
          <w:tcPr>
            <w:tcW w:w="2551" w:type="dxa"/>
            <w:vAlign w:val="center"/>
          </w:tcPr>
          <w:p w:rsidR="00233B9A" w:rsidRDefault="000C69FE">
            <w:pPr>
              <w:pStyle w:val="4"/>
            </w:pPr>
            <w:r>
              <w:t>66.39</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1.25</w:t>
            </w:r>
          </w:p>
        </w:tc>
        <w:tc>
          <w:tcPr>
            <w:tcW w:w="2551" w:type="dxa"/>
            <w:vAlign w:val="center"/>
          </w:tcPr>
          <w:p w:rsidR="00233B9A" w:rsidRDefault="00233B9A">
            <w:pPr>
              <w:pStyle w:val="4"/>
            </w:pPr>
          </w:p>
        </w:tc>
        <w:tc>
          <w:tcPr>
            <w:tcW w:w="2551" w:type="dxa"/>
            <w:vAlign w:val="center"/>
          </w:tcPr>
          <w:p w:rsidR="00233B9A" w:rsidRDefault="000C69FE">
            <w:pPr>
              <w:pStyle w:val="4"/>
            </w:pPr>
            <w:r>
              <w:t>1.25</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0.02</w:t>
            </w:r>
          </w:p>
        </w:tc>
        <w:tc>
          <w:tcPr>
            <w:tcW w:w="2551" w:type="dxa"/>
            <w:vAlign w:val="center"/>
          </w:tcPr>
          <w:p w:rsidR="00233B9A" w:rsidRDefault="00233B9A">
            <w:pPr>
              <w:pStyle w:val="4"/>
            </w:pPr>
          </w:p>
        </w:tc>
        <w:tc>
          <w:tcPr>
            <w:tcW w:w="2551" w:type="dxa"/>
            <w:vAlign w:val="center"/>
          </w:tcPr>
          <w:p w:rsidR="00233B9A" w:rsidRDefault="000C69FE">
            <w:pPr>
              <w:pStyle w:val="4"/>
            </w:pPr>
            <w:r>
              <w:t>0.02</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30205</w:t>
            </w:r>
          </w:p>
        </w:tc>
        <w:tc>
          <w:tcPr>
            <w:tcW w:w="4535" w:type="dxa"/>
            <w:vAlign w:val="center"/>
          </w:tcPr>
          <w:p w:rsidR="00233B9A" w:rsidRDefault="000C69FE">
            <w:pPr>
              <w:pStyle w:val="2"/>
            </w:pPr>
            <w:r>
              <w:t>水费</w:t>
            </w:r>
          </w:p>
        </w:tc>
        <w:tc>
          <w:tcPr>
            <w:tcW w:w="2551" w:type="dxa"/>
            <w:vAlign w:val="center"/>
          </w:tcPr>
          <w:p w:rsidR="00233B9A" w:rsidRDefault="000C69FE">
            <w:pPr>
              <w:pStyle w:val="4"/>
            </w:pPr>
            <w:r>
              <w:t>0.15</w:t>
            </w:r>
          </w:p>
        </w:tc>
        <w:tc>
          <w:tcPr>
            <w:tcW w:w="2551" w:type="dxa"/>
            <w:vAlign w:val="center"/>
          </w:tcPr>
          <w:p w:rsidR="00233B9A" w:rsidRDefault="00233B9A">
            <w:pPr>
              <w:pStyle w:val="4"/>
            </w:pPr>
          </w:p>
        </w:tc>
        <w:tc>
          <w:tcPr>
            <w:tcW w:w="2551" w:type="dxa"/>
            <w:vAlign w:val="center"/>
          </w:tcPr>
          <w:p w:rsidR="00233B9A" w:rsidRDefault="000C69FE">
            <w:pPr>
              <w:pStyle w:val="4"/>
            </w:pPr>
            <w:r>
              <w:t>0.15</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1.50</w:t>
            </w:r>
          </w:p>
        </w:tc>
        <w:tc>
          <w:tcPr>
            <w:tcW w:w="2551" w:type="dxa"/>
            <w:vAlign w:val="center"/>
          </w:tcPr>
          <w:p w:rsidR="00233B9A" w:rsidRDefault="00233B9A">
            <w:pPr>
              <w:pStyle w:val="4"/>
            </w:pPr>
          </w:p>
        </w:tc>
        <w:tc>
          <w:tcPr>
            <w:tcW w:w="2551" w:type="dxa"/>
            <w:vAlign w:val="center"/>
          </w:tcPr>
          <w:p w:rsidR="00233B9A" w:rsidRDefault="000C69FE">
            <w:pPr>
              <w:pStyle w:val="4"/>
            </w:pPr>
            <w:r>
              <w:t>1.50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5.50</w:t>
            </w:r>
          </w:p>
        </w:tc>
        <w:tc>
          <w:tcPr>
            <w:tcW w:w="2551" w:type="dxa"/>
            <w:vAlign w:val="center"/>
          </w:tcPr>
          <w:p w:rsidR="00233B9A" w:rsidRDefault="00233B9A">
            <w:pPr>
              <w:pStyle w:val="4"/>
            </w:pPr>
          </w:p>
        </w:tc>
        <w:tc>
          <w:tcPr>
            <w:tcW w:w="2551" w:type="dxa"/>
            <w:vAlign w:val="center"/>
          </w:tcPr>
          <w:p w:rsidR="00233B9A" w:rsidRDefault="000C69FE">
            <w:pPr>
              <w:pStyle w:val="4"/>
            </w:pPr>
            <w:r>
              <w:t>5.50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30208</w:t>
            </w:r>
          </w:p>
        </w:tc>
        <w:tc>
          <w:tcPr>
            <w:tcW w:w="4535" w:type="dxa"/>
            <w:vAlign w:val="center"/>
          </w:tcPr>
          <w:p w:rsidR="00233B9A" w:rsidRDefault="000C69FE">
            <w:pPr>
              <w:pStyle w:val="2"/>
            </w:pPr>
            <w:r>
              <w:t>取暖费</w:t>
            </w:r>
          </w:p>
        </w:tc>
        <w:tc>
          <w:tcPr>
            <w:tcW w:w="2551" w:type="dxa"/>
            <w:vAlign w:val="center"/>
          </w:tcPr>
          <w:p w:rsidR="00233B9A" w:rsidRDefault="000C69FE">
            <w:pPr>
              <w:pStyle w:val="4"/>
            </w:pPr>
            <w:r>
              <w:t>2.10</w:t>
            </w:r>
          </w:p>
        </w:tc>
        <w:tc>
          <w:tcPr>
            <w:tcW w:w="2551" w:type="dxa"/>
            <w:vAlign w:val="center"/>
          </w:tcPr>
          <w:p w:rsidR="00233B9A" w:rsidRDefault="00233B9A">
            <w:pPr>
              <w:pStyle w:val="4"/>
            </w:pPr>
          </w:p>
        </w:tc>
        <w:tc>
          <w:tcPr>
            <w:tcW w:w="2551" w:type="dxa"/>
            <w:vAlign w:val="center"/>
          </w:tcPr>
          <w:p w:rsidR="00233B9A" w:rsidRDefault="000C69FE">
            <w:pPr>
              <w:pStyle w:val="4"/>
            </w:pPr>
            <w:r>
              <w:t>2.10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25.00</w:t>
            </w:r>
          </w:p>
        </w:tc>
        <w:tc>
          <w:tcPr>
            <w:tcW w:w="2551" w:type="dxa"/>
            <w:vAlign w:val="center"/>
          </w:tcPr>
          <w:p w:rsidR="00233B9A" w:rsidRDefault="00233B9A">
            <w:pPr>
              <w:pStyle w:val="4"/>
            </w:pPr>
          </w:p>
        </w:tc>
        <w:tc>
          <w:tcPr>
            <w:tcW w:w="2551" w:type="dxa"/>
            <w:vAlign w:val="center"/>
          </w:tcPr>
          <w:p w:rsidR="00233B9A" w:rsidRDefault="000C69FE">
            <w:pPr>
              <w:pStyle w:val="4"/>
            </w:pPr>
            <w:r>
              <w:t>25.00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0.40</w:t>
            </w:r>
          </w:p>
        </w:tc>
        <w:tc>
          <w:tcPr>
            <w:tcW w:w="2551" w:type="dxa"/>
            <w:vAlign w:val="center"/>
          </w:tcPr>
          <w:p w:rsidR="00233B9A" w:rsidRDefault="00233B9A">
            <w:pPr>
              <w:pStyle w:val="4"/>
            </w:pPr>
          </w:p>
        </w:tc>
        <w:tc>
          <w:tcPr>
            <w:tcW w:w="2551" w:type="dxa"/>
            <w:vAlign w:val="center"/>
          </w:tcPr>
          <w:p w:rsidR="00233B9A" w:rsidRDefault="000C69FE">
            <w:pPr>
              <w:pStyle w:val="4"/>
            </w:pPr>
            <w:r>
              <w:t>0.40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30226</w:t>
            </w:r>
          </w:p>
        </w:tc>
        <w:tc>
          <w:tcPr>
            <w:tcW w:w="4535" w:type="dxa"/>
            <w:vAlign w:val="center"/>
          </w:tcPr>
          <w:p w:rsidR="00233B9A" w:rsidRDefault="000C69FE">
            <w:pPr>
              <w:pStyle w:val="2"/>
            </w:pPr>
            <w:r>
              <w:t>劳务费</w:t>
            </w:r>
          </w:p>
        </w:tc>
        <w:tc>
          <w:tcPr>
            <w:tcW w:w="2551" w:type="dxa"/>
            <w:vAlign w:val="center"/>
          </w:tcPr>
          <w:p w:rsidR="00233B9A" w:rsidRDefault="000C69FE">
            <w:pPr>
              <w:pStyle w:val="4"/>
            </w:pPr>
            <w:r>
              <w:t>16.00</w:t>
            </w:r>
          </w:p>
        </w:tc>
        <w:tc>
          <w:tcPr>
            <w:tcW w:w="2551" w:type="dxa"/>
            <w:vAlign w:val="center"/>
          </w:tcPr>
          <w:p w:rsidR="00233B9A" w:rsidRDefault="00233B9A">
            <w:pPr>
              <w:pStyle w:val="4"/>
            </w:pPr>
          </w:p>
        </w:tc>
        <w:tc>
          <w:tcPr>
            <w:tcW w:w="2551" w:type="dxa"/>
            <w:vAlign w:val="center"/>
          </w:tcPr>
          <w:p w:rsidR="00233B9A" w:rsidRDefault="000C69FE">
            <w:pPr>
              <w:pStyle w:val="4"/>
            </w:pPr>
            <w:r>
              <w:t>16.00</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0.80</w:t>
            </w:r>
          </w:p>
        </w:tc>
        <w:tc>
          <w:tcPr>
            <w:tcW w:w="2551" w:type="dxa"/>
            <w:vAlign w:val="center"/>
          </w:tcPr>
          <w:p w:rsidR="00233B9A" w:rsidRDefault="00233B9A">
            <w:pPr>
              <w:pStyle w:val="4"/>
            </w:pPr>
          </w:p>
        </w:tc>
        <w:tc>
          <w:tcPr>
            <w:tcW w:w="2551" w:type="dxa"/>
            <w:vAlign w:val="center"/>
          </w:tcPr>
          <w:p w:rsidR="00233B9A" w:rsidRDefault="000C69FE">
            <w:pPr>
              <w:pStyle w:val="4"/>
            </w:pPr>
            <w:r>
              <w:t>0.80</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4.55</w:t>
            </w:r>
          </w:p>
        </w:tc>
        <w:tc>
          <w:tcPr>
            <w:tcW w:w="2551" w:type="dxa"/>
            <w:vAlign w:val="center"/>
          </w:tcPr>
          <w:p w:rsidR="00233B9A" w:rsidRDefault="00233B9A">
            <w:pPr>
              <w:pStyle w:val="4"/>
            </w:pPr>
          </w:p>
        </w:tc>
        <w:tc>
          <w:tcPr>
            <w:tcW w:w="2551" w:type="dxa"/>
            <w:vAlign w:val="center"/>
          </w:tcPr>
          <w:p w:rsidR="00233B9A" w:rsidRDefault="000C69FE">
            <w:pPr>
              <w:pStyle w:val="4"/>
            </w:pPr>
            <w:r>
              <w:t>4.55</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3.50</w:t>
            </w:r>
          </w:p>
        </w:tc>
        <w:tc>
          <w:tcPr>
            <w:tcW w:w="2551" w:type="dxa"/>
            <w:vAlign w:val="center"/>
          </w:tcPr>
          <w:p w:rsidR="00233B9A" w:rsidRDefault="00233B9A">
            <w:pPr>
              <w:pStyle w:val="4"/>
            </w:pPr>
          </w:p>
        </w:tc>
        <w:tc>
          <w:tcPr>
            <w:tcW w:w="2551" w:type="dxa"/>
            <w:vAlign w:val="center"/>
          </w:tcPr>
          <w:p w:rsidR="00233B9A" w:rsidRDefault="000C69FE">
            <w:pPr>
              <w:pStyle w:val="4"/>
            </w:pPr>
            <w:r>
              <w:t>3.50</w:t>
            </w: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1.62</w:t>
            </w:r>
          </w:p>
        </w:tc>
        <w:tc>
          <w:tcPr>
            <w:tcW w:w="2551" w:type="dxa"/>
            <w:vAlign w:val="center"/>
          </w:tcPr>
          <w:p w:rsidR="00233B9A" w:rsidRDefault="00233B9A">
            <w:pPr>
              <w:pStyle w:val="4"/>
            </w:pPr>
          </w:p>
        </w:tc>
        <w:tc>
          <w:tcPr>
            <w:tcW w:w="2551" w:type="dxa"/>
            <w:vAlign w:val="center"/>
          </w:tcPr>
          <w:p w:rsidR="00233B9A" w:rsidRDefault="000C69FE">
            <w:pPr>
              <w:pStyle w:val="4"/>
            </w:pPr>
            <w:r>
              <w:t>1.62</w:t>
            </w: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39.15</w:t>
            </w:r>
          </w:p>
        </w:tc>
        <w:tc>
          <w:tcPr>
            <w:tcW w:w="2551" w:type="dxa"/>
            <w:vAlign w:val="center"/>
          </w:tcPr>
          <w:p w:rsidR="00233B9A" w:rsidRDefault="000C69FE">
            <w:pPr>
              <w:pStyle w:val="4"/>
            </w:pPr>
            <w:r>
              <w:t>39.15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38.09</w:t>
            </w:r>
          </w:p>
        </w:tc>
        <w:tc>
          <w:tcPr>
            <w:tcW w:w="2551" w:type="dxa"/>
            <w:vAlign w:val="center"/>
          </w:tcPr>
          <w:p w:rsidR="00233B9A" w:rsidRDefault="000C69FE">
            <w:pPr>
              <w:pStyle w:val="4"/>
            </w:pPr>
            <w:r>
              <w:t>38.09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0.46</w:t>
            </w:r>
          </w:p>
        </w:tc>
        <w:tc>
          <w:tcPr>
            <w:tcW w:w="2551" w:type="dxa"/>
            <w:vAlign w:val="center"/>
          </w:tcPr>
          <w:p w:rsidR="00233B9A" w:rsidRDefault="000C69FE">
            <w:pPr>
              <w:pStyle w:val="4"/>
            </w:pPr>
            <w:r>
              <w:t>0.46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0.60</w:t>
            </w:r>
          </w:p>
        </w:tc>
        <w:tc>
          <w:tcPr>
            <w:tcW w:w="2551" w:type="dxa"/>
            <w:vAlign w:val="center"/>
          </w:tcPr>
          <w:p w:rsidR="00233B9A" w:rsidRDefault="000C69FE">
            <w:pPr>
              <w:pStyle w:val="4"/>
            </w:pPr>
            <w:r>
              <w:t>0.60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1.40</w:t>
            </w:r>
          </w:p>
        </w:tc>
        <w:tc>
          <w:tcPr>
            <w:tcW w:w="2551" w:type="dxa"/>
            <w:vAlign w:val="center"/>
          </w:tcPr>
          <w:p w:rsidR="00233B9A" w:rsidRDefault="00233B9A">
            <w:pPr>
              <w:pStyle w:val="4"/>
            </w:pPr>
          </w:p>
        </w:tc>
        <w:tc>
          <w:tcPr>
            <w:tcW w:w="2551" w:type="dxa"/>
            <w:vAlign w:val="center"/>
          </w:tcPr>
          <w:p w:rsidR="00233B9A" w:rsidRDefault="000C69FE">
            <w:pPr>
              <w:pStyle w:val="4"/>
            </w:pPr>
            <w:r>
              <w:t>1.40</w:t>
            </w:r>
          </w:p>
        </w:tc>
      </w:tr>
      <w:tr w:rsidR="00233B9A">
        <w:trPr>
          <w:trHeight w:val="369"/>
          <w:jc w:val="center"/>
        </w:trPr>
        <w:tc>
          <w:tcPr>
            <w:tcW w:w="850" w:type="dxa"/>
            <w:vAlign w:val="center"/>
          </w:tcPr>
          <w:p w:rsidR="00233B9A" w:rsidRDefault="000C69FE">
            <w:pPr>
              <w:pStyle w:val="3"/>
            </w:pPr>
            <w:r>
              <w:t>33</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1.40</w:t>
            </w:r>
          </w:p>
        </w:tc>
        <w:tc>
          <w:tcPr>
            <w:tcW w:w="2551" w:type="dxa"/>
            <w:vAlign w:val="center"/>
          </w:tcPr>
          <w:p w:rsidR="00233B9A" w:rsidRDefault="00233B9A">
            <w:pPr>
              <w:pStyle w:val="4"/>
            </w:pPr>
          </w:p>
        </w:tc>
        <w:tc>
          <w:tcPr>
            <w:tcW w:w="2551" w:type="dxa"/>
            <w:vAlign w:val="center"/>
          </w:tcPr>
          <w:p w:rsidR="00233B9A" w:rsidRDefault="000C69FE">
            <w:pPr>
              <w:pStyle w:val="4"/>
            </w:pPr>
            <w:r>
              <w:t>1.40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1808.40</w:t>
            </w:r>
          </w:p>
        </w:tc>
        <w:tc>
          <w:tcPr>
            <w:tcW w:w="2551" w:type="dxa"/>
            <w:vAlign w:val="center"/>
          </w:tcPr>
          <w:p w:rsidR="00233B9A" w:rsidRDefault="00233B9A">
            <w:pPr>
              <w:pStyle w:val="7"/>
            </w:pPr>
          </w:p>
        </w:tc>
        <w:tc>
          <w:tcPr>
            <w:tcW w:w="2551" w:type="dxa"/>
            <w:vAlign w:val="center"/>
          </w:tcPr>
          <w:p w:rsidR="00233B9A" w:rsidRDefault="000C69FE">
            <w:pPr>
              <w:pStyle w:val="7"/>
            </w:pPr>
            <w:r>
              <w:t>1808.40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1808.40</w:t>
            </w:r>
          </w:p>
        </w:tc>
        <w:tc>
          <w:tcPr>
            <w:tcW w:w="2551" w:type="dxa"/>
            <w:vAlign w:val="center"/>
          </w:tcPr>
          <w:p w:rsidR="00233B9A" w:rsidRDefault="00233B9A">
            <w:pPr>
              <w:pStyle w:val="4"/>
            </w:pPr>
          </w:p>
        </w:tc>
        <w:tc>
          <w:tcPr>
            <w:tcW w:w="2551" w:type="dxa"/>
            <w:vAlign w:val="center"/>
          </w:tcPr>
          <w:p w:rsidR="00233B9A" w:rsidRDefault="000C69FE">
            <w:pPr>
              <w:pStyle w:val="4"/>
            </w:pPr>
            <w:r>
              <w:t>1808.40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1808.40</w:t>
            </w:r>
          </w:p>
        </w:tc>
        <w:tc>
          <w:tcPr>
            <w:tcW w:w="2551" w:type="dxa"/>
            <w:vAlign w:val="center"/>
          </w:tcPr>
          <w:p w:rsidR="00233B9A" w:rsidRDefault="00233B9A">
            <w:pPr>
              <w:pStyle w:val="4"/>
            </w:pPr>
          </w:p>
        </w:tc>
        <w:tc>
          <w:tcPr>
            <w:tcW w:w="2551" w:type="dxa"/>
            <w:vAlign w:val="center"/>
          </w:tcPr>
          <w:p w:rsidR="00233B9A" w:rsidRDefault="000C69FE">
            <w:pPr>
              <w:pStyle w:val="4"/>
            </w:pPr>
            <w:r>
              <w:t>1808.40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1808.40</w:t>
            </w:r>
          </w:p>
        </w:tc>
        <w:tc>
          <w:tcPr>
            <w:tcW w:w="2551" w:type="dxa"/>
            <w:vAlign w:val="center"/>
          </w:tcPr>
          <w:p w:rsidR="00233B9A" w:rsidRDefault="00233B9A">
            <w:pPr>
              <w:pStyle w:val="4"/>
            </w:pPr>
          </w:p>
        </w:tc>
        <w:tc>
          <w:tcPr>
            <w:tcW w:w="2551" w:type="dxa"/>
            <w:vAlign w:val="center"/>
          </w:tcPr>
          <w:p w:rsidR="00233B9A" w:rsidRDefault="000C69FE">
            <w:pPr>
              <w:pStyle w:val="4"/>
            </w:pPr>
            <w:r>
              <w:t>1808.40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河北省体育发展交流中心2022年单位预算信息公开情况说明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按照《预算法》、《地方预决算公开操作规程》和《关于进一步推进预算公开工作的实施意见》规定，现将河北省体育发展交流中心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（一）承担优秀运动员选聘、招聘和调动，以及奖学金、助学金、伤残保险及老运动员、老教练员关怀基金的申报、发放和退役运动员保障等服务工作</w:t>
      </w:r>
      <w:r>
        <w:t>;</w:t>
      </w:r>
    </w:p>
    <w:p w:rsidR="00233B9A" w:rsidRDefault="000C69FE">
      <w:pPr>
        <w:pStyle w:val="-6"/>
      </w:pPr>
      <w:r>
        <w:t>（二）承担全省体育行业特有工种职业技能鉴定以及体育系统各类人员岗位和职业技能培训等工作</w:t>
      </w:r>
      <w:r>
        <w:t>;</w:t>
      </w:r>
      <w:r>
        <w:t>承担体育专家人才服务保障工作</w:t>
      </w:r>
      <w:r>
        <w:t>;</w:t>
      </w:r>
    </w:p>
    <w:p w:rsidR="00233B9A" w:rsidRDefault="000C69FE">
      <w:pPr>
        <w:pStyle w:val="-6"/>
      </w:pPr>
      <w:r>
        <w:t>（三）承担省体育局系统人事档案管理的服务保障工作</w:t>
      </w:r>
      <w:r>
        <w:t>;</w:t>
      </w:r>
    </w:p>
    <w:p w:rsidR="00233B9A" w:rsidRDefault="000C69FE">
      <w:pPr>
        <w:pStyle w:val="-6"/>
      </w:pPr>
      <w:r>
        <w:t>（四）承担全省体育系统安全生产监管及高危险性体育项目安全监管等服务保障工作</w:t>
      </w:r>
      <w:r>
        <w:t>;</w:t>
      </w:r>
    </w:p>
    <w:p w:rsidR="00233B9A" w:rsidRDefault="000C69FE">
      <w:pPr>
        <w:pStyle w:val="-6"/>
      </w:pPr>
      <w:r>
        <w:t>（五）承担省体育局系统涉外事务服务保障工作，组织开展与国外及港、澳、台的体育交流工作以及本系统人员出访手续办理</w:t>
      </w:r>
      <w:r>
        <w:t>;</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河北省体育发展交流中心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lastRenderedPageBreak/>
        <w:t>按照预算管理有关规定，目前我省单位预算的编制实行综合预算管理，即全部收入和支出都反映在预算中。</w:t>
      </w:r>
    </w:p>
    <w:p w:rsidR="00233B9A" w:rsidRDefault="000C69FE">
      <w:pPr>
        <w:pStyle w:val="-7"/>
      </w:pPr>
      <w:r>
        <w:t>1</w:t>
      </w:r>
      <w:r w:rsidR="00AE53F7">
        <w:t>、</w:t>
      </w:r>
      <w:r>
        <w:t>收入说明</w:t>
      </w:r>
    </w:p>
    <w:p w:rsidR="00233B9A" w:rsidRDefault="000C69FE">
      <w:pPr>
        <w:pStyle w:val="-7"/>
      </w:pPr>
      <w:r>
        <w:t>反映本单位当年全部收入。</w:t>
      </w:r>
      <w:r>
        <w:t>2022</w:t>
      </w:r>
      <w:r>
        <w:t>年预算收入</w:t>
      </w:r>
      <w:r>
        <w:t>2480.35</w:t>
      </w:r>
      <w:r>
        <w:t>万元，其中：一般公共预算收入</w:t>
      </w:r>
      <w:r>
        <w:t>671.95</w:t>
      </w:r>
      <w:r>
        <w:t>万元，基金预算收入</w:t>
      </w:r>
      <w:r>
        <w:t>1808.40</w:t>
      </w:r>
      <w:r>
        <w:t>万元，国有资本经营预算收入</w:t>
      </w:r>
      <w:r>
        <w:t>0</w:t>
      </w:r>
      <w:r>
        <w:t>万元，财政专户核拨收入</w:t>
      </w:r>
      <w:r>
        <w:t>0</w:t>
      </w:r>
      <w:r>
        <w:t>万元，单位资金收入</w:t>
      </w:r>
      <w:r>
        <w:t>0</w:t>
      </w:r>
      <w:r>
        <w:t>万元，上年结转结余</w:t>
      </w:r>
      <w:r>
        <w:t>0</w:t>
      </w:r>
      <w:r>
        <w:t>万元。</w:t>
      </w:r>
    </w:p>
    <w:p w:rsidR="00233B9A" w:rsidRDefault="000C69FE">
      <w:pPr>
        <w:pStyle w:val="-7"/>
      </w:pPr>
      <w:r>
        <w:t>2</w:t>
      </w:r>
      <w:r w:rsidR="00AE53F7">
        <w:t>、</w:t>
      </w:r>
      <w:r>
        <w:t>支出说明</w:t>
      </w:r>
    </w:p>
    <w:p w:rsidR="00233B9A" w:rsidRDefault="000C69FE">
      <w:pPr>
        <w:pStyle w:val="-7"/>
      </w:pPr>
      <w:r>
        <w:t>收支预算总表支出栏、基本支出表、项目支出表按经济分类和支出功能分类科目编制，反映河北省体育发展交流中心年度单位预算中支出预算的总体情况。</w:t>
      </w:r>
      <w:r>
        <w:t>2022</w:t>
      </w:r>
      <w:r>
        <w:t>年支出预算</w:t>
      </w:r>
      <w:r>
        <w:t>2480.35</w:t>
      </w:r>
      <w:r>
        <w:t>万元，其中基本支出</w:t>
      </w:r>
      <w:r>
        <w:t>666.95</w:t>
      </w:r>
      <w:r>
        <w:t>万元，包括人员经费</w:t>
      </w:r>
      <w:r>
        <w:t>599.16</w:t>
      </w:r>
      <w:r>
        <w:t>万元和日常公用经费</w:t>
      </w:r>
      <w:r>
        <w:t>67.79</w:t>
      </w:r>
      <w:r>
        <w:t>万元；项目支出</w:t>
      </w:r>
      <w:r>
        <w:t>1813.40</w:t>
      </w:r>
      <w:r>
        <w:t>万元，主要为运动员保障经费、群众体育发展经费、体育外事活动经费。</w:t>
      </w:r>
    </w:p>
    <w:p w:rsidR="00233B9A" w:rsidRDefault="000C69FE">
      <w:pPr>
        <w:pStyle w:val="-7"/>
      </w:pPr>
      <w:r>
        <w:t>3</w:t>
      </w:r>
      <w:r w:rsidR="00AE53F7">
        <w:t>、</w:t>
      </w:r>
      <w:r>
        <w:t>比上年增减情况</w:t>
      </w:r>
    </w:p>
    <w:p w:rsidR="00233B9A" w:rsidRDefault="000C69FE">
      <w:pPr>
        <w:pStyle w:val="-7"/>
      </w:pPr>
      <w:r>
        <w:t>按照《中共河北省委机构编制委员会办公室关于印发河北省体育局所属</w:t>
      </w:r>
      <w:r>
        <w:t>23</w:t>
      </w:r>
      <w:r>
        <w:t>个事业单位机构职能编制规定的通知》要求，自</w:t>
      </w:r>
      <w:r>
        <w:t>2021</w:t>
      </w:r>
      <w:r>
        <w:t>年</w:t>
      </w:r>
      <w:r>
        <w:t>6</w:t>
      </w:r>
      <w:r>
        <w:t>月</w:t>
      </w:r>
      <w:r>
        <w:t>16</w:t>
      </w:r>
      <w:r>
        <w:t>日起，河北省体育对外联络部、河北省体育专业人才管理中心整合为河北省体育发展交流中心。河北省体育发展交流中心自</w:t>
      </w:r>
      <w:r>
        <w:t>2022</w:t>
      </w:r>
      <w:r>
        <w:t>年，首次执行年度预算，故无法与上年增减情况相比较。</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67.79</w:t>
      </w:r>
      <w:r>
        <w:t>万元，主要用于日常维修、办公用房水电费、办公用房取暖费、劳务费等日常运行支出。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lastRenderedPageBreak/>
        <w:t>2022</w:t>
      </w:r>
      <w:r>
        <w:t>年，我单位财政拨款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万元）；公务接待费</w:t>
      </w:r>
      <w:r>
        <w:t>0</w:t>
      </w:r>
      <w:r>
        <w:t>万元。与</w:t>
      </w:r>
      <w:r>
        <w:t>2021</w:t>
      </w:r>
      <w:r>
        <w:t>年相比持平。</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1、体育外事活动经费绩效目标表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1.做好年度体育外事联络服务工作</w:t>
            </w:r>
          </w:p>
          <w:p w:rsidR="00233B9A" w:rsidRDefault="000C69FE">
            <w:pPr>
              <w:pStyle w:val="24a5815bc-afc2-4ba5-9c49-c138840dba85"/>
            </w:pPr>
            <w:r>
              <w:t>2.保障省体育局系统团组顺利出访</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出国手续办理工作及时</w:t>
            </w:r>
          </w:p>
        </w:tc>
        <w:tc>
          <w:tcPr>
            <w:tcW w:w="2835" w:type="dxa"/>
            <w:vAlign w:val="center"/>
          </w:tcPr>
          <w:p w:rsidR="00233B9A" w:rsidRDefault="000C69FE">
            <w:pPr>
              <w:pStyle w:val="24a5815bc-afc2-4ba5-9c49-c138840dba85"/>
            </w:pPr>
            <w:r>
              <w:t>系统内出国团组手续办理完成情况</w:t>
            </w:r>
          </w:p>
        </w:tc>
        <w:tc>
          <w:tcPr>
            <w:tcW w:w="2551" w:type="dxa"/>
            <w:vAlign w:val="center"/>
          </w:tcPr>
          <w:p w:rsidR="00233B9A" w:rsidRDefault="000C69FE">
            <w:pPr>
              <w:pStyle w:val="24a5815bc-afc2-4ba5-9c49-c138840dba85"/>
            </w:pPr>
            <w:r>
              <w:t>及时完成</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办理团组完成率</w:t>
            </w:r>
          </w:p>
        </w:tc>
        <w:tc>
          <w:tcPr>
            <w:tcW w:w="2835" w:type="dxa"/>
            <w:vAlign w:val="center"/>
          </w:tcPr>
          <w:p w:rsidR="00233B9A" w:rsidRDefault="000C69FE">
            <w:pPr>
              <w:pStyle w:val="24a5815bc-afc2-4ba5-9c49-c138840dba85"/>
            </w:pPr>
            <w:r>
              <w:t>省体育局系统团组出访数量</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外事手续齐全</w:t>
            </w:r>
          </w:p>
        </w:tc>
        <w:tc>
          <w:tcPr>
            <w:tcW w:w="2835" w:type="dxa"/>
            <w:vAlign w:val="center"/>
          </w:tcPr>
          <w:p w:rsidR="00233B9A" w:rsidRDefault="000C69FE">
            <w:pPr>
              <w:pStyle w:val="24a5815bc-afc2-4ba5-9c49-c138840dba85"/>
            </w:pPr>
            <w:r>
              <w:t>保证省体育局系统合规团组按时顺利出访</w:t>
            </w:r>
          </w:p>
        </w:tc>
        <w:tc>
          <w:tcPr>
            <w:tcW w:w="2551" w:type="dxa"/>
            <w:vAlign w:val="center"/>
          </w:tcPr>
          <w:p w:rsidR="00233B9A" w:rsidRDefault="000C69FE">
            <w:pPr>
              <w:pStyle w:val="24a5815bc-afc2-4ba5-9c49-c138840dba85"/>
            </w:pPr>
            <w:r>
              <w:t>手续完备</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高效节约完成体育外事工作</w:t>
            </w:r>
          </w:p>
        </w:tc>
        <w:tc>
          <w:tcPr>
            <w:tcW w:w="2551" w:type="dxa"/>
            <w:vAlign w:val="center"/>
          </w:tcPr>
          <w:p w:rsidR="00233B9A" w:rsidRDefault="000C69FE">
            <w:pPr>
              <w:pStyle w:val="24a5815bc-afc2-4ba5-9c49-c138840dba85"/>
            </w:pPr>
            <w:r>
              <w:t>预算内完成</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社会影响度</w:t>
            </w:r>
          </w:p>
        </w:tc>
        <w:tc>
          <w:tcPr>
            <w:tcW w:w="2835" w:type="dxa"/>
            <w:vAlign w:val="center"/>
          </w:tcPr>
          <w:p w:rsidR="00233B9A" w:rsidRDefault="000C69FE">
            <w:pPr>
              <w:pStyle w:val="24a5815bc-afc2-4ba5-9c49-c138840dba85"/>
            </w:pPr>
            <w:r>
              <w:t>通过开展体育外事交流活动，提升我省体育对外影响力。</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系统内出国人员对外事服务满意度</w:t>
            </w:r>
          </w:p>
        </w:tc>
        <w:tc>
          <w:tcPr>
            <w:tcW w:w="2835" w:type="dxa"/>
            <w:vAlign w:val="center"/>
          </w:tcPr>
          <w:p w:rsidR="00233B9A" w:rsidRDefault="000C69FE">
            <w:pPr>
              <w:pStyle w:val="24a5815bc-afc2-4ba5-9c49-c138840dba85"/>
            </w:pPr>
            <w:r>
              <w:t>系统内出国人员对外事服务满意度</w:t>
            </w:r>
          </w:p>
        </w:tc>
        <w:tc>
          <w:tcPr>
            <w:tcW w:w="2551" w:type="dxa"/>
            <w:vAlign w:val="center"/>
          </w:tcPr>
          <w:p w:rsidR="00233B9A" w:rsidRDefault="000C69FE">
            <w:pPr>
              <w:pStyle w:val="24a5815bc-afc2-4ba5-9c49-c138840dba85"/>
            </w:pPr>
            <w:r>
              <w:t>满意度较高</w:t>
            </w:r>
          </w:p>
        </w:tc>
        <w:tc>
          <w:tcPr>
            <w:tcW w:w="2268" w:type="dxa"/>
            <w:vAlign w:val="center"/>
          </w:tcPr>
          <w:p w:rsidR="00233B9A" w:rsidRDefault="000C69FE">
            <w:pPr>
              <w:pStyle w:val="24a5815bc-afc2-4ba5-9c49-c138840dba85"/>
            </w:pPr>
            <w:r>
              <w:t>工作计划安排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1.通过项目实施，鼓励退役运动员自主择业，进一步拓宽运动员就业渠道，解决运动员的后顾之忧，促进我省体育事业可持续发展。</w:t>
            </w:r>
          </w:p>
          <w:p w:rsidR="00233B9A" w:rsidRDefault="000C69FE">
            <w:pPr>
              <w:pStyle w:val="24a5815bc-afc2-4ba5-9c49-c138840dba85"/>
            </w:pPr>
            <w:r>
              <w:t>2.全年鉴定量达到3000人次</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 xml:space="preserve"> 发放自主择业经济补偿金</w:t>
            </w:r>
          </w:p>
        </w:tc>
        <w:tc>
          <w:tcPr>
            <w:tcW w:w="2835" w:type="dxa"/>
            <w:vAlign w:val="center"/>
          </w:tcPr>
          <w:p w:rsidR="00233B9A" w:rsidRDefault="000C69FE">
            <w:pPr>
              <w:pStyle w:val="24a5815bc-afc2-4ba5-9c49-c138840dba85"/>
            </w:pPr>
            <w:r>
              <w:t>反映自主择业经济补偿金领取人数</w:t>
            </w:r>
          </w:p>
        </w:tc>
        <w:tc>
          <w:tcPr>
            <w:tcW w:w="2551" w:type="dxa"/>
            <w:vAlign w:val="center"/>
          </w:tcPr>
          <w:p w:rsidR="00233B9A" w:rsidRDefault="000C69FE">
            <w:pPr>
              <w:pStyle w:val="24a5815bc-afc2-4ba5-9c49-c138840dba85"/>
            </w:pPr>
            <w:r>
              <w:t>≥90人</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高效节约完成各项工作</w:t>
            </w:r>
          </w:p>
        </w:tc>
        <w:tc>
          <w:tcPr>
            <w:tcW w:w="2551" w:type="dxa"/>
            <w:vAlign w:val="center"/>
          </w:tcPr>
          <w:p w:rsidR="00233B9A" w:rsidRDefault="000C69FE">
            <w:pPr>
              <w:pStyle w:val="24a5815bc-afc2-4ba5-9c49-c138840dba85"/>
            </w:pPr>
            <w:r>
              <w:t>预算内完成</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经济补偿金领取率</w:t>
            </w:r>
          </w:p>
        </w:tc>
        <w:tc>
          <w:tcPr>
            <w:tcW w:w="2835" w:type="dxa"/>
            <w:vAlign w:val="center"/>
          </w:tcPr>
          <w:p w:rsidR="00233B9A" w:rsidRDefault="000C69FE">
            <w:pPr>
              <w:pStyle w:val="24a5815bc-afc2-4ba5-9c49-c138840dba85"/>
            </w:pPr>
            <w:r>
              <w:t>反映退役运动员自主择业经济补偿金实际领取数/计划领取数的比率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工资按时完成率</w:t>
            </w:r>
          </w:p>
        </w:tc>
        <w:tc>
          <w:tcPr>
            <w:tcW w:w="2835" w:type="dxa"/>
            <w:vAlign w:val="center"/>
          </w:tcPr>
          <w:p w:rsidR="00233B9A" w:rsidRDefault="000C69FE">
            <w:pPr>
              <w:pStyle w:val="24a5815bc-afc2-4ba5-9c49-c138840dba85"/>
            </w:pPr>
            <w:r>
              <w:t>反映工作完成及时性情况，实际完成数量与计划完成数量的比率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退役运动员就业转型率</w:t>
            </w:r>
          </w:p>
        </w:tc>
        <w:tc>
          <w:tcPr>
            <w:tcW w:w="2835" w:type="dxa"/>
            <w:vAlign w:val="center"/>
          </w:tcPr>
          <w:p w:rsidR="00233B9A" w:rsidRDefault="000C69FE">
            <w:pPr>
              <w:pStyle w:val="24a5815bc-afc2-4ba5-9c49-c138840dba85"/>
            </w:pPr>
            <w:r>
              <w:t>反映退役运动员就业转型情况，指标值大于等于85%指标。</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工作计划安排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参训运动员满意度</w:t>
            </w:r>
          </w:p>
        </w:tc>
        <w:tc>
          <w:tcPr>
            <w:tcW w:w="2835" w:type="dxa"/>
            <w:vAlign w:val="center"/>
          </w:tcPr>
          <w:p w:rsidR="00233B9A" w:rsidRDefault="000C69FE">
            <w:pPr>
              <w:pStyle w:val="24a5815bc-afc2-4ba5-9c49-c138840dba85"/>
            </w:pPr>
            <w:r>
              <w:t>参加职业技能培训班运动员的满意程度大于等于85%</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工作计划安排</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年，河北省体育发展交流中心安排政府采购预算</w:t>
      </w:r>
      <w:r>
        <w:rPr>
          <w:rFonts w:eastAsia="方正仿宋_GBK"/>
          <w:color w:val="000000"/>
          <w:sz w:val="28"/>
        </w:rPr>
        <w:t>1.40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1.40</w:t>
            </w:r>
          </w:p>
        </w:tc>
        <w:tc>
          <w:tcPr>
            <w:tcW w:w="964" w:type="dxa"/>
            <w:vAlign w:val="center"/>
          </w:tcPr>
          <w:p w:rsidR="00233B9A" w:rsidRDefault="000C69FE">
            <w:pPr>
              <w:pStyle w:val="7"/>
            </w:pPr>
            <w:r>
              <w:t>1.40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1.40</w:t>
            </w:r>
          </w:p>
        </w:tc>
      </w:tr>
      <w:tr w:rsidR="00233B9A">
        <w:trPr>
          <w:cantSplit/>
          <w:jc w:val="center"/>
        </w:trPr>
        <w:tc>
          <w:tcPr>
            <w:tcW w:w="1701" w:type="dxa"/>
            <w:vAlign w:val="center"/>
          </w:tcPr>
          <w:p w:rsidR="00233B9A" w:rsidRDefault="000C69FE">
            <w:pPr>
              <w:pStyle w:val="6"/>
            </w:pPr>
            <w:r>
              <w:t>河北省体育发展交流中心小计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1.40</w:t>
            </w:r>
          </w:p>
        </w:tc>
        <w:tc>
          <w:tcPr>
            <w:tcW w:w="964" w:type="dxa"/>
            <w:vAlign w:val="center"/>
          </w:tcPr>
          <w:p w:rsidR="00233B9A" w:rsidRDefault="000C69FE">
            <w:pPr>
              <w:pStyle w:val="7"/>
            </w:pPr>
            <w:r>
              <w:t>1.40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67.79</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5</w:t>
            </w:r>
          </w:p>
        </w:tc>
        <w:tc>
          <w:tcPr>
            <w:tcW w:w="850" w:type="dxa"/>
            <w:vAlign w:val="center"/>
          </w:tcPr>
          <w:p w:rsidR="00233B9A" w:rsidRDefault="000C69FE">
            <w:pPr>
              <w:pStyle w:val="4"/>
            </w:pPr>
            <w:r>
              <w:t>0.28</w:t>
            </w:r>
          </w:p>
        </w:tc>
        <w:tc>
          <w:tcPr>
            <w:tcW w:w="964" w:type="dxa"/>
            <w:vAlign w:val="center"/>
          </w:tcPr>
          <w:p w:rsidR="00233B9A" w:rsidRDefault="000C69FE">
            <w:pPr>
              <w:pStyle w:val="4"/>
            </w:pPr>
            <w:r>
              <w:t>1.40</w:t>
            </w:r>
          </w:p>
        </w:tc>
        <w:tc>
          <w:tcPr>
            <w:tcW w:w="964" w:type="dxa"/>
            <w:vAlign w:val="center"/>
          </w:tcPr>
          <w:p w:rsidR="00233B9A" w:rsidRDefault="000C69FE">
            <w:pPr>
              <w:pStyle w:val="4"/>
            </w:pPr>
            <w:r>
              <w:t>1.40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河北省体育发展交流中心上年末固定资产金额为</w:t>
      </w:r>
      <w:r>
        <w:rPr>
          <w:rFonts w:eastAsia="方正仿宋_GBK"/>
          <w:color w:val="000000"/>
          <w:sz w:val="28"/>
        </w:rPr>
        <w:t>64.94</w:t>
      </w:r>
      <w:r>
        <w:rPr>
          <w:rFonts w:eastAsia="方正仿宋_GBK"/>
          <w:color w:val="000000"/>
          <w:sz w:val="28"/>
        </w:rPr>
        <w:t>万元（详见下表）。本年度拟购置固定资产总额为</w:t>
      </w:r>
      <w:r>
        <w:rPr>
          <w:rFonts w:eastAsia="方正仿宋_GBK"/>
          <w:color w:val="000000"/>
          <w:sz w:val="28"/>
        </w:rPr>
        <w:t>1.40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362020河北省体育发展交流中心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64.94</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lastRenderedPageBreak/>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243</w:t>
            </w:r>
          </w:p>
        </w:tc>
        <w:tc>
          <w:tcPr>
            <w:tcW w:w="2835" w:type="dxa"/>
            <w:vAlign w:val="center"/>
          </w:tcPr>
          <w:p w:rsidR="00233B9A" w:rsidRDefault="000C69FE">
            <w:pPr>
              <w:pStyle w:val="4"/>
            </w:pPr>
            <w:r>
              <w:t>64.94</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lastRenderedPageBreak/>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19" w:name="_Toc_4_4_0000000037"/>
      <w:r>
        <w:rPr>
          <w:rFonts w:ascii="方正小标宋_GBK" w:eastAsia="方正小标宋_GBK" w:hAnsi="方正小标宋_GBK" w:cs="方正小标宋_GBK"/>
          <w:color w:val="000000"/>
          <w:sz w:val="44"/>
        </w:rPr>
        <w:lastRenderedPageBreak/>
        <w:t>十九、河北体育馆收支预算</w:t>
      </w:r>
      <w:bookmarkEnd w:id="19"/>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2185.67</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718.80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0C69FE">
            <w:pPr>
              <w:pStyle w:val="4"/>
            </w:pPr>
            <w:r>
              <w:t>665.00</w:t>
            </w: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2960.67</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808.80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3569.47</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3769.47</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200.00</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3769.47</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3769.47</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3769.47</w:t>
            </w:r>
          </w:p>
        </w:tc>
        <w:tc>
          <w:tcPr>
            <w:tcW w:w="1134" w:type="dxa"/>
            <w:vAlign w:val="center"/>
          </w:tcPr>
          <w:p w:rsidR="00233B9A" w:rsidRDefault="000C69FE">
            <w:pPr>
              <w:pStyle w:val="7"/>
            </w:pPr>
            <w:r>
              <w:t>3569.47</w:t>
            </w:r>
          </w:p>
        </w:tc>
        <w:tc>
          <w:tcPr>
            <w:tcW w:w="1134" w:type="dxa"/>
            <w:vAlign w:val="center"/>
          </w:tcPr>
          <w:p w:rsidR="00233B9A" w:rsidRDefault="000C69FE">
            <w:pPr>
              <w:pStyle w:val="7"/>
            </w:pPr>
            <w:r>
              <w:t>2904.47</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665.00</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200.00</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2960.67</w:t>
            </w:r>
          </w:p>
        </w:tc>
        <w:tc>
          <w:tcPr>
            <w:tcW w:w="1134" w:type="dxa"/>
            <w:vAlign w:val="center"/>
          </w:tcPr>
          <w:p w:rsidR="00233B9A" w:rsidRDefault="000C69FE">
            <w:pPr>
              <w:pStyle w:val="4"/>
            </w:pPr>
            <w:r>
              <w:t>2760.67</w:t>
            </w:r>
          </w:p>
        </w:tc>
        <w:tc>
          <w:tcPr>
            <w:tcW w:w="1134" w:type="dxa"/>
            <w:vAlign w:val="center"/>
          </w:tcPr>
          <w:p w:rsidR="00233B9A" w:rsidRDefault="000C69FE">
            <w:pPr>
              <w:pStyle w:val="4"/>
            </w:pPr>
            <w:r>
              <w:t>2185.67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575.00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200.00</w:t>
            </w: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2960.67</w:t>
            </w:r>
          </w:p>
        </w:tc>
        <w:tc>
          <w:tcPr>
            <w:tcW w:w="1134" w:type="dxa"/>
            <w:vAlign w:val="center"/>
          </w:tcPr>
          <w:p w:rsidR="00233B9A" w:rsidRDefault="000C69FE">
            <w:pPr>
              <w:pStyle w:val="4"/>
            </w:pPr>
            <w:r>
              <w:t>2760.67</w:t>
            </w:r>
          </w:p>
        </w:tc>
        <w:tc>
          <w:tcPr>
            <w:tcW w:w="1134" w:type="dxa"/>
            <w:vAlign w:val="center"/>
          </w:tcPr>
          <w:p w:rsidR="00233B9A" w:rsidRDefault="000C69FE">
            <w:pPr>
              <w:pStyle w:val="4"/>
            </w:pPr>
            <w:r>
              <w:t>2185.67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575.00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200.00</w:t>
            </w: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2070307</w:t>
            </w:r>
          </w:p>
        </w:tc>
        <w:tc>
          <w:tcPr>
            <w:tcW w:w="1559" w:type="dxa"/>
            <w:vAlign w:val="center"/>
          </w:tcPr>
          <w:p w:rsidR="00233B9A" w:rsidRDefault="000C69FE">
            <w:pPr>
              <w:pStyle w:val="2"/>
            </w:pPr>
            <w:r>
              <w:t>体育场馆</w:t>
            </w:r>
          </w:p>
        </w:tc>
        <w:tc>
          <w:tcPr>
            <w:tcW w:w="1134" w:type="dxa"/>
            <w:vAlign w:val="center"/>
          </w:tcPr>
          <w:p w:rsidR="00233B9A" w:rsidRDefault="000C69FE">
            <w:pPr>
              <w:pStyle w:val="4"/>
            </w:pPr>
            <w:r>
              <w:t>120.00</w:t>
            </w:r>
          </w:p>
        </w:tc>
        <w:tc>
          <w:tcPr>
            <w:tcW w:w="1134" w:type="dxa"/>
            <w:vAlign w:val="center"/>
          </w:tcPr>
          <w:p w:rsidR="00233B9A" w:rsidRDefault="000C69FE">
            <w:pPr>
              <w:pStyle w:val="4"/>
            </w:pPr>
            <w:r>
              <w:t>120.00</w:t>
            </w:r>
          </w:p>
        </w:tc>
        <w:tc>
          <w:tcPr>
            <w:tcW w:w="1134" w:type="dxa"/>
            <w:vAlign w:val="center"/>
          </w:tcPr>
          <w:p w:rsidR="00233B9A" w:rsidRDefault="000C69FE">
            <w:pPr>
              <w:pStyle w:val="4"/>
            </w:pPr>
            <w:r>
              <w:t>120.00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2840.67</w:t>
            </w:r>
          </w:p>
        </w:tc>
        <w:tc>
          <w:tcPr>
            <w:tcW w:w="1134" w:type="dxa"/>
            <w:vAlign w:val="center"/>
          </w:tcPr>
          <w:p w:rsidR="00233B9A" w:rsidRDefault="000C69FE">
            <w:pPr>
              <w:pStyle w:val="4"/>
            </w:pPr>
            <w:r>
              <w:t>2640.67</w:t>
            </w:r>
          </w:p>
        </w:tc>
        <w:tc>
          <w:tcPr>
            <w:tcW w:w="1134" w:type="dxa"/>
            <w:vAlign w:val="center"/>
          </w:tcPr>
          <w:p w:rsidR="00233B9A" w:rsidRDefault="000C69FE">
            <w:pPr>
              <w:pStyle w:val="4"/>
            </w:pPr>
            <w:r>
              <w:t>2065.67</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575.00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200.00</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718.80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718.80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808.80</w:t>
            </w:r>
          </w:p>
        </w:tc>
        <w:tc>
          <w:tcPr>
            <w:tcW w:w="1134" w:type="dxa"/>
            <w:vAlign w:val="center"/>
          </w:tcPr>
          <w:p w:rsidR="00233B9A" w:rsidRDefault="000C69FE">
            <w:pPr>
              <w:pStyle w:val="4"/>
            </w:pPr>
            <w:r>
              <w:t>718.80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90.00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3769.47</w:t>
            </w:r>
          </w:p>
        </w:tc>
        <w:tc>
          <w:tcPr>
            <w:tcW w:w="1361" w:type="dxa"/>
            <w:vAlign w:val="center"/>
          </w:tcPr>
          <w:p w:rsidR="00233B9A" w:rsidRDefault="000C69FE">
            <w:pPr>
              <w:pStyle w:val="7"/>
            </w:pPr>
            <w:r>
              <w:t>2840.67</w:t>
            </w:r>
          </w:p>
        </w:tc>
        <w:tc>
          <w:tcPr>
            <w:tcW w:w="1361" w:type="dxa"/>
            <w:vAlign w:val="center"/>
          </w:tcPr>
          <w:p w:rsidR="00233B9A" w:rsidRDefault="000C69FE">
            <w:pPr>
              <w:pStyle w:val="7"/>
            </w:pPr>
            <w:r>
              <w:t>928.80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2960.67</w:t>
            </w:r>
          </w:p>
        </w:tc>
        <w:tc>
          <w:tcPr>
            <w:tcW w:w="1361" w:type="dxa"/>
            <w:vAlign w:val="center"/>
          </w:tcPr>
          <w:p w:rsidR="00233B9A" w:rsidRDefault="000C69FE">
            <w:pPr>
              <w:pStyle w:val="4"/>
            </w:pPr>
            <w:r>
              <w:t>2840.67</w:t>
            </w:r>
          </w:p>
        </w:tc>
        <w:tc>
          <w:tcPr>
            <w:tcW w:w="1361" w:type="dxa"/>
            <w:vAlign w:val="center"/>
          </w:tcPr>
          <w:p w:rsidR="00233B9A" w:rsidRDefault="000C69FE">
            <w:pPr>
              <w:pStyle w:val="4"/>
            </w:pPr>
            <w:r>
              <w:t>120.00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2960.67</w:t>
            </w:r>
          </w:p>
        </w:tc>
        <w:tc>
          <w:tcPr>
            <w:tcW w:w="1361" w:type="dxa"/>
            <w:vAlign w:val="center"/>
          </w:tcPr>
          <w:p w:rsidR="00233B9A" w:rsidRDefault="000C69FE">
            <w:pPr>
              <w:pStyle w:val="4"/>
            </w:pPr>
            <w:r>
              <w:t>2840.67</w:t>
            </w:r>
          </w:p>
        </w:tc>
        <w:tc>
          <w:tcPr>
            <w:tcW w:w="1361" w:type="dxa"/>
            <w:vAlign w:val="center"/>
          </w:tcPr>
          <w:p w:rsidR="00233B9A" w:rsidRDefault="000C69FE">
            <w:pPr>
              <w:pStyle w:val="4"/>
            </w:pPr>
            <w:r>
              <w:t>120.00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2070307</w:t>
            </w:r>
          </w:p>
        </w:tc>
        <w:tc>
          <w:tcPr>
            <w:tcW w:w="4535" w:type="dxa"/>
            <w:vAlign w:val="center"/>
          </w:tcPr>
          <w:p w:rsidR="00233B9A" w:rsidRDefault="000C69FE">
            <w:pPr>
              <w:pStyle w:val="2"/>
            </w:pPr>
            <w:r>
              <w:t>体育场馆</w:t>
            </w:r>
          </w:p>
        </w:tc>
        <w:tc>
          <w:tcPr>
            <w:tcW w:w="1361" w:type="dxa"/>
            <w:vAlign w:val="center"/>
          </w:tcPr>
          <w:p w:rsidR="00233B9A" w:rsidRDefault="000C69FE">
            <w:pPr>
              <w:pStyle w:val="4"/>
            </w:pPr>
            <w:r>
              <w:t>120.00</w:t>
            </w:r>
          </w:p>
        </w:tc>
        <w:tc>
          <w:tcPr>
            <w:tcW w:w="1361" w:type="dxa"/>
            <w:vAlign w:val="center"/>
          </w:tcPr>
          <w:p w:rsidR="00233B9A" w:rsidRDefault="00233B9A">
            <w:pPr>
              <w:pStyle w:val="4"/>
            </w:pPr>
          </w:p>
        </w:tc>
        <w:tc>
          <w:tcPr>
            <w:tcW w:w="1361" w:type="dxa"/>
            <w:vAlign w:val="center"/>
          </w:tcPr>
          <w:p w:rsidR="00233B9A" w:rsidRDefault="000C69FE">
            <w:pPr>
              <w:pStyle w:val="4"/>
            </w:pPr>
            <w:r>
              <w:t>120.00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2840.67</w:t>
            </w:r>
          </w:p>
        </w:tc>
        <w:tc>
          <w:tcPr>
            <w:tcW w:w="1361" w:type="dxa"/>
            <w:vAlign w:val="center"/>
          </w:tcPr>
          <w:p w:rsidR="00233B9A" w:rsidRDefault="000C69FE">
            <w:pPr>
              <w:pStyle w:val="4"/>
            </w:pPr>
            <w:r>
              <w:t>2840.67</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0C69FE">
            <w:pPr>
              <w:pStyle w:val="4"/>
            </w:pPr>
            <w:r>
              <w:t>808.80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2185.67</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718.80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2185.67</w:t>
            </w:r>
          </w:p>
        </w:tc>
        <w:tc>
          <w:tcPr>
            <w:tcW w:w="1474" w:type="dxa"/>
            <w:vAlign w:val="center"/>
          </w:tcPr>
          <w:p w:rsidR="00233B9A" w:rsidRDefault="000C69FE">
            <w:pPr>
              <w:pStyle w:val="4"/>
            </w:pPr>
            <w:r>
              <w:t>2185.67</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718.80</w:t>
            </w:r>
          </w:p>
        </w:tc>
        <w:tc>
          <w:tcPr>
            <w:tcW w:w="1474" w:type="dxa"/>
            <w:vAlign w:val="center"/>
          </w:tcPr>
          <w:p w:rsidR="00233B9A" w:rsidRDefault="00233B9A">
            <w:pPr>
              <w:pStyle w:val="4"/>
            </w:pPr>
          </w:p>
        </w:tc>
        <w:tc>
          <w:tcPr>
            <w:tcW w:w="1474" w:type="dxa"/>
            <w:vAlign w:val="center"/>
          </w:tcPr>
          <w:p w:rsidR="00233B9A" w:rsidRDefault="000C69FE">
            <w:pPr>
              <w:pStyle w:val="4"/>
            </w:pPr>
            <w:r>
              <w:t>718.80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2904.47</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2904.47</w:t>
            </w:r>
          </w:p>
        </w:tc>
        <w:tc>
          <w:tcPr>
            <w:tcW w:w="1474" w:type="dxa"/>
            <w:vAlign w:val="center"/>
          </w:tcPr>
          <w:p w:rsidR="00233B9A" w:rsidRDefault="000C69FE">
            <w:pPr>
              <w:pStyle w:val="7"/>
            </w:pPr>
            <w:r>
              <w:t>2185.67</w:t>
            </w:r>
          </w:p>
        </w:tc>
        <w:tc>
          <w:tcPr>
            <w:tcW w:w="1474" w:type="dxa"/>
            <w:vAlign w:val="center"/>
          </w:tcPr>
          <w:p w:rsidR="00233B9A" w:rsidRDefault="000C69FE">
            <w:pPr>
              <w:pStyle w:val="7"/>
            </w:pPr>
            <w:r>
              <w:t>718.80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2904.47</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2904.47</w:t>
            </w:r>
          </w:p>
        </w:tc>
        <w:tc>
          <w:tcPr>
            <w:tcW w:w="1474" w:type="dxa"/>
            <w:vAlign w:val="center"/>
          </w:tcPr>
          <w:p w:rsidR="00233B9A" w:rsidRDefault="000C69FE">
            <w:pPr>
              <w:pStyle w:val="7"/>
            </w:pPr>
            <w:r>
              <w:t>2185.67</w:t>
            </w:r>
          </w:p>
        </w:tc>
        <w:tc>
          <w:tcPr>
            <w:tcW w:w="1474" w:type="dxa"/>
            <w:vAlign w:val="center"/>
          </w:tcPr>
          <w:p w:rsidR="00233B9A" w:rsidRDefault="000C69FE">
            <w:pPr>
              <w:pStyle w:val="7"/>
            </w:pPr>
            <w:r>
              <w:t>718.80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2185.67</w:t>
            </w:r>
          </w:p>
        </w:tc>
        <w:tc>
          <w:tcPr>
            <w:tcW w:w="2551" w:type="dxa"/>
            <w:vAlign w:val="center"/>
          </w:tcPr>
          <w:p w:rsidR="00233B9A" w:rsidRDefault="000C69FE">
            <w:pPr>
              <w:pStyle w:val="7"/>
            </w:pPr>
            <w:r>
              <w:t>2065.67</w:t>
            </w:r>
          </w:p>
        </w:tc>
        <w:tc>
          <w:tcPr>
            <w:tcW w:w="2551" w:type="dxa"/>
            <w:vAlign w:val="center"/>
          </w:tcPr>
          <w:p w:rsidR="00233B9A" w:rsidRDefault="000C69FE">
            <w:pPr>
              <w:pStyle w:val="7"/>
            </w:pPr>
            <w:r>
              <w:t>120.00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2185.67</w:t>
            </w:r>
          </w:p>
        </w:tc>
        <w:tc>
          <w:tcPr>
            <w:tcW w:w="2551" w:type="dxa"/>
            <w:vAlign w:val="center"/>
          </w:tcPr>
          <w:p w:rsidR="00233B9A" w:rsidRDefault="000C69FE">
            <w:pPr>
              <w:pStyle w:val="4"/>
            </w:pPr>
            <w:r>
              <w:t>2065.67</w:t>
            </w:r>
          </w:p>
        </w:tc>
        <w:tc>
          <w:tcPr>
            <w:tcW w:w="2551" w:type="dxa"/>
            <w:vAlign w:val="center"/>
          </w:tcPr>
          <w:p w:rsidR="00233B9A" w:rsidRDefault="000C69FE">
            <w:pPr>
              <w:pStyle w:val="4"/>
            </w:pPr>
            <w:r>
              <w:t>120.00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2185.67</w:t>
            </w:r>
          </w:p>
        </w:tc>
        <w:tc>
          <w:tcPr>
            <w:tcW w:w="2551" w:type="dxa"/>
            <w:vAlign w:val="center"/>
          </w:tcPr>
          <w:p w:rsidR="00233B9A" w:rsidRDefault="000C69FE">
            <w:pPr>
              <w:pStyle w:val="4"/>
            </w:pPr>
            <w:r>
              <w:t>2065.67</w:t>
            </w:r>
          </w:p>
        </w:tc>
        <w:tc>
          <w:tcPr>
            <w:tcW w:w="2551" w:type="dxa"/>
            <w:vAlign w:val="center"/>
          </w:tcPr>
          <w:p w:rsidR="00233B9A" w:rsidRDefault="000C69FE">
            <w:pPr>
              <w:pStyle w:val="4"/>
            </w:pPr>
            <w:r>
              <w:t>120.00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2070307</w:t>
            </w:r>
          </w:p>
        </w:tc>
        <w:tc>
          <w:tcPr>
            <w:tcW w:w="4535" w:type="dxa"/>
            <w:vAlign w:val="center"/>
          </w:tcPr>
          <w:p w:rsidR="00233B9A" w:rsidRDefault="000C69FE">
            <w:pPr>
              <w:pStyle w:val="2"/>
            </w:pPr>
            <w:r>
              <w:t>体育场馆</w:t>
            </w:r>
          </w:p>
        </w:tc>
        <w:tc>
          <w:tcPr>
            <w:tcW w:w="2551" w:type="dxa"/>
            <w:vAlign w:val="center"/>
          </w:tcPr>
          <w:p w:rsidR="00233B9A" w:rsidRDefault="000C69FE">
            <w:pPr>
              <w:pStyle w:val="4"/>
            </w:pPr>
            <w:r>
              <w:t>120.00</w:t>
            </w:r>
          </w:p>
        </w:tc>
        <w:tc>
          <w:tcPr>
            <w:tcW w:w="2551" w:type="dxa"/>
            <w:vAlign w:val="center"/>
          </w:tcPr>
          <w:p w:rsidR="00233B9A" w:rsidRDefault="00233B9A">
            <w:pPr>
              <w:pStyle w:val="4"/>
            </w:pPr>
          </w:p>
        </w:tc>
        <w:tc>
          <w:tcPr>
            <w:tcW w:w="2551" w:type="dxa"/>
            <w:vAlign w:val="center"/>
          </w:tcPr>
          <w:p w:rsidR="00233B9A" w:rsidRDefault="000C69FE">
            <w:pPr>
              <w:pStyle w:val="4"/>
            </w:pPr>
            <w:r>
              <w:t>120.00</w:t>
            </w: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2065.67</w:t>
            </w:r>
          </w:p>
        </w:tc>
        <w:tc>
          <w:tcPr>
            <w:tcW w:w="2551" w:type="dxa"/>
            <w:vAlign w:val="center"/>
          </w:tcPr>
          <w:p w:rsidR="00233B9A" w:rsidRDefault="000C69FE">
            <w:pPr>
              <w:pStyle w:val="4"/>
            </w:pPr>
            <w:r>
              <w:t>2065.67</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2065.67</w:t>
            </w:r>
          </w:p>
        </w:tc>
        <w:tc>
          <w:tcPr>
            <w:tcW w:w="2551" w:type="dxa"/>
            <w:vAlign w:val="center"/>
          </w:tcPr>
          <w:p w:rsidR="00233B9A" w:rsidRDefault="000C69FE">
            <w:pPr>
              <w:pStyle w:val="7"/>
            </w:pPr>
            <w:r>
              <w:t>1476.85</w:t>
            </w:r>
          </w:p>
        </w:tc>
        <w:tc>
          <w:tcPr>
            <w:tcW w:w="2551" w:type="dxa"/>
            <w:vAlign w:val="center"/>
          </w:tcPr>
          <w:p w:rsidR="00233B9A" w:rsidRDefault="000C69FE">
            <w:pPr>
              <w:pStyle w:val="7"/>
            </w:pPr>
            <w:r>
              <w:t>588.82</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941.42</w:t>
            </w:r>
          </w:p>
        </w:tc>
        <w:tc>
          <w:tcPr>
            <w:tcW w:w="2551" w:type="dxa"/>
            <w:vAlign w:val="center"/>
          </w:tcPr>
          <w:p w:rsidR="00233B9A" w:rsidRDefault="000C69FE">
            <w:pPr>
              <w:pStyle w:val="4"/>
            </w:pPr>
            <w:r>
              <w:t>941.42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254.55</w:t>
            </w:r>
          </w:p>
        </w:tc>
        <w:tc>
          <w:tcPr>
            <w:tcW w:w="2551" w:type="dxa"/>
            <w:vAlign w:val="center"/>
          </w:tcPr>
          <w:p w:rsidR="00233B9A" w:rsidRDefault="000C69FE">
            <w:pPr>
              <w:pStyle w:val="4"/>
            </w:pPr>
            <w:r>
              <w:t>254.55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233.25</w:t>
            </w:r>
          </w:p>
        </w:tc>
        <w:tc>
          <w:tcPr>
            <w:tcW w:w="2551" w:type="dxa"/>
            <w:vAlign w:val="center"/>
          </w:tcPr>
          <w:p w:rsidR="00233B9A" w:rsidRDefault="000C69FE">
            <w:pPr>
              <w:pStyle w:val="4"/>
            </w:pPr>
            <w:r>
              <w:t>233.25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149.27</w:t>
            </w:r>
          </w:p>
        </w:tc>
        <w:tc>
          <w:tcPr>
            <w:tcW w:w="2551" w:type="dxa"/>
            <w:vAlign w:val="center"/>
          </w:tcPr>
          <w:p w:rsidR="00233B9A" w:rsidRDefault="000C69FE">
            <w:pPr>
              <w:pStyle w:val="4"/>
            </w:pPr>
            <w:r>
              <w:t>149.27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89.08</w:t>
            </w:r>
          </w:p>
        </w:tc>
        <w:tc>
          <w:tcPr>
            <w:tcW w:w="2551" w:type="dxa"/>
            <w:vAlign w:val="center"/>
          </w:tcPr>
          <w:p w:rsidR="00233B9A" w:rsidRDefault="000C69FE">
            <w:pPr>
              <w:pStyle w:val="4"/>
            </w:pPr>
            <w:r>
              <w:t>89.08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44.53</w:t>
            </w:r>
          </w:p>
        </w:tc>
        <w:tc>
          <w:tcPr>
            <w:tcW w:w="2551" w:type="dxa"/>
            <w:vAlign w:val="center"/>
          </w:tcPr>
          <w:p w:rsidR="00233B9A" w:rsidRDefault="000C69FE">
            <w:pPr>
              <w:pStyle w:val="4"/>
            </w:pPr>
            <w:r>
              <w:t>44.53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36.62</w:t>
            </w:r>
          </w:p>
        </w:tc>
        <w:tc>
          <w:tcPr>
            <w:tcW w:w="2551" w:type="dxa"/>
            <w:vAlign w:val="center"/>
          </w:tcPr>
          <w:p w:rsidR="00233B9A" w:rsidRDefault="000C69FE">
            <w:pPr>
              <w:pStyle w:val="4"/>
            </w:pPr>
            <w:r>
              <w:t>36.62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52.58</w:t>
            </w:r>
          </w:p>
        </w:tc>
        <w:tc>
          <w:tcPr>
            <w:tcW w:w="2551" w:type="dxa"/>
            <w:vAlign w:val="center"/>
          </w:tcPr>
          <w:p w:rsidR="00233B9A" w:rsidRDefault="000C69FE">
            <w:pPr>
              <w:pStyle w:val="4"/>
            </w:pPr>
            <w:r>
              <w:t>52.58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63.54</w:t>
            </w:r>
          </w:p>
        </w:tc>
        <w:tc>
          <w:tcPr>
            <w:tcW w:w="2551" w:type="dxa"/>
            <w:vAlign w:val="center"/>
          </w:tcPr>
          <w:p w:rsidR="00233B9A" w:rsidRDefault="000C69FE">
            <w:pPr>
              <w:pStyle w:val="4"/>
            </w:pPr>
            <w:r>
              <w:t>63.54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18.00</w:t>
            </w:r>
          </w:p>
        </w:tc>
        <w:tc>
          <w:tcPr>
            <w:tcW w:w="2551" w:type="dxa"/>
            <w:vAlign w:val="center"/>
          </w:tcPr>
          <w:p w:rsidR="00233B9A" w:rsidRDefault="000C69FE">
            <w:pPr>
              <w:pStyle w:val="4"/>
            </w:pPr>
            <w:r>
              <w:t>18.00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573.82</w:t>
            </w:r>
          </w:p>
        </w:tc>
        <w:tc>
          <w:tcPr>
            <w:tcW w:w="2551" w:type="dxa"/>
            <w:vAlign w:val="center"/>
          </w:tcPr>
          <w:p w:rsidR="00233B9A" w:rsidRDefault="00233B9A">
            <w:pPr>
              <w:pStyle w:val="4"/>
            </w:pPr>
          </w:p>
        </w:tc>
        <w:tc>
          <w:tcPr>
            <w:tcW w:w="2551" w:type="dxa"/>
            <w:vAlign w:val="center"/>
          </w:tcPr>
          <w:p w:rsidR="00233B9A" w:rsidRDefault="000C69FE">
            <w:pPr>
              <w:pStyle w:val="4"/>
            </w:pPr>
            <w:r>
              <w:t>573.82</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30202</w:t>
            </w:r>
          </w:p>
        </w:tc>
        <w:tc>
          <w:tcPr>
            <w:tcW w:w="4535" w:type="dxa"/>
            <w:vAlign w:val="center"/>
          </w:tcPr>
          <w:p w:rsidR="00233B9A" w:rsidRDefault="000C69FE">
            <w:pPr>
              <w:pStyle w:val="2"/>
            </w:pPr>
            <w:r>
              <w:t>印刷费</w:t>
            </w:r>
          </w:p>
        </w:tc>
        <w:tc>
          <w:tcPr>
            <w:tcW w:w="2551" w:type="dxa"/>
            <w:vAlign w:val="center"/>
          </w:tcPr>
          <w:p w:rsidR="00233B9A" w:rsidRDefault="000C69FE">
            <w:pPr>
              <w:pStyle w:val="4"/>
            </w:pPr>
            <w:r>
              <w:t>3.00</w:t>
            </w:r>
          </w:p>
        </w:tc>
        <w:tc>
          <w:tcPr>
            <w:tcW w:w="2551" w:type="dxa"/>
            <w:vAlign w:val="center"/>
          </w:tcPr>
          <w:p w:rsidR="00233B9A" w:rsidRDefault="00233B9A">
            <w:pPr>
              <w:pStyle w:val="4"/>
            </w:pPr>
          </w:p>
        </w:tc>
        <w:tc>
          <w:tcPr>
            <w:tcW w:w="2551" w:type="dxa"/>
            <w:vAlign w:val="center"/>
          </w:tcPr>
          <w:p w:rsidR="00233B9A" w:rsidRDefault="000C69FE">
            <w:pPr>
              <w:pStyle w:val="4"/>
            </w:pPr>
            <w:r>
              <w:t>3.00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30203</w:t>
            </w:r>
          </w:p>
        </w:tc>
        <w:tc>
          <w:tcPr>
            <w:tcW w:w="4535" w:type="dxa"/>
            <w:vAlign w:val="center"/>
          </w:tcPr>
          <w:p w:rsidR="00233B9A" w:rsidRDefault="000C69FE">
            <w:pPr>
              <w:pStyle w:val="2"/>
            </w:pPr>
            <w:r>
              <w:t>咨询费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30204</w:t>
            </w:r>
          </w:p>
        </w:tc>
        <w:tc>
          <w:tcPr>
            <w:tcW w:w="4535" w:type="dxa"/>
            <w:vAlign w:val="center"/>
          </w:tcPr>
          <w:p w:rsidR="00233B9A" w:rsidRDefault="000C69FE">
            <w:pPr>
              <w:pStyle w:val="2"/>
            </w:pPr>
            <w:r>
              <w:t>手续费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30205</w:t>
            </w:r>
          </w:p>
        </w:tc>
        <w:tc>
          <w:tcPr>
            <w:tcW w:w="4535" w:type="dxa"/>
            <w:vAlign w:val="center"/>
          </w:tcPr>
          <w:p w:rsidR="00233B9A" w:rsidRDefault="000C69FE">
            <w:pPr>
              <w:pStyle w:val="2"/>
            </w:pPr>
            <w:r>
              <w:t>水费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30.00</w:t>
            </w:r>
          </w:p>
        </w:tc>
        <w:tc>
          <w:tcPr>
            <w:tcW w:w="2551" w:type="dxa"/>
            <w:vAlign w:val="center"/>
          </w:tcPr>
          <w:p w:rsidR="00233B9A" w:rsidRDefault="00233B9A">
            <w:pPr>
              <w:pStyle w:val="4"/>
            </w:pPr>
          </w:p>
        </w:tc>
        <w:tc>
          <w:tcPr>
            <w:tcW w:w="2551" w:type="dxa"/>
            <w:vAlign w:val="center"/>
          </w:tcPr>
          <w:p w:rsidR="00233B9A" w:rsidRDefault="000C69FE">
            <w:pPr>
              <w:pStyle w:val="4"/>
            </w:pPr>
            <w:r>
              <w:t>30.00</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13.00</w:t>
            </w:r>
          </w:p>
        </w:tc>
        <w:tc>
          <w:tcPr>
            <w:tcW w:w="2551" w:type="dxa"/>
            <w:vAlign w:val="center"/>
          </w:tcPr>
          <w:p w:rsidR="00233B9A" w:rsidRDefault="00233B9A">
            <w:pPr>
              <w:pStyle w:val="4"/>
            </w:pPr>
          </w:p>
        </w:tc>
        <w:tc>
          <w:tcPr>
            <w:tcW w:w="2551" w:type="dxa"/>
            <w:vAlign w:val="center"/>
          </w:tcPr>
          <w:p w:rsidR="00233B9A" w:rsidRDefault="000C69FE">
            <w:pPr>
              <w:pStyle w:val="4"/>
            </w:pPr>
            <w:r>
              <w:t>13.00</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30208</w:t>
            </w:r>
          </w:p>
        </w:tc>
        <w:tc>
          <w:tcPr>
            <w:tcW w:w="4535" w:type="dxa"/>
            <w:vAlign w:val="center"/>
          </w:tcPr>
          <w:p w:rsidR="00233B9A" w:rsidRDefault="000C69FE">
            <w:pPr>
              <w:pStyle w:val="2"/>
            </w:pPr>
            <w:r>
              <w:t>取暖费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30209</w:t>
            </w:r>
          </w:p>
        </w:tc>
        <w:tc>
          <w:tcPr>
            <w:tcW w:w="4535" w:type="dxa"/>
            <w:vAlign w:val="center"/>
          </w:tcPr>
          <w:p w:rsidR="00233B9A" w:rsidRDefault="000C69FE">
            <w:pPr>
              <w:pStyle w:val="2"/>
            </w:pPr>
            <w:r>
              <w:t>物业管理费</w:t>
            </w:r>
          </w:p>
        </w:tc>
        <w:tc>
          <w:tcPr>
            <w:tcW w:w="2551" w:type="dxa"/>
            <w:vAlign w:val="center"/>
          </w:tcPr>
          <w:p w:rsidR="00233B9A" w:rsidRDefault="000C69FE">
            <w:pPr>
              <w:pStyle w:val="4"/>
            </w:pPr>
            <w:r>
              <w:t>38.00</w:t>
            </w:r>
          </w:p>
        </w:tc>
        <w:tc>
          <w:tcPr>
            <w:tcW w:w="2551" w:type="dxa"/>
            <w:vAlign w:val="center"/>
          </w:tcPr>
          <w:p w:rsidR="00233B9A" w:rsidRDefault="00233B9A">
            <w:pPr>
              <w:pStyle w:val="4"/>
            </w:pPr>
          </w:p>
        </w:tc>
        <w:tc>
          <w:tcPr>
            <w:tcW w:w="2551" w:type="dxa"/>
            <w:vAlign w:val="center"/>
          </w:tcPr>
          <w:p w:rsidR="00233B9A" w:rsidRDefault="000C69FE">
            <w:pPr>
              <w:pStyle w:val="4"/>
            </w:pPr>
            <w:r>
              <w:t>38.00</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21.00</w:t>
            </w:r>
          </w:p>
        </w:tc>
        <w:tc>
          <w:tcPr>
            <w:tcW w:w="2551" w:type="dxa"/>
            <w:vAlign w:val="center"/>
          </w:tcPr>
          <w:p w:rsidR="00233B9A" w:rsidRDefault="00233B9A">
            <w:pPr>
              <w:pStyle w:val="4"/>
            </w:pPr>
          </w:p>
        </w:tc>
        <w:tc>
          <w:tcPr>
            <w:tcW w:w="2551" w:type="dxa"/>
            <w:vAlign w:val="center"/>
          </w:tcPr>
          <w:p w:rsidR="00233B9A" w:rsidRDefault="000C69FE">
            <w:pPr>
              <w:pStyle w:val="4"/>
            </w:pPr>
            <w:r>
              <w:t>21.00</w:t>
            </w: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30226</w:t>
            </w:r>
          </w:p>
        </w:tc>
        <w:tc>
          <w:tcPr>
            <w:tcW w:w="4535" w:type="dxa"/>
            <w:vAlign w:val="center"/>
          </w:tcPr>
          <w:p w:rsidR="00233B9A" w:rsidRDefault="000C69FE">
            <w:pPr>
              <w:pStyle w:val="2"/>
            </w:pPr>
            <w:r>
              <w:t>劳务费</w:t>
            </w:r>
          </w:p>
        </w:tc>
        <w:tc>
          <w:tcPr>
            <w:tcW w:w="2551" w:type="dxa"/>
            <w:vAlign w:val="center"/>
          </w:tcPr>
          <w:p w:rsidR="00233B9A" w:rsidRDefault="000C69FE">
            <w:pPr>
              <w:pStyle w:val="4"/>
            </w:pPr>
            <w:r>
              <w:t>133.02</w:t>
            </w:r>
          </w:p>
        </w:tc>
        <w:tc>
          <w:tcPr>
            <w:tcW w:w="2551" w:type="dxa"/>
            <w:vAlign w:val="center"/>
          </w:tcPr>
          <w:p w:rsidR="00233B9A" w:rsidRDefault="00233B9A">
            <w:pPr>
              <w:pStyle w:val="4"/>
            </w:pPr>
          </w:p>
        </w:tc>
        <w:tc>
          <w:tcPr>
            <w:tcW w:w="2551" w:type="dxa"/>
            <w:vAlign w:val="center"/>
          </w:tcPr>
          <w:p w:rsidR="00233B9A" w:rsidRDefault="000C69FE">
            <w:pPr>
              <w:pStyle w:val="4"/>
            </w:pPr>
            <w:r>
              <w:t>133.02</w:t>
            </w:r>
          </w:p>
        </w:tc>
      </w:tr>
      <w:tr w:rsidR="00233B9A">
        <w:trPr>
          <w:trHeight w:val="369"/>
          <w:jc w:val="center"/>
        </w:trPr>
        <w:tc>
          <w:tcPr>
            <w:tcW w:w="850" w:type="dxa"/>
            <w:vAlign w:val="center"/>
          </w:tcPr>
          <w:p w:rsidR="00233B9A" w:rsidRDefault="000C69FE">
            <w:pPr>
              <w:pStyle w:val="3"/>
            </w:pPr>
            <w:r>
              <w:t>27</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28</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29</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23.80</w:t>
            </w:r>
          </w:p>
        </w:tc>
        <w:tc>
          <w:tcPr>
            <w:tcW w:w="2551" w:type="dxa"/>
            <w:vAlign w:val="center"/>
          </w:tcPr>
          <w:p w:rsidR="00233B9A" w:rsidRDefault="00233B9A">
            <w:pPr>
              <w:pStyle w:val="4"/>
            </w:pPr>
          </w:p>
        </w:tc>
        <w:tc>
          <w:tcPr>
            <w:tcW w:w="2551" w:type="dxa"/>
            <w:vAlign w:val="center"/>
          </w:tcPr>
          <w:p w:rsidR="00233B9A" w:rsidRDefault="000C69FE">
            <w:pPr>
              <w:pStyle w:val="4"/>
            </w:pPr>
            <w:r>
              <w:t>23.80</w:t>
            </w:r>
          </w:p>
        </w:tc>
      </w:tr>
      <w:tr w:rsidR="00233B9A">
        <w:trPr>
          <w:trHeight w:val="369"/>
          <w:jc w:val="center"/>
        </w:trPr>
        <w:tc>
          <w:tcPr>
            <w:tcW w:w="850" w:type="dxa"/>
            <w:vAlign w:val="center"/>
          </w:tcPr>
          <w:p w:rsidR="00233B9A" w:rsidRDefault="000C69FE">
            <w:pPr>
              <w:pStyle w:val="3"/>
            </w:pPr>
            <w:r>
              <w:t>30</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535.43</w:t>
            </w:r>
          </w:p>
        </w:tc>
        <w:tc>
          <w:tcPr>
            <w:tcW w:w="2551" w:type="dxa"/>
            <w:vAlign w:val="center"/>
          </w:tcPr>
          <w:p w:rsidR="00233B9A" w:rsidRDefault="000C69FE">
            <w:pPr>
              <w:pStyle w:val="4"/>
            </w:pPr>
            <w:r>
              <w:t>535.43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1191" w:type="dxa"/>
            <w:vAlign w:val="center"/>
          </w:tcPr>
          <w:p w:rsidR="00233B9A" w:rsidRDefault="000C69FE">
            <w:pPr>
              <w:pStyle w:val="2"/>
            </w:pPr>
            <w:r>
              <w:t>30301</w:t>
            </w:r>
          </w:p>
        </w:tc>
        <w:tc>
          <w:tcPr>
            <w:tcW w:w="4535" w:type="dxa"/>
            <w:vAlign w:val="center"/>
          </w:tcPr>
          <w:p w:rsidR="00233B9A" w:rsidRDefault="000C69FE">
            <w:pPr>
              <w:pStyle w:val="2"/>
            </w:pPr>
            <w:r>
              <w:t>离休费</w:t>
            </w:r>
          </w:p>
        </w:tc>
        <w:tc>
          <w:tcPr>
            <w:tcW w:w="2551" w:type="dxa"/>
            <w:vAlign w:val="center"/>
          </w:tcPr>
          <w:p w:rsidR="00233B9A" w:rsidRDefault="000C69FE">
            <w:pPr>
              <w:pStyle w:val="4"/>
            </w:pPr>
            <w:r>
              <w:t>69.55</w:t>
            </w:r>
          </w:p>
        </w:tc>
        <w:tc>
          <w:tcPr>
            <w:tcW w:w="2551" w:type="dxa"/>
            <w:vAlign w:val="center"/>
          </w:tcPr>
          <w:p w:rsidR="00233B9A" w:rsidRDefault="000C69FE">
            <w:pPr>
              <w:pStyle w:val="4"/>
            </w:pPr>
            <w:r>
              <w:t>69.55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465.82</w:t>
            </w:r>
          </w:p>
        </w:tc>
        <w:tc>
          <w:tcPr>
            <w:tcW w:w="2551" w:type="dxa"/>
            <w:vAlign w:val="center"/>
          </w:tcPr>
          <w:p w:rsidR="00233B9A" w:rsidRDefault="000C69FE">
            <w:pPr>
              <w:pStyle w:val="4"/>
            </w:pPr>
            <w:r>
              <w:t>465.82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0.06</w:t>
            </w:r>
          </w:p>
        </w:tc>
        <w:tc>
          <w:tcPr>
            <w:tcW w:w="2551" w:type="dxa"/>
            <w:vAlign w:val="center"/>
          </w:tcPr>
          <w:p w:rsidR="00233B9A" w:rsidRDefault="000C69FE">
            <w:pPr>
              <w:pStyle w:val="4"/>
            </w:pPr>
            <w:r>
              <w:t>0.06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15.00</w:t>
            </w:r>
          </w:p>
        </w:tc>
        <w:tc>
          <w:tcPr>
            <w:tcW w:w="2551" w:type="dxa"/>
            <w:vAlign w:val="center"/>
          </w:tcPr>
          <w:p w:rsidR="00233B9A" w:rsidRDefault="00233B9A">
            <w:pPr>
              <w:pStyle w:val="4"/>
            </w:pPr>
          </w:p>
        </w:tc>
        <w:tc>
          <w:tcPr>
            <w:tcW w:w="2551" w:type="dxa"/>
            <w:vAlign w:val="center"/>
          </w:tcPr>
          <w:p w:rsidR="00233B9A" w:rsidRDefault="000C69FE">
            <w:pPr>
              <w:pStyle w:val="4"/>
            </w:pPr>
            <w:r>
              <w:t>15.00</w:t>
            </w:r>
          </w:p>
        </w:tc>
      </w:tr>
      <w:tr w:rsidR="00233B9A">
        <w:trPr>
          <w:trHeight w:val="369"/>
          <w:jc w:val="center"/>
        </w:trPr>
        <w:tc>
          <w:tcPr>
            <w:tcW w:w="850" w:type="dxa"/>
            <w:vAlign w:val="center"/>
          </w:tcPr>
          <w:p w:rsidR="00233B9A" w:rsidRDefault="000C69FE">
            <w:pPr>
              <w:pStyle w:val="3"/>
            </w:pPr>
            <w:r>
              <w:t>35</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15.00</w:t>
            </w:r>
          </w:p>
        </w:tc>
        <w:tc>
          <w:tcPr>
            <w:tcW w:w="2551" w:type="dxa"/>
            <w:vAlign w:val="center"/>
          </w:tcPr>
          <w:p w:rsidR="00233B9A" w:rsidRDefault="00233B9A">
            <w:pPr>
              <w:pStyle w:val="4"/>
            </w:pPr>
          </w:p>
        </w:tc>
        <w:tc>
          <w:tcPr>
            <w:tcW w:w="2551" w:type="dxa"/>
            <w:vAlign w:val="center"/>
          </w:tcPr>
          <w:p w:rsidR="00233B9A" w:rsidRDefault="000C69FE">
            <w:pPr>
              <w:pStyle w:val="4"/>
            </w:pPr>
            <w:r>
              <w:t>15.00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718.80</w:t>
            </w:r>
          </w:p>
        </w:tc>
        <w:tc>
          <w:tcPr>
            <w:tcW w:w="2551" w:type="dxa"/>
            <w:vAlign w:val="center"/>
          </w:tcPr>
          <w:p w:rsidR="00233B9A" w:rsidRDefault="00233B9A">
            <w:pPr>
              <w:pStyle w:val="7"/>
            </w:pPr>
          </w:p>
        </w:tc>
        <w:tc>
          <w:tcPr>
            <w:tcW w:w="2551" w:type="dxa"/>
            <w:vAlign w:val="center"/>
          </w:tcPr>
          <w:p w:rsidR="00233B9A" w:rsidRDefault="000C69FE">
            <w:pPr>
              <w:pStyle w:val="7"/>
            </w:pPr>
            <w:r>
              <w:t>718.80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718.80</w:t>
            </w:r>
          </w:p>
        </w:tc>
        <w:tc>
          <w:tcPr>
            <w:tcW w:w="2551" w:type="dxa"/>
            <w:vAlign w:val="center"/>
          </w:tcPr>
          <w:p w:rsidR="00233B9A" w:rsidRDefault="00233B9A">
            <w:pPr>
              <w:pStyle w:val="4"/>
            </w:pPr>
          </w:p>
        </w:tc>
        <w:tc>
          <w:tcPr>
            <w:tcW w:w="2551" w:type="dxa"/>
            <w:vAlign w:val="center"/>
          </w:tcPr>
          <w:p w:rsidR="00233B9A" w:rsidRDefault="000C69FE">
            <w:pPr>
              <w:pStyle w:val="4"/>
            </w:pPr>
            <w:r>
              <w:t>718.80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718.80</w:t>
            </w:r>
          </w:p>
        </w:tc>
        <w:tc>
          <w:tcPr>
            <w:tcW w:w="2551" w:type="dxa"/>
            <w:vAlign w:val="center"/>
          </w:tcPr>
          <w:p w:rsidR="00233B9A" w:rsidRDefault="00233B9A">
            <w:pPr>
              <w:pStyle w:val="4"/>
            </w:pPr>
          </w:p>
        </w:tc>
        <w:tc>
          <w:tcPr>
            <w:tcW w:w="2551" w:type="dxa"/>
            <w:vAlign w:val="center"/>
          </w:tcPr>
          <w:p w:rsidR="00233B9A" w:rsidRDefault="000C69FE">
            <w:pPr>
              <w:pStyle w:val="4"/>
            </w:pPr>
            <w:r>
              <w:t>718.80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718.80</w:t>
            </w:r>
          </w:p>
        </w:tc>
        <w:tc>
          <w:tcPr>
            <w:tcW w:w="2551" w:type="dxa"/>
            <w:vAlign w:val="center"/>
          </w:tcPr>
          <w:p w:rsidR="00233B9A" w:rsidRDefault="00233B9A">
            <w:pPr>
              <w:pStyle w:val="4"/>
            </w:pPr>
          </w:p>
        </w:tc>
        <w:tc>
          <w:tcPr>
            <w:tcW w:w="2551" w:type="dxa"/>
            <w:vAlign w:val="center"/>
          </w:tcPr>
          <w:p w:rsidR="00233B9A" w:rsidRDefault="000C69FE">
            <w:pPr>
              <w:pStyle w:val="4"/>
            </w:pPr>
            <w:r>
              <w:t>718.80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河北体育馆2022年单位预算信息公开情况说明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按照《预算法》、《地方预决算公开操作规程》和《关于进一步推进预算公开工作的实施意见》规定，现将河北体育馆</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（一）承办国际、国内体育比赛；</w:t>
      </w:r>
    </w:p>
    <w:p w:rsidR="00233B9A" w:rsidRDefault="000C69FE">
      <w:pPr>
        <w:pStyle w:val="-6"/>
      </w:pPr>
      <w:r>
        <w:t>（二）举办或承办各类文体演出活动；</w:t>
      </w:r>
    </w:p>
    <w:p w:rsidR="00233B9A" w:rsidRDefault="000C69FE">
      <w:pPr>
        <w:pStyle w:val="-6"/>
      </w:pPr>
      <w:r>
        <w:t>（三）组织、开展全民健身活动，为大众提供健身服务。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河北体育馆</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财政性资金定额或定项补助</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3769.47</w:t>
      </w:r>
      <w:r>
        <w:t>万元，其中：一般公共预算收入</w:t>
      </w:r>
      <w:r>
        <w:t>2185.67</w:t>
      </w:r>
      <w:r>
        <w:t>万元，基金预算收入</w:t>
      </w:r>
      <w:r>
        <w:t>718.80</w:t>
      </w:r>
      <w:r>
        <w:t>万元，国有资本经营预算收入</w:t>
      </w:r>
      <w:r>
        <w:t>0</w:t>
      </w:r>
      <w:r>
        <w:t>万元，财政专户核拨收入</w:t>
      </w:r>
      <w:r>
        <w:t>0</w:t>
      </w:r>
      <w:r>
        <w:t>万元，单位资金收入</w:t>
      </w:r>
      <w:r>
        <w:t>665</w:t>
      </w:r>
      <w:r>
        <w:t>万元，上年结转结余</w:t>
      </w:r>
      <w:r>
        <w:t>200</w:t>
      </w:r>
      <w:r>
        <w:t>万元。</w:t>
      </w:r>
    </w:p>
    <w:p w:rsidR="00233B9A" w:rsidRDefault="000C69FE">
      <w:pPr>
        <w:pStyle w:val="-7"/>
      </w:pPr>
      <w:r>
        <w:t>2</w:t>
      </w:r>
      <w:r>
        <w:t>、支出说明</w:t>
      </w:r>
    </w:p>
    <w:p w:rsidR="00233B9A" w:rsidRDefault="000C69FE">
      <w:pPr>
        <w:pStyle w:val="-7"/>
      </w:pPr>
      <w:r>
        <w:lastRenderedPageBreak/>
        <w:t>收支预算总表支出栏、基本支出表、项目支出表按经济分类和支出功能分类科目编制，反映河北体育馆年度单位预算中支出预算的总体情况。</w:t>
      </w:r>
      <w:r>
        <w:t>2022</w:t>
      </w:r>
      <w:r>
        <w:t>年支出预算</w:t>
      </w:r>
      <w:r>
        <w:t>3769.47</w:t>
      </w:r>
      <w:r>
        <w:t>万元，其中基本支出</w:t>
      </w:r>
      <w:r>
        <w:t>2840.67</w:t>
      </w:r>
      <w:r>
        <w:t>万元，包括人员经费</w:t>
      </w:r>
      <w:r>
        <w:t>1600.89</w:t>
      </w:r>
      <w:r>
        <w:t>万元和日常公用经费</w:t>
      </w:r>
      <w:r>
        <w:t>1239.78</w:t>
      </w:r>
      <w:r>
        <w:t>万元；项目支出</w:t>
      </w:r>
      <w:r>
        <w:t>928.80</w:t>
      </w:r>
      <w:r>
        <w:t>万元，主要为体育发展经费等。</w:t>
      </w:r>
    </w:p>
    <w:p w:rsidR="00233B9A" w:rsidRDefault="000C69FE">
      <w:pPr>
        <w:pStyle w:val="-7"/>
      </w:pPr>
      <w:r>
        <w:t>3</w:t>
      </w:r>
      <w:r>
        <w:t>、比上年增减情况</w:t>
      </w:r>
    </w:p>
    <w:p w:rsidR="00233B9A" w:rsidRDefault="000C69FE">
      <w:pPr>
        <w:pStyle w:val="-7"/>
      </w:pPr>
      <w:r>
        <w:t>2022</w:t>
      </w:r>
      <w:r>
        <w:t>年预算收支安排</w:t>
      </w:r>
      <w:r>
        <w:t>3769.47</w:t>
      </w:r>
      <w:r>
        <w:t>万元，较</w:t>
      </w:r>
      <w:r>
        <w:t>2021</w:t>
      </w:r>
      <w:r>
        <w:t>年预算增加</w:t>
      </w:r>
      <w:r>
        <w:t>725.17</w:t>
      </w:r>
      <w:r>
        <w:t>万元，其中：基本支出增加</w:t>
      </w:r>
      <w:r>
        <w:t>484.70</w:t>
      </w:r>
      <w:r>
        <w:t>万元，主要为增加人员经费支出；项目支出增加</w:t>
      </w:r>
      <w:r>
        <w:t>240.47</w:t>
      </w:r>
      <w:r>
        <w:t>万元，主要为体育发展经费。</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1239.78</w:t>
      </w:r>
      <w:r>
        <w:t>万元，主要用于日常维修、办公用房水电费、办公用房取暖费、办公用房物业管理费等日常运行支出。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w:t>
      </w:r>
      <w:r>
        <w:t>0</w:t>
      </w:r>
      <w:r>
        <w:t>万元，公务用车运维费</w:t>
      </w:r>
      <w:r>
        <w:t>0</w:t>
      </w:r>
      <w:r>
        <w:t>万元）；公务接待费</w:t>
      </w:r>
      <w:r>
        <w:t>0</w:t>
      </w:r>
      <w:r>
        <w:t>万元。与</w:t>
      </w:r>
      <w:r>
        <w:t>2021</w:t>
      </w:r>
      <w:r>
        <w:t>年相比持平，无增减变化。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1、2022年大型公共体育场馆向社会免费或低收费开放补助绩效目标表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1.场馆正常运营， 接待更广泛健身群众，让更大社会公众参与到全民健身活动中来</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体育场馆内免费低收费开放比例</w:t>
            </w:r>
          </w:p>
        </w:tc>
        <w:tc>
          <w:tcPr>
            <w:tcW w:w="2835" w:type="dxa"/>
            <w:vAlign w:val="center"/>
          </w:tcPr>
          <w:p w:rsidR="00233B9A" w:rsidRDefault="000C69FE">
            <w:pPr>
              <w:pStyle w:val="24a5815bc-afc2-4ba5-9c49-c138840dba85"/>
            </w:pPr>
            <w:r>
              <w:t>放映体育场馆和区域内的公共体育场地、设施用于提供体育及相关服务的面积比例</w:t>
            </w:r>
          </w:p>
        </w:tc>
        <w:tc>
          <w:tcPr>
            <w:tcW w:w="2551" w:type="dxa"/>
            <w:vAlign w:val="center"/>
          </w:tcPr>
          <w:p w:rsidR="00233B9A" w:rsidRDefault="000C69FE">
            <w:pPr>
              <w:pStyle w:val="24a5815bc-afc2-4ba5-9c49-c138840dba85"/>
            </w:pPr>
            <w:r>
              <w:t>≥60%</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每天对外开放时间</w:t>
            </w:r>
          </w:p>
        </w:tc>
        <w:tc>
          <w:tcPr>
            <w:tcW w:w="2835" w:type="dxa"/>
            <w:vAlign w:val="center"/>
          </w:tcPr>
          <w:p w:rsidR="00233B9A" w:rsidRDefault="000C69FE">
            <w:pPr>
              <w:pStyle w:val="24a5815bc-afc2-4ba5-9c49-c138840dba85"/>
            </w:pPr>
            <w:r>
              <w:t>反映场馆每天对外开放情况</w:t>
            </w:r>
          </w:p>
        </w:tc>
        <w:tc>
          <w:tcPr>
            <w:tcW w:w="2551" w:type="dxa"/>
            <w:vAlign w:val="center"/>
          </w:tcPr>
          <w:p w:rsidR="00233B9A" w:rsidRDefault="000C69FE">
            <w:pPr>
              <w:pStyle w:val="24a5815bc-afc2-4ba5-9c49-c138840dba85"/>
            </w:pPr>
            <w:r>
              <w:t>≥8小时</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补助资金支付时限</w:t>
            </w:r>
          </w:p>
        </w:tc>
        <w:tc>
          <w:tcPr>
            <w:tcW w:w="2835" w:type="dxa"/>
            <w:vAlign w:val="center"/>
          </w:tcPr>
          <w:p w:rsidR="00233B9A" w:rsidRDefault="000C69FE">
            <w:pPr>
              <w:pStyle w:val="24a5815bc-afc2-4ba5-9c49-c138840dba85"/>
            </w:pPr>
            <w:r>
              <w:t>反映按计划支出情况</w:t>
            </w:r>
          </w:p>
        </w:tc>
        <w:tc>
          <w:tcPr>
            <w:tcW w:w="2551" w:type="dxa"/>
            <w:vAlign w:val="center"/>
          </w:tcPr>
          <w:p w:rsidR="00233B9A" w:rsidRDefault="000C69FE">
            <w:pPr>
              <w:pStyle w:val="24a5815bc-afc2-4ba5-9c49-c138840dba85"/>
            </w:pPr>
            <w:r>
              <w:t>≤11月份</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接待社会公众健身人次</w:t>
            </w:r>
          </w:p>
        </w:tc>
        <w:tc>
          <w:tcPr>
            <w:tcW w:w="2835" w:type="dxa"/>
            <w:vAlign w:val="center"/>
          </w:tcPr>
          <w:p w:rsidR="00233B9A" w:rsidRDefault="000C69FE">
            <w:pPr>
              <w:pStyle w:val="24a5815bc-afc2-4ba5-9c49-c138840dba85"/>
            </w:pPr>
            <w:r>
              <w:t>反映社会公众参与全民健身活动情况</w:t>
            </w:r>
          </w:p>
        </w:tc>
        <w:tc>
          <w:tcPr>
            <w:tcW w:w="2551" w:type="dxa"/>
            <w:vAlign w:val="center"/>
          </w:tcPr>
          <w:p w:rsidR="00233B9A" w:rsidRDefault="000C69FE">
            <w:pPr>
              <w:pStyle w:val="24a5815bc-afc2-4ba5-9c49-c138840dba85"/>
            </w:pPr>
            <w:r>
              <w:t>≥100000人次</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场馆运营维护成本</w:t>
            </w:r>
          </w:p>
        </w:tc>
        <w:tc>
          <w:tcPr>
            <w:tcW w:w="2835" w:type="dxa"/>
            <w:vAlign w:val="center"/>
          </w:tcPr>
          <w:p w:rsidR="00233B9A" w:rsidRDefault="000C69FE">
            <w:pPr>
              <w:pStyle w:val="24a5815bc-afc2-4ba5-9c49-c138840dba85"/>
            </w:pPr>
            <w:r>
              <w:t>反映场馆运营维护情况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场馆对外开放程度</w:t>
            </w:r>
          </w:p>
        </w:tc>
        <w:tc>
          <w:tcPr>
            <w:tcW w:w="2835" w:type="dxa"/>
            <w:vAlign w:val="center"/>
          </w:tcPr>
          <w:p w:rsidR="00233B9A" w:rsidRDefault="000C69FE">
            <w:pPr>
              <w:pStyle w:val="24a5815bc-afc2-4ba5-9c49-c138840dba85"/>
            </w:pPr>
            <w:r>
              <w:t>反映场馆及其设施对社会公众健身人群开放程度。</w:t>
            </w:r>
          </w:p>
        </w:tc>
        <w:tc>
          <w:tcPr>
            <w:tcW w:w="2551" w:type="dxa"/>
            <w:vAlign w:val="center"/>
          </w:tcPr>
          <w:p w:rsidR="00233B9A" w:rsidRDefault="000C69FE">
            <w:pPr>
              <w:pStyle w:val="24a5815bc-afc2-4ba5-9c49-c138840dba85"/>
            </w:pPr>
            <w:r>
              <w:t>≥350天</w:t>
            </w:r>
          </w:p>
        </w:tc>
        <w:tc>
          <w:tcPr>
            <w:tcW w:w="2268" w:type="dxa"/>
            <w:vAlign w:val="center"/>
          </w:tcPr>
          <w:p w:rsidR="00233B9A" w:rsidRDefault="000C69FE">
            <w:pPr>
              <w:pStyle w:val="24a5815bc-afc2-4ba5-9c49-c138840dba85"/>
            </w:pPr>
            <w:r>
              <w:t>《全民健身条例》、《河北省全民健身实施计划（2016—2020）年》、《大型场馆免费低收费开放补助资金管理办法》</w:t>
            </w: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健身群众满意度</w:t>
            </w:r>
          </w:p>
        </w:tc>
        <w:tc>
          <w:tcPr>
            <w:tcW w:w="2835" w:type="dxa"/>
            <w:vAlign w:val="center"/>
          </w:tcPr>
          <w:p w:rsidR="00233B9A" w:rsidRDefault="000C69FE">
            <w:pPr>
              <w:pStyle w:val="24a5815bc-afc2-4ba5-9c49-c138840dba85"/>
            </w:pPr>
            <w:r>
              <w:t>反映健身群体对河北体育馆场地、服务工作的满意程度</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2、体育大厦消防改造绩效目标表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1.消防系统正常运行</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项目阶段工程验收合格率</w:t>
            </w:r>
          </w:p>
        </w:tc>
        <w:tc>
          <w:tcPr>
            <w:tcW w:w="2835" w:type="dxa"/>
            <w:vAlign w:val="center"/>
          </w:tcPr>
          <w:p w:rsidR="00233B9A" w:rsidRDefault="000C69FE">
            <w:pPr>
              <w:pStyle w:val="24a5815bc-afc2-4ba5-9c49-c138840dba85"/>
            </w:pPr>
            <w:r>
              <w:t>正常验收</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工程质量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正常使用率</w:t>
            </w:r>
          </w:p>
        </w:tc>
        <w:tc>
          <w:tcPr>
            <w:tcW w:w="2835" w:type="dxa"/>
            <w:vAlign w:val="center"/>
          </w:tcPr>
          <w:p w:rsidR="00233B9A" w:rsidRDefault="000C69FE">
            <w:pPr>
              <w:pStyle w:val="24a5815bc-afc2-4ba5-9c49-c138840dba85"/>
            </w:pPr>
            <w:r>
              <w:t>消防系统使用率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使用率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项目阶段工程完成及时率</w:t>
            </w:r>
          </w:p>
        </w:tc>
        <w:tc>
          <w:tcPr>
            <w:tcW w:w="2835" w:type="dxa"/>
            <w:vAlign w:val="center"/>
          </w:tcPr>
          <w:p w:rsidR="00233B9A" w:rsidRDefault="000C69FE">
            <w:pPr>
              <w:pStyle w:val="24a5815bc-afc2-4ba5-9c49-c138840dba85"/>
            </w:pPr>
            <w:r>
              <w:t>项目按期完工</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完工率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项目预算总投资额</w:t>
            </w:r>
          </w:p>
        </w:tc>
        <w:tc>
          <w:tcPr>
            <w:tcW w:w="2835" w:type="dxa"/>
            <w:vAlign w:val="center"/>
          </w:tcPr>
          <w:p w:rsidR="00233B9A" w:rsidRDefault="000C69FE">
            <w:pPr>
              <w:pStyle w:val="24a5815bc-afc2-4ba5-9c49-c138840dba85"/>
            </w:pPr>
            <w:r>
              <w:t>投资总额</w:t>
            </w:r>
          </w:p>
        </w:tc>
        <w:tc>
          <w:tcPr>
            <w:tcW w:w="2551" w:type="dxa"/>
            <w:vAlign w:val="center"/>
          </w:tcPr>
          <w:p w:rsidR="00233B9A" w:rsidRDefault="000C69FE">
            <w:pPr>
              <w:pStyle w:val="24a5815bc-afc2-4ba5-9c49-c138840dba85"/>
            </w:pPr>
            <w:r>
              <w:t>≤90万元</w:t>
            </w:r>
          </w:p>
        </w:tc>
        <w:tc>
          <w:tcPr>
            <w:tcW w:w="2268" w:type="dxa"/>
            <w:vAlign w:val="center"/>
          </w:tcPr>
          <w:p w:rsidR="00233B9A" w:rsidRDefault="000C69FE">
            <w:pPr>
              <w:pStyle w:val="24a5815bc-afc2-4ba5-9c49-c138840dba85"/>
            </w:pPr>
            <w:r>
              <w:t>成本率</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防治安全隐患</w:t>
            </w:r>
          </w:p>
        </w:tc>
        <w:tc>
          <w:tcPr>
            <w:tcW w:w="2835" w:type="dxa"/>
            <w:vAlign w:val="center"/>
          </w:tcPr>
          <w:p w:rsidR="00233B9A" w:rsidRDefault="000C69FE">
            <w:pPr>
              <w:pStyle w:val="24a5815bc-afc2-4ba5-9c49-c138840dba85"/>
            </w:pPr>
            <w:r>
              <w:t>消除安全隐患</w:t>
            </w:r>
          </w:p>
        </w:tc>
        <w:tc>
          <w:tcPr>
            <w:tcW w:w="2551" w:type="dxa"/>
            <w:vAlign w:val="center"/>
          </w:tcPr>
          <w:p w:rsidR="00233B9A" w:rsidRDefault="000C69FE">
            <w:pPr>
              <w:pStyle w:val="24a5815bc-afc2-4ba5-9c49-c138840dba85"/>
            </w:pPr>
            <w:r>
              <w:t>不发生安全事故</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受益人群满意度</w:t>
            </w:r>
          </w:p>
        </w:tc>
        <w:tc>
          <w:tcPr>
            <w:tcW w:w="2835" w:type="dxa"/>
            <w:vAlign w:val="center"/>
          </w:tcPr>
          <w:p w:rsidR="00233B9A" w:rsidRDefault="000C69FE">
            <w:pPr>
              <w:pStyle w:val="24a5815bc-afc2-4ba5-9c49-c138840dba85"/>
            </w:pPr>
            <w:r>
              <w:t>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1.体育馆各个场馆全年安全稳定运行</w:t>
            </w:r>
          </w:p>
          <w:p w:rsidR="00233B9A" w:rsidRDefault="000C69FE">
            <w:pPr>
              <w:pStyle w:val="24a5815bc-afc2-4ba5-9c49-c138840dba85"/>
            </w:pPr>
            <w:r>
              <w:t>2.为竞技体育比赛做好服务，保障各类大小活动顺利举办</w:t>
            </w:r>
          </w:p>
          <w:p w:rsidR="00233B9A" w:rsidRDefault="000C69FE">
            <w:pPr>
              <w:pStyle w:val="24a5815bc-afc2-4ba5-9c49-c138840dba85"/>
            </w:pPr>
            <w:r>
              <w:t>3.为健身群体做好服务，接待全民健身群众100000人次</w:t>
            </w:r>
          </w:p>
          <w:p w:rsidR="00233B9A" w:rsidRDefault="000C69FE">
            <w:pPr>
              <w:pStyle w:val="24a5815bc-afc2-4ba5-9c49-c138840dba85"/>
            </w:pPr>
            <w:r>
              <w:t>4.预算项目全部保质保量按时完成，年度资金执行率达到92%</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各场馆全年安全稳定运行</w:t>
            </w:r>
          </w:p>
        </w:tc>
        <w:tc>
          <w:tcPr>
            <w:tcW w:w="2835" w:type="dxa"/>
            <w:vAlign w:val="center"/>
          </w:tcPr>
          <w:p w:rsidR="00233B9A" w:rsidRDefault="000C69FE">
            <w:pPr>
              <w:pStyle w:val="24a5815bc-afc2-4ba5-9c49-c138840dba85"/>
            </w:pPr>
            <w:r>
              <w:t>反映场馆全年安全稳定运行天数</w:t>
            </w:r>
          </w:p>
        </w:tc>
        <w:tc>
          <w:tcPr>
            <w:tcW w:w="2551" w:type="dxa"/>
            <w:vAlign w:val="center"/>
          </w:tcPr>
          <w:p w:rsidR="00233B9A" w:rsidRDefault="000C69FE">
            <w:pPr>
              <w:pStyle w:val="24a5815bc-afc2-4ba5-9c49-c138840dba85"/>
            </w:pPr>
            <w:r>
              <w:t>≥350天</w:t>
            </w:r>
          </w:p>
        </w:tc>
        <w:tc>
          <w:tcPr>
            <w:tcW w:w="2268" w:type="dxa"/>
            <w:vAlign w:val="center"/>
          </w:tcPr>
          <w:p w:rsidR="00233B9A" w:rsidRDefault="000C69FE">
            <w:pPr>
              <w:pStyle w:val="24a5815bc-afc2-4ba5-9c49-c138840dba85"/>
            </w:pPr>
            <w:r>
              <w:t>《全民健身条例》</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接待社会公众健身人次</w:t>
            </w:r>
          </w:p>
        </w:tc>
        <w:tc>
          <w:tcPr>
            <w:tcW w:w="2835" w:type="dxa"/>
            <w:vAlign w:val="center"/>
          </w:tcPr>
          <w:p w:rsidR="00233B9A" w:rsidRDefault="000C69FE">
            <w:pPr>
              <w:pStyle w:val="24a5815bc-afc2-4ba5-9c49-c138840dba85"/>
            </w:pPr>
            <w:r>
              <w:t>反映社会公众参与全民健身活动情况</w:t>
            </w:r>
          </w:p>
        </w:tc>
        <w:tc>
          <w:tcPr>
            <w:tcW w:w="2551" w:type="dxa"/>
            <w:vAlign w:val="center"/>
          </w:tcPr>
          <w:p w:rsidR="00233B9A" w:rsidRDefault="000C69FE">
            <w:pPr>
              <w:pStyle w:val="24a5815bc-afc2-4ba5-9c49-c138840dba85"/>
            </w:pPr>
            <w:r>
              <w:t>≥100000人次</w:t>
            </w:r>
          </w:p>
        </w:tc>
        <w:tc>
          <w:tcPr>
            <w:tcW w:w="2268" w:type="dxa"/>
            <w:vAlign w:val="center"/>
          </w:tcPr>
          <w:p w:rsidR="00233B9A" w:rsidRDefault="000C69FE">
            <w:pPr>
              <w:pStyle w:val="24a5815bc-afc2-4ba5-9c49-c138840dba85"/>
            </w:pPr>
            <w:r>
              <w:t>《全民健身条例》</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反映当年省级预算项目资金支出情况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《河北省省级向项目支出预算管理办法》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场馆收入成本率</w:t>
            </w:r>
          </w:p>
        </w:tc>
        <w:tc>
          <w:tcPr>
            <w:tcW w:w="2835" w:type="dxa"/>
            <w:vAlign w:val="center"/>
          </w:tcPr>
          <w:p w:rsidR="00233B9A" w:rsidRDefault="000C69FE">
            <w:pPr>
              <w:pStyle w:val="24a5815bc-afc2-4ba5-9c49-c138840dba85"/>
            </w:pPr>
            <w:r>
              <w:t>反映场馆当年成本与当年收入的比率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收入成本率</w:t>
            </w:r>
          </w:p>
        </w:tc>
      </w:tr>
      <w:tr w:rsidR="00233B9A">
        <w:trPr>
          <w:trHeight w:val="397"/>
          <w:jc w:val="center"/>
        </w:trPr>
        <w:tc>
          <w:tcPr>
            <w:tcW w:w="1417" w:type="dxa"/>
            <w:vMerge w:val="restart"/>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场馆设施正常运转率</w:t>
            </w:r>
          </w:p>
        </w:tc>
        <w:tc>
          <w:tcPr>
            <w:tcW w:w="2835" w:type="dxa"/>
            <w:vAlign w:val="center"/>
          </w:tcPr>
          <w:p w:rsidR="00233B9A" w:rsidRDefault="000C69FE">
            <w:pPr>
              <w:pStyle w:val="24a5815bc-afc2-4ba5-9c49-c138840dba85"/>
            </w:pPr>
            <w:r>
              <w:t>反映项目实施对场馆运转及条件改善情况</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《河北省体育发展“十四五”规划》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场馆对外开放程度</w:t>
            </w:r>
          </w:p>
        </w:tc>
        <w:tc>
          <w:tcPr>
            <w:tcW w:w="2835" w:type="dxa"/>
            <w:vAlign w:val="center"/>
          </w:tcPr>
          <w:p w:rsidR="00233B9A" w:rsidRDefault="000C69FE">
            <w:pPr>
              <w:pStyle w:val="24a5815bc-afc2-4ba5-9c49-c138840dba85"/>
            </w:pPr>
            <w:r>
              <w:t>反映场馆及其设施对社会公众健身人群健身天数</w:t>
            </w:r>
          </w:p>
        </w:tc>
        <w:tc>
          <w:tcPr>
            <w:tcW w:w="2551" w:type="dxa"/>
            <w:vAlign w:val="center"/>
          </w:tcPr>
          <w:p w:rsidR="00233B9A" w:rsidRDefault="000C69FE">
            <w:pPr>
              <w:pStyle w:val="24a5815bc-afc2-4ba5-9c49-c138840dba85"/>
            </w:pPr>
            <w:r>
              <w:t>≥350天</w:t>
            </w:r>
          </w:p>
        </w:tc>
        <w:tc>
          <w:tcPr>
            <w:tcW w:w="2268" w:type="dxa"/>
            <w:vAlign w:val="center"/>
          </w:tcPr>
          <w:p w:rsidR="00233B9A" w:rsidRDefault="000C69FE">
            <w:pPr>
              <w:pStyle w:val="24a5815bc-afc2-4ba5-9c49-c138840dba85"/>
            </w:pPr>
            <w:r>
              <w:t>《全民健身条例》</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健身群体满意度</w:t>
            </w:r>
          </w:p>
        </w:tc>
        <w:tc>
          <w:tcPr>
            <w:tcW w:w="2835" w:type="dxa"/>
            <w:vAlign w:val="center"/>
          </w:tcPr>
          <w:p w:rsidR="00233B9A" w:rsidRDefault="000C69FE">
            <w:pPr>
              <w:pStyle w:val="24a5815bc-afc2-4ba5-9c49-c138840dba85"/>
            </w:pPr>
            <w:r>
              <w:t>健身群体对河北体育馆场地、服务工作满意程度</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年，河北体育馆安排政府采购预算</w:t>
      </w:r>
      <w:r>
        <w:rPr>
          <w:rFonts w:eastAsia="方正仿宋_GBK"/>
          <w:color w:val="000000"/>
          <w:sz w:val="28"/>
        </w:rPr>
        <w:t>745.29</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745.29</w:t>
            </w:r>
          </w:p>
        </w:tc>
        <w:tc>
          <w:tcPr>
            <w:tcW w:w="964" w:type="dxa"/>
            <w:vAlign w:val="center"/>
          </w:tcPr>
          <w:p w:rsidR="00233B9A" w:rsidRDefault="000C69FE">
            <w:pPr>
              <w:pStyle w:val="7"/>
            </w:pPr>
            <w:r>
              <w:t>153.40</w:t>
            </w:r>
          </w:p>
        </w:tc>
        <w:tc>
          <w:tcPr>
            <w:tcW w:w="964" w:type="dxa"/>
            <w:vAlign w:val="center"/>
          </w:tcPr>
          <w:p w:rsidR="00233B9A" w:rsidRDefault="000C69FE">
            <w:pPr>
              <w:pStyle w:val="7"/>
            </w:pPr>
            <w:r>
              <w:t>363.80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188.09</w:t>
            </w:r>
          </w:p>
        </w:tc>
        <w:tc>
          <w:tcPr>
            <w:tcW w:w="964" w:type="dxa"/>
            <w:vAlign w:val="center"/>
          </w:tcPr>
          <w:p w:rsidR="00233B9A" w:rsidRDefault="00233B9A">
            <w:pPr>
              <w:pStyle w:val="7"/>
            </w:pPr>
          </w:p>
        </w:tc>
        <w:tc>
          <w:tcPr>
            <w:tcW w:w="964" w:type="dxa"/>
            <w:vAlign w:val="center"/>
          </w:tcPr>
          <w:p w:rsidR="00233B9A" w:rsidRDefault="000C69FE">
            <w:pPr>
              <w:pStyle w:val="7"/>
            </w:pPr>
            <w:r>
              <w:t>40.00</w:t>
            </w:r>
          </w:p>
        </w:tc>
        <w:tc>
          <w:tcPr>
            <w:tcW w:w="964" w:type="dxa"/>
            <w:vAlign w:val="center"/>
          </w:tcPr>
          <w:p w:rsidR="00233B9A" w:rsidRDefault="000C69FE">
            <w:pPr>
              <w:pStyle w:val="7"/>
            </w:pPr>
            <w:r>
              <w:t>516.80</w:t>
            </w:r>
          </w:p>
        </w:tc>
      </w:tr>
      <w:tr w:rsidR="00233B9A">
        <w:trPr>
          <w:cantSplit/>
          <w:jc w:val="center"/>
        </w:trPr>
        <w:tc>
          <w:tcPr>
            <w:tcW w:w="1701" w:type="dxa"/>
            <w:vAlign w:val="center"/>
          </w:tcPr>
          <w:p w:rsidR="00233B9A" w:rsidRDefault="000C69FE">
            <w:pPr>
              <w:pStyle w:val="6"/>
            </w:pPr>
            <w:r>
              <w:t>河北体育馆小计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745.29</w:t>
            </w:r>
          </w:p>
        </w:tc>
        <w:tc>
          <w:tcPr>
            <w:tcW w:w="964" w:type="dxa"/>
            <w:vAlign w:val="center"/>
          </w:tcPr>
          <w:p w:rsidR="00233B9A" w:rsidRDefault="000C69FE">
            <w:pPr>
              <w:pStyle w:val="7"/>
            </w:pPr>
            <w:r>
              <w:t>153.40</w:t>
            </w:r>
          </w:p>
        </w:tc>
        <w:tc>
          <w:tcPr>
            <w:tcW w:w="964" w:type="dxa"/>
            <w:vAlign w:val="center"/>
          </w:tcPr>
          <w:p w:rsidR="00233B9A" w:rsidRDefault="000C69FE">
            <w:pPr>
              <w:pStyle w:val="7"/>
            </w:pPr>
            <w:r>
              <w:t>363.80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188.09</w:t>
            </w:r>
          </w:p>
        </w:tc>
        <w:tc>
          <w:tcPr>
            <w:tcW w:w="964" w:type="dxa"/>
            <w:vAlign w:val="center"/>
          </w:tcPr>
          <w:p w:rsidR="00233B9A" w:rsidRDefault="00233B9A">
            <w:pPr>
              <w:pStyle w:val="7"/>
            </w:pPr>
          </w:p>
        </w:tc>
        <w:tc>
          <w:tcPr>
            <w:tcW w:w="964" w:type="dxa"/>
            <w:vAlign w:val="center"/>
          </w:tcPr>
          <w:p w:rsidR="00233B9A" w:rsidRDefault="000C69FE">
            <w:pPr>
              <w:pStyle w:val="7"/>
            </w:pPr>
            <w:r>
              <w:t>40.00</w:t>
            </w:r>
          </w:p>
        </w:tc>
        <w:tc>
          <w:tcPr>
            <w:tcW w:w="964" w:type="dxa"/>
            <w:vAlign w:val="center"/>
          </w:tcPr>
          <w:p w:rsidR="00233B9A" w:rsidRDefault="000C69FE">
            <w:pPr>
              <w:pStyle w:val="7"/>
            </w:pPr>
            <w:r>
              <w:t>516.80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0.50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复印机</w:t>
            </w:r>
          </w:p>
        </w:tc>
        <w:tc>
          <w:tcPr>
            <w:tcW w:w="1134" w:type="dxa"/>
            <w:vAlign w:val="center"/>
          </w:tcPr>
          <w:p w:rsidR="00233B9A" w:rsidRDefault="000C69FE">
            <w:pPr>
              <w:pStyle w:val="2"/>
            </w:pPr>
            <w:r>
              <w:t>A020201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1.80</w:t>
            </w:r>
          </w:p>
        </w:tc>
        <w:tc>
          <w:tcPr>
            <w:tcW w:w="964" w:type="dxa"/>
            <w:vAlign w:val="center"/>
          </w:tcPr>
          <w:p w:rsidR="00233B9A" w:rsidRDefault="000C69FE">
            <w:pPr>
              <w:pStyle w:val="4"/>
            </w:pPr>
            <w:r>
              <w:t>7.20</w:t>
            </w:r>
          </w:p>
        </w:tc>
        <w:tc>
          <w:tcPr>
            <w:tcW w:w="964" w:type="dxa"/>
            <w:vAlign w:val="center"/>
          </w:tcPr>
          <w:p w:rsidR="00233B9A" w:rsidRDefault="000C69FE">
            <w:pPr>
              <w:pStyle w:val="4"/>
            </w:pPr>
            <w:r>
              <w:t>7.20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其他台、桌类</w:t>
            </w:r>
          </w:p>
        </w:tc>
        <w:tc>
          <w:tcPr>
            <w:tcW w:w="1134" w:type="dxa"/>
            <w:vAlign w:val="center"/>
          </w:tcPr>
          <w:p w:rsidR="00233B9A" w:rsidRDefault="000C69FE">
            <w:pPr>
              <w:pStyle w:val="2"/>
            </w:pPr>
            <w:r>
              <w:t>A060299</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0.30</w:t>
            </w: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个</w:t>
            </w:r>
          </w:p>
        </w:tc>
        <w:tc>
          <w:tcPr>
            <w:tcW w:w="850" w:type="dxa"/>
            <w:vAlign w:val="center"/>
          </w:tcPr>
          <w:p w:rsidR="00233B9A" w:rsidRDefault="000C69FE">
            <w:pPr>
              <w:pStyle w:val="4"/>
            </w:pPr>
            <w:r>
              <w:t>4</w:t>
            </w:r>
          </w:p>
        </w:tc>
        <w:tc>
          <w:tcPr>
            <w:tcW w:w="850" w:type="dxa"/>
            <w:vAlign w:val="center"/>
          </w:tcPr>
          <w:p w:rsidR="00233B9A" w:rsidRDefault="000C69FE">
            <w:pPr>
              <w:pStyle w:val="4"/>
            </w:pPr>
            <w:r>
              <w:t>0.06</w:t>
            </w:r>
          </w:p>
        </w:tc>
        <w:tc>
          <w:tcPr>
            <w:tcW w:w="964" w:type="dxa"/>
            <w:vAlign w:val="center"/>
          </w:tcPr>
          <w:p w:rsidR="00233B9A" w:rsidRDefault="000C69FE">
            <w:pPr>
              <w:pStyle w:val="4"/>
            </w:pPr>
            <w:r>
              <w:t>0.24</w:t>
            </w:r>
          </w:p>
        </w:tc>
        <w:tc>
          <w:tcPr>
            <w:tcW w:w="964" w:type="dxa"/>
            <w:vAlign w:val="center"/>
          </w:tcPr>
          <w:p w:rsidR="00233B9A" w:rsidRDefault="000C69FE">
            <w:pPr>
              <w:pStyle w:val="4"/>
            </w:pPr>
            <w:r>
              <w:t>0.24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0.24</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个</w:t>
            </w:r>
          </w:p>
        </w:tc>
        <w:tc>
          <w:tcPr>
            <w:tcW w:w="850" w:type="dxa"/>
            <w:vAlign w:val="center"/>
          </w:tcPr>
          <w:p w:rsidR="00233B9A" w:rsidRDefault="000C69FE">
            <w:pPr>
              <w:pStyle w:val="4"/>
            </w:pPr>
            <w:r>
              <w:t>5</w:t>
            </w:r>
          </w:p>
        </w:tc>
        <w:tc>
          <w:tcPr>
            <w:tcW w:w="850" w:type="dxa"/>
            <w:vAlign w:val="center"/>
          </w:tcPr>
          <w:p w:rsidR="00233B9A" w:rsidRDefault="000C69FE">
            <w:pPr>
              <w:pStyle w:val="4"/>
            </w:pPr>
            <w:r>
              <w:t>0.20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木质柜类</w:t>
            </w:r>
          </w:p>
        </w:tc>
        <w:tc>
          <w:tcPr>
            <w:tcW w:w="1134" w:type="dxa"/>
            <w:vAlign w:val="center"/>
          </w:tcPr>
          <w:p w:rsidR="00233B9A" w:rsidRDefault="000C69FE">
            <w:pPr>
              <w:pStyle w:val="2"/>
            </w:pPr>
            <w:r>
              <w:t>A060501</w:t>
            </w:r>
          </w:p>
        </w:tc>
        <w:tc>
          <w:tcPr>
            <w:tcW w:w="709" w:type="dxa"/>
            <w:vAlign w:val="center"/>
          </w:tcPr>
          <w:p w:rsidR="00233B9A" w:rsidRDefault="000C69FE">
            <w:pPr>
              <w:pStyle w:val="3"/>
            </w:pPr>
            <w:r>
              <w:t>个</w:t>
            </w:r>
          </w:p>
        </w:tc>
        <w:tc>
          <w:tcPr>
            <w:tcW w:w="850" w:type="dxa"/>
            <w:vAlign w:val="center"/>
          </w:tcPr>
          <w:p w:rsidR="00233B9A" w:rsidRDefault="000C69FE">
            <w:pPr>
              <w:pStyle w:val="4"/>
            </w:pPr>
            <w:r>
              <w:t>4</w:t>
            </w:r>
          </w:p>
        </w:tc>
        <w:tc>
          <w:tcPr>
            <w:tcW w:w="850" w:type="dxa"/>
            <w:vAlign w:val="center"/>
          </w:tcPr>
          <w:p w:rsidR="00233B9A" w:rsidRDefault="000C69FE">
            <w:pPr>
              <w:pStyle w:val="4"/>
            </w:pPr>
            <w:r>
              <w:t>0.05</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木质柜类</w:t>
            </w:r>
          </w:p>
        </w:tc>
        <w:tc>
          <w:tcPr>
            <w:tcW w:w="1134" w:type="dxa"/>
            <w:vAlign w:val="center"/>
          </w:tcPr>
          <w:p w:rsidR="00233B9A" w:rsidRDefault="000C69FE">
            <w:pPr>
              <w:pStyle w:val="2"/>
            </w:pPr>
            <w:r>
              <w:t>A060501</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0.08</w:t>
            </w:r>
          </w:p>
        </w:tc>
        <w:tc>
          <w:tcPr>
            <w:tcW w:w="964" w:type="dxa"/>
            <w:vAlign w:val="center"/>
          </w:tcPr>
          <w:p w:rsidR="00233B9A" w:rsidRDefault="000C69FE">
            <w:pPr>
              <w:pStyle w:val="4"/>
            </w:pPr>
            <w:r>
              <w:t>0.16</w:t>
            </w:r>
          </w:p>
        </w:tc>
        <w:tc>
          <w:tcPr>
            <w:tcW w:w="964" w:type="dxa"/>
            <w:vAlign w:val="center"/>
          </w:tcPr>
          <w:p w:rsidR="00233B9A" w:rsidRDefault="000C69FE">
            <w:pPr>
              <w:pStyle w:val="4"/>
            </w:pPr>
            <w:r>
              <w:t>0.16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0.16</w:t>
            </w:r>
          </w:p>
        </w:tc>
      </w:tr>
      <w:tr w:rsidR="00233B9A">
        <w:trPr>
          <w:cantSplit/>
          <w:jc w:val="center"/>
        </w:trPr>
        <w:tc>
          <w:tcPr>
            <w:tcW w:w="1701" w:type="dxa"/>
            <w:vAlign w:val="center"/>
          </w:tcPr>
          <w:p w:rsidR="00233B9A" w:rsidRDefault="000C69FE">
            <w:pPr>
              <w:pStyle w:val="2"/>
            </w:pPr>
            <w:r>
              <w:lastRenderedPageBreak/>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8</w:t>
            </w:r>
          </w:p>
        </w:tc>
        <w:tc>
          <w:tcPr>
            <w:tcW w:w="850" w:type="dxa"/>
            <w:vAlign w:val="center"/>
          </w:tcPr>
          <w:p w:rsidR="00233B9A" w:rsidRDefault="000C69FE">
            <w:pPr>
              <w:pStyle w:val="4"/>
            </w:pPr>
            <w:r>
              <w:t>0.10</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100</w:t>
            </w:r>
          </w:p>
        </w:tc>
        <w:tc>
          <w:tcPr>
            <w:tcW w:w="850" w:type="dxa"/>
            <w:vAlign w:val="center"/>
          </w:tcPr>
          <w:p w:rsidR="00233B9A" w:rsidRDefault="000C69FE">
            <w:pPr>
              <w:pStyle w:val="4"/>
            </w:pPr>
            <w:r>
              <w:t>0.00</w:t>
            </w:r>
          </w:p>
        </w:tc>
        <w:tc>
          <w:tcPr>
            <w:tcW w:w="964" w:type="dxa"/>
            <w:vAlign w:val="center"/>
          </w:tcPr>
          <w:p w:rsidR="00233B9A" w:rsidRDefault="000C69FE">
            <w:pPr>
              <w:pStyle w:val="4"/>
            </w:pPr>
            <w:r>
              <w:t>0.40</w:t>
            </w:r>
          </w:p>
        </w:tc>
        <w:tc>
          <w:tcPr>
            <w:tcW w:w="964" w:type="dxa"/>
            <w:vAlign w:val="center"/>
          </w:tcPr>
          <w:p w:rsidR="00233B9A" w:rsidRDefault="000C69FE">
            <w:pPr>
              <w:pStyle w:val="4"/>
            </w:pPr>
            <w:r>
              <w:t>0.40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1.09</w:t>
            </w:r>
          </w:p>
        </w:tc>
        <w:tc>
          <w:tcPr>
            <w:tcW w:w="850" w:type="dxa"/>
            <w:vAlign w:val="center"/>
          </w:tcPr>
          <w:p w:rsidR="00233B9A" w:rsidRDefault="000C69FE">
            <w:pPr>
              <w:pStyle w:val="4"/>
            </w:pPr>
            <w:r>
              <w:t>1.00</w:t>
            </w:r>
          </w:p>
        </w:tc>
        <w:tc>
          <w:tcPr>
            <w:tcW w:w="964" w:type="dxa"/>
            <w:vAlign w:val="center"/>
          </w:tcPr>
          <w:p w:rsidR="00233B9A" w:rsidRDefault="000C69FE">
            <w:pPr>
              <w:pStyle w:val="4"/>
            </w:pPr>
            <w:r>
              <w:t>1.09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升</w:t>
            </w:r>
          </w:p>
        </w:tc>
        <w:tc>
          <w:tcPr>
            <w:tcW w:w="850" w:type="dxa"/>
            <w:vAlign w:val="center"/>
          </w:tcPr>
          <w:p w:rsidR="00233B9A" w:rsidRDefault="000C69FE">
            <w:pPr>
              <w:pStyle w:val="4"/>
            </w:pPr>
            <w:r>
              <w:t>625</w:t>
            </w:r>
          </w:p>
        </w:tc>
        <w:tc>
          <w:tcPr>
            <w:tcW w:w="850" w:type="dxa"/>
            <w:vAlign w:val="center"/>
          </w:tcPr>
          <w:p w:rsidR="00233B9A" w:rsidRDefault="000C69FE">
            <w:pPr>
              <w:pStyle w:val="4"/>
            </w:pPr>
            <w:r>
              <w:t>0.00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38.00</w:t>
            </w:r>
          </w:p>
        </w:tc>
        <w:tc>
          <w:tcPr>
            <w:tcW w:w="964" w:type="dxa"/>
            <w:vAlign w:val="center"/>
          </w:tcPr>
          <w:p w:rsidR="00233B9A" w:rsidRDefault="000C69FE">
            <w:pPr>
              <w:pStyle w:val="4"/>
            </w:pPr>
            <w:r>
              <w:t>38.00</w:t>
            </w:r>
          </w:p>
        </w:tc>
        <w:tc>
          <w:tcPr>
            <w:tcW w:w="964" w:type="dxa"/>
            <w:vAlign w:val="center"/>
          </w:tcPr>
          <w:p w:rsidR="00233B9A" w:rsidRDefault="000C69FE">
            <w:pPr>
              <w:pStyle w:val="4"/>
            </w:pPr>
            <w:r>
              <w:t>38.00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38.00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w:t>
            </w: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w:t>
            </w:r>
          </w:p>
        </w:tc>
        <w:tc>
          <w:tcPr>
            <w:tcW w:w="964" w:type="dxa"/>
            <w:vAlign w:val="center"/>
          </w:tcPr>
          <w:p w:rsidR="00233B9A" w:rsidRDefault="000C69FE">
            <w:pPr>
              <w:pStyle w:val="4"/>
            </w:pPr>
            <w:r>
              <w:t>10.00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暖气生产和分配服务</w:t>
            </w:r>
          </w:p>
        </w:tc>
        <w:tc>
          <w:tcPr>
            <w:tcW w:w="1134" w:type="dxa"/>
            <w:vAlign w:val="center"/>
          </w:tcPr>
          <w:p w:rsidR="00233B9A" w:rsidRDefault="000C69FE">
            <w:pPr>
              <w:pStyle w:val="2"/>
            </w:pPr>
            <w:r>
              <w:t>C140201</w:t>
            </w:r>
          </w:p>
        </w:tc>
        <w:tc>
          <w:tcPr>
            <w:tcW w:w="709" w:type="dxa"/>
            <w:vAlign w:val="center"/>
          </w:tcPr>
          <w:p w:rsidR="00233B9A" w:rsidRDefault="000C69FE">
            <w:pPr>
              <w:pStyle w:val="3"/>
            </w:pPr>
            <w:r>
              <w:t>万立方米</w:t>
            </w:r>
          </w:p>
        </w:tc>
        <w:tc>
          <w:tcPr>
            <w:tcW w:w="850" w:type="dxa"/>
            <w:vAlign w:val="center"/>
          </w:tcPr>
          <w:p w:rsidR="00233B9A" w:rsidRDefault="000C69FE">
            <w:pPr>
              <w:pStyle w:val="4"/>
            </w:pPr>
            <w:r>
              <w:t>1.5</w:t>
            </w:r>
          </w:p>
        </w:tc>
        <w:tc>
          <w:tcPr>
            <w:tcW w:w="850" w:type="dxa"/>
            <w:vAlign w:val="center"/>
          </w:tcPr>
          <w:p w:rsidR="00233B9A" w:rsidRDefault="000C69FE">
            <w:pPr>
              <w:pStyle w:val="4"/>
            </w:pPr>
            <w:r>
              <w:t>20.00</w:t>
            </w: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30.00</w:t>
            </w: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暖气生产和分配服务</w:t>
            </w:r>
          </w:p>
        </w:tc>
        <w:tc>
          <w:tcPr>
            <w:tcW w:w="1134" w:type="dxa"/>
            <w:vAlign w:val="center"/>
          </w:tcPr>
          <w:p w:rsidR="00233B9A" w:rsidRDefault="000C69FE">
            <w:pPr>
              <w:pStyle w:val="2"/>
            </w:pPr>
            <w:r>
              <w:t>C140201</w:t>
            </w:r>
          </w:p>
        </w:tc>
        <w:tc>
          <w:tcPr>
            <w:tcW w:w="709" w:type="dxa"/>
            <w:vAlign w:val="center"/>
          </w:tcPr>
          <w:p w:rsidR="00233B9A" w:rsidRDefault="000C69FE">
            <w:pPr>
              <w:pStyle w:val="3"/>
            </w:pPr>
            <w:r>
              <w:t>万立方米</w:t>
            </w:r>
          </w:p>
        </w:tc>
        <w:tc>
          <w:tcPr>
            <w:tcW w:w="850" w:type="dxa"/>
            <w:vAlign w:val="center"/>
          </w:tcPr>
          <w:p w:rsidR="00233B9A" w:rsidRDefault="000C69FE">
            <w:pPr>
              <w:pStyle w:val="4"/>
            </w:pPr>
            <w:r>
              <w:t>3.5</w:t>
            </w:r>
          </w:p>
        </w:tc>
        <w:tc>
          <w:tcPr>
            <w:tcW w:w="850" w:type="dxa"/>
            <w:vAlign w:val="center"/>
          </w:tcPr>
          <w:p w:rsidR="00233B9A" w:rsidRDefault="000C69FE">
            <w:pPr>
              <w:pStyle w:val="4"/>
            </w:pPr>
            <w:r>
              <w:t>20.00</w:t>
            </w: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燃气生产和分配</w:t>
            </w:r>
          </w:p>
        </w:tc>
        <w:tc>
          <w:tcPr>
            <w:tcW w:w="1134" w:type="dxa"/>
            <w:vAlign w:val="center"/>
          </w:tcPr>
          <w:p w:rsidR="00233B9A" w:rsidRDefault="000C69FE">
            <w:pPr>
              <w:pStyle w:val="2"/>
            </w:pPr>
            <w:r>
              <w:t>C1403</w:t>
            </w:r>
          </w:p>
        </w:tc>
        <w:tc>
          <w:tcPr>
            <w:tcW w:w="709" w:type="dxa"/>
            <w:vAlign w:val="center"/>
          </w:tcPr>
          <w:p w:rsidR="00233B9A" w:rsidRDefault="000C69FE">
            <w:pPr>
              <w:pStyle w:val="3"/>
            </w:pPr>
            <w:r>
              <w:t>万立方米</w:t>
            </w:r>
          </w:p>
        </w:tc>
        <w:tc>
          <w:tcPr>
            <w:tcW w:w="850" w:type="dxa"/>
            <w:vAlign w:val="center"/>
          </w:tcPr>
          <w:p w:rsidR="00233B9A" w:rsidRDefault="000C69FE">
            <w:pPr>
              <w:pStyle w:val="4"/>
            </w:pPr>
            <w:r>
              <w:t>12.5</w:t>
            </w:r>
          </w:p>
        </w:tc>
        <w:tc>
          <w:tcPr>
            <w:tcW w:w="850" w:type="dxa"/>
            <w:vAlign w:val="center"/>
          </w:tcPr>
          <w:p w:rsidR="00233B9A" w:rsidRDefault="000C69FE">
            <w:pPr>
              <w:pStyle w:val="4"/>
            </w:pPr>
            <w:r>
              <w:t>4.00</w:t>
            </w:r>
          </w:p>
        </w:tc>
        <w:tc>
          <w:tcPr>
            <w:tcW w:w="964"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水的生产和分配</w:t>
            </w:r>
          </w:p>
        </w:tc>
        <w:tc>
          <w:tcPr>
            <w:tcW w:w="1134" w:type="dxa"/>
            <w:vAlign w:val="center"/>
          </w:tcPr>
          <w:p w:rsidR="00233B9A" w:rsidRDefault="000C69FE">
            <w:pPr>
              <w:pStyle w:val="2"/>
            </w:pPr>
            <w:r>
              <w:t>C1404</w:t>
            </w:r>
          </w:p>
        </w:tc>
        <w:tc>
          <w:tcPr>
            <w:tcW w:w="709" w:type="dxa"/>
            <w:vAlign w:val="center"/>
          </w:tcPr>
          <w:p w:rsidR="00233B9A" w:rsidRDefault="000C69FE">
            <w:pPr>
              <w:pStyle w:val="3"/>
            </w:pPr>
            <w:r>
              <w:t>万立方米</w:t>
            </w:r>
          </w:p>
        </w:tc>
        <w:tc>
          <w:tcPr>
            <w:tcW w:w="850" w:type="dxa"/>
            <w:vAlign w:val="center"/>
          </w:tcPr>
          <w:p w:rsidR="00233B9A" w:rsidRDefault="000C69FE">
            <w:pPr>
              <w:pStyle w:val="4"/>
            </w:pPr>
            <w:r>
              <w:t>6.25</w:t>
            </w:r>
          </w:p>
        </w:tc>
        <w:tc>
          <w:tcPr>
            <w:tcW w:w="850" w:type="dxa"/>
            <w:vAlign w:val="center"/>
          </w:tcPr>
          <w:p w:rsidR="00233B9A" w:rsidRDefault="000C69FE">
            <w:pPr>
              <w:pStyle w:val="4"/>
            </w:pPr>
            <w:r>
              <w:t>8.00</w:t>
            </w:r>
          </w:p>
        </w:tc>
        <w:tc>
          <w:tcPr>
            <w:tcW w:w="964"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水的生产和分配</w:t>
            </w:r>
          </w:p>
        </w:tc>
        <w:tc>
          <w:tcPr>
            <w:tcW w:w="1134" w:type="dxa"/>
            <w:vAlign w:val="center"/>
          </w:tcPr>
          <w:p w:rsidR="00233B9A" w:rsidRDefault="000C69FE">
            <w:pPr>
              <w:pStyle w:val="2"/>
            </w:pPr>
            <w:r>
              <w:t>C1404</w:t>
            </w:r>
          </w:p>
        </w:tc>
        <w:tc>
          <w:tcPr>
            <w:tcW w:w="709" w:type="dxa"/>
            <w:vAlign w:val="center"/>
          </w:tcPr>
          <w:p w:rsidR="00233B9A" w:rsidRDefault="000C69FE">
            <w:pPr>
              <w:pStyle w:val="3"/>
            </w:pPr>
            <w:r>
              <w:t>万立方米</w:t>
            </w:r>
          </w:p>
        </w:tc>
        <w:tc>
          <w:tcPr>
            <w:tcW w:w="850" w:type="dxa"/>
            <w:vAlign w:val="center"/>
          </w:tcPr>
          <w:p w:rsidR="00233B9A" w:rsidRDefault="000C69FE">
            <w:pPr>
              <w:pStyle w:val="4"/>
            </w:pPr>
            <w:r>
              <w:t>1.875</w:t>
            </w:r>
          </w:p>
        </w:tc>
        <w:tc>
          <w:tcPr>
            <w:tcW w:w="850" w:type="dxa"/>
            <w:vAlign w:val="center"/>
          </w:tcPr>
          <w:p w:rsidR="00233B9A" w:rsidRDefault="000C69FE">
            <w:pPr>
              <w:pStyle w:val="4"/>
            </w:pPr>
            <w:r>
              <w:t>8.00</w:t>
            </w: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1.5</w:t>
            </w:r>
          </w:p>
        </w:tc>
        <w:tc>
          <w:tcPr>
            <w:tcW w:w="850" w:type="dxa"/>
            <w:vAlign w:val="center"/>
          </w:tcPr>
          <w:p w:rsidR="00233B9A" w:rsidRDefault="000C69FE">
            <w:pPr>
              <w:pStyle w:val="4"/>
            </w:pPr>
            <w:r>
              <w:t>1.00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lastRenderedPageBreak/>
              <w:t>公用类项目</w:t>
            </w:r>
          </w:p>
        </w:tc>
        <w:tc>
          <w:tcPr>
            <w:tcW w:w="964" w:type="dxa"/>
            <w:vAlign w:val="center"/>
          </w:tcPr>
          <w:p w:rsidR="00233B9A" w:rsidRDefault="000C69FE">
            <w:pPr>
              <w:pStyle w:val="4"/>
            </w:pPr>
            <w:r>
              <w:t>1239.78</w:t>
            </w:r>
          </w:p>
        </w:tc>
        <w:tc>
          <w:tcPr>
            <w:tcW w:w="1134" w:type="dxa"/>
            <w:vAlign w:val="center"/>
          </w:tcPr>
          <w:p w:rsidR="00233B9A" w:rsidRDefault="000C69FE">
            <w:pPr>
              <w:pStyle w:val="2"/>
            </w:pPr>
            <w:r>
              <w:t>其他财产保险服务</w:t>
            </w:r>
          </w:p>
        </w:tc>
        <w:tc>
          <w:tcPr>
            <w:tcW w:w="1134" w:type="dxa"/>
            <w:vAlign w:val="center"/>
          </w:tcPr>
          <w:p w:rsidR="00233B9A" w:rsidRDefault="000C69FE">
            <w:pPr>
              <w:pStyle w:val="2"/>
            </w:pPr>
            <w:r>
              <w:t>C15040299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w:t>
            </w: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体育大厦消防改造</w:t>
            </w:r>
          </w:p>
        </w:tc>
        <w:tc>
          <w:tcPr>
            <w:tcW w:w="964" w:type="dxa"/>
            <w:vAlign w:val="center"/>
          </w:tcPr>
          <w:p w:rsidR="00233B9A" w:rsidRDefault="000C69FE">
            <w:pPr>
              <w:pStyle w:val="4"/>
            </w:pPr>
            <w:r>
              <w:t>90.00</w:t>
            </w:r>
          </w:p>
        </w:tc>
        <w:tc>
          <w:tcPr>
            <w:tcW w:w="1134" w:type="dxa"/>
            <w:vAlign w:val="center"/>
          </w:tcPr>
          <w:p w:rsidR="00233B9A" w:rsidRDefault="000C69FE">
            <w:pPr>
              <w:pStyle w:val="2"/>
            </w:pPr>
            <w:r>
              <w:t>消防工程和安防工程</w:t>
            </w:r>
          </w:p>
        </w:tc>
        <w:tc>
          <w:tcPr>
            <w:tcW w:w="1134" w:type="dxa"/>
            <w:vAlign w:val="center"/>
          </w:tcPr>
          <w:p w:rsidR="00233B9A" w:rsidRDefault="000C69FE">
            <w:pPr>
              <w:pStyle w:val="2"/>
            </w:pPr>
            <w:r>
              <w:t>B0510</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90.00</w:t>
            </w:r>
          </w:p>
        </w:tc>
        <w:tc>
          <w:tcPr>
            <w:tcW w:w="964" w:type="dxa"/>
            <w:vAlign w:val="center"/>
          </w:tcPr>
          <w:p w:rsidR="00233B9A" w:rsidRDefault="000C69FE">
            <w:pPr>
              <w:pStyle w:val="4"/>
            </w:pPr>
            <w:r>
              <w:t>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718.80</w:t>
            </w:r>
          </w:p>
        </w:tc>
        <w:tc>
          <w:tcPr>
            <w:tcW w:w="1134" w:type="dxa"/>
            <w:vAlign w:val="center"/>
          </w:tcPr>
          <w:p w:rsidR="00233B9A" w:rsidRDefault="000C69FE">
            <w:pPr>
              <w:pStyle w:val="2"/>
            </w:pPr>
            <w:r>
              <w:t>其他建筑物施工</w:t>
            </w:r>
          </w:p>
        </w:tc>
        <w:tc>
          <w:tcPr>
            <w:tcW w:w="1134" w:type="dxa"/>
            <w:vAlign w:val="center"/>
          </w:tcPr>
          <w:p w:rsidR="00233B9A" w:rsidRDefault="000C69FE">
            <w:pPr>
              <w:pStyle w:val="2"/>
            </w:pPr>
            <w:r>
              <w:t>B0199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70.00</w:t>
            </w: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718.80</w:t>
            </w:r>
          </w:p>
        </w:tc>
        <w:tc>
          <w:tcPr>
            <w:tcW w:w="1134" w:type="dxa"/>
            <w:vAlign w:val="center"/>
          </w:tcPr>
          <w:p w:rsidR="00233B9A" w:rsidRDefault="000C69FE">
            <w:pPr>
              <w:pStyle w:val="2"/>
            </w:pPr>
            <w:r>
              <w:t>屋顶构架工程</w:t>
            </w:r>
          </w:p>
        </w:tc>
        <w:tc>
          <w:tcPr>
            <w:tcW w:w="1134" w:type="dxa"/>
            <w:vAlign w:val="center"/>
          </w:tcPr>
          <w:p w:rsidR="00233B9A" w:rsidRDefault="000C69FE">
            <w:pPr>
              <w:pStyle w:val="2"/>
            </w:pPr>
            <w:r>
              <w:t>B0503</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147.00</w:t>
            </w:r>
          </w:p>
        </w:tc>
        <w:tc>
          <w:tcPr>
            <w:tcW w:w="964" w:type="dxa"/>
            <w:vAlign w:val="center"/>
          </w:tcPr>
          <w:p w:rsidR="00233B9A" w:rsidRDefault="000C69FE">
            <w:pPr>
              <w:pStyle w:val="4"/>
            </w:pPr>
            <w:r>
              <w:t>147.00</w:t>
            </w:r>
          </w:p>
        </w:tc>
        <w:tc>
          <w:tcPr>
            <w:tcW w:w="964" w:type="dxa"/>
            <w:vAlign w:val="center"/>
          </w:tcPr>
          <w:p w:rsidR="00233B9A" w:rsidRDefault="00233B9A">
            <w:pPr>
              <w:pStyle w:val="4"/>
            </w:pPr>
          </w:p>
        </w:tc>
        <w:tc>
          <w:tcPr>
            <w:tcW w:w="964" w:type="dxa"/>
            <w:vAlign w:val="center"/>
          </w:tcPr>
          <w:p w:rsidR="00233B9A" w:rsidRDefault="000C69FE">
            <w:pPr>
              <w:pStyle w:val="4"/>
            </w:pPr>
            <w:r>
              <w:t>147.00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147.00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718.80</w:t>
            </w:r>
          </w:p>
        </w:tc>
        <w:tc>
          <w:tcPr>
            <w:tcW w:w="1134" w:type="dxa"/>
            <w:vAlign w:val="center"/>
          </w:tcPr>
          <w:p w:rsidR="00233B9A" w:rsidRDefault="000C69FE">
            <w:pPr>
              <w:pStyle w:val="2"/>
            </w:pPr>
            <w:r>
              <w:t>其他专业施工</w:t>
            </w:r>
          </w:p>
        </w:tc>
        <w:tc>
          <w:tcPr>
            <w:tcW w:w="1134" w:type="dxa"/>
            <w:vAlign w:val="center"/>
          </w:tcPr>
          <w:p w:rsidR="00233B9A" w:rsidRDefault="000C69FE">
            <w:pPr>
              <w:pStyle w:val="2"/>
            </w:pPr>
            <w:r>
              <w:t>B0599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146.80</w:t>
            </w:r>
          </w:p>
        </w:tc>
        <w:tc>
          <w:tcPr>
            <w:tcW w:w="964" w:type="dxa"/>
            <w:vAlign w:val="center"/>
          </w:tcPr>
          <w:p w:rsidR="00233B9A" w:rsidRDefault="000C69FE">
            <w:pPr>
              <w:pStyle w:val="4"/>
            </w:pPr>
            <w:r>
              <w:t>146.80</w:t>
            </w:r>
          </w:p>
        </w:tc>
        <w:tc>
          <w:tcPr>
            <w:tcW w:w="964" w:type="dxa"/>
            <w:vAlign w:val="center"/>
          </w:tcPr>
          <w:p w:rsidR="00233B9A" w:rsidRDefault="00233B9A">
            <w:pPr>
              <w:pStyle w:val="4"/>
            </w:pPr>
          </w:p>
        </w:tc>
        <w:tc>
          <w:tcPr>
            <w:tcW w:w="964" w:type="dxa"/>
            <w:vAlign w:val="center"/>
          </w:tcPr>
          <w:p w:rsidR="00233B9A" w:rsidRDefault="000C69FE">
            <w:pPr>
              <w:pStyle w:val="4"/>
            </w:pPr>
            <w:r>
              <w:t>146.80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146.80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河北体育馆上年末固定资产金额为</w:t>
      </w:r>
      <w:r>
        <w:rPr>
          <w:rFonts w:eastAsia="方正仿宋_GBK"/>
          <w:color w:val="000000"/>
          <w:sz w:val="28"/>
        </w:rPr>
        <w:t>9482.04</w:t>
      </w:r>
      <w:r>
        <w:rPr>
          <w:rFonts w:eastAsia="方正仿宋_GBK"/>
          <w:color w:val="000000"/>
          <w:sz w:val="28"/>
        </w:rPr>
        <w:t>万元（详见下表）。本年度拟购置固定资产总额为</w:t>
      </w:r>
      <w:r>
        <w:rPr>
          <w:rFonts w:eastAsia="方正仿宋_GBK"/>
          <w:color w:val="000000"/>
          <w:sz w:val="28"/>
        </w:rPr>
        <w:t>468.80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362021河北体育馆</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9482.04</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50800</w:t>
            </w:r>
          </w:p>
        </w:tc>
        <w:tc>
          <w:tcPr>
            <w:tcW w:w="2835" w:type="dxa"/>
            <w:vAlign w:val="center"/>
          </w:tcPr>
          <w:p w:rsidR="00233B9A" w:rsidRDefault="000C69FE">
            <w:pPr>
              <w:pStyle w:val="4"/>
            </w:pPr>
            <w:r>
              <w:t>7592.14</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792</w:t>
            </w:r>
          </w:p>
        </w:tc>
        <w:tc>
          <w:tcPr>
            <w:tcW w:w="2835" w:type="dxa"/>
            <w:vAlign w:val="center"/>
          </w:tcPr>
          <w:p w:rsidR="00233B9A" w:rsidRDefault="000C69FE">
            <w:pPr>
              <w:pStyle w:val="4"/>
            </w:pPr>
            <w:r>
              <w:t>63.36</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3</w:t>
            </w:r>
          </w:p>
        </w:tc>
        <w:tc>
          <w:tcPr>
            <w:tcW w:w="2835" w:type="dxa"/>
            <w:vAlign w:val="center"/>
          </w:tcPr>
          <w:p w:rsidR="00233B9A" w:rsidRDefault="000C69FE">
            <w:pPr>
              <w:pStyle w:val="4"/>
            </w:pPr>
            <w:r>
              <w:t>105.15</w:t>
            </w:r>
          </w:p>
        </w:tc>
      </w:tr>
      <w:tr w:rsidR="00233B9A">
        <w:trPr>
          <w:jc w:val="center"/>
        </w:trPr>
        <w:tc>
          <w:tcPr>
            <w:tcW w:w="7370" w:type="dxa"/>
            <w:vAlign w:val="center"/>
          </w:tcPr>
          <w:p w:rsidR="00233B9A" w:rsidRDefault="000C69FE">
            <w:pPr>
              <w:pStyle w:val="2"/>
            </w:pPr>
            <w:r>
              <w:lastRenderedPageBreak/>
              <w:t>3、单价在20万元以上的设备</w:t>
            </w:r>
          </w:p>
        </w:tc>
        <w:tc>
          <w:tcPr>
            <w:tcW w:w="2835" w:type="dxa"/>
            <w:vAlign w:val="center"/>
          </w:tcPr>
          <w:p w:rsidR="00233B9A" w:rsidRDefault="000C69FE">
            <w:pPr>
              <w:pStyle w:val="3"/>
            </w:pPr>
            <w:r>
              <w:t>14</w:t>
            </w:r>
          </w:p>
        </w:tc>
        <w:tc>
          <w:tcPr>
            <w:tcW w:w="2835" w:type="dxa"/>
            <w:vAlign w:val="center"/>
          </w:tcPr>
          <w:p w:rsidR="00233B9A" w:rsidRDefault="000C69FE">
            <w:pPr>
              <w:pStyle w:val="4"/>
            </w:pPr>
            <w:r>
              <w:t>1205.18</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751</w:t>
            </w:r>
          </w:p>
        </w:tc>
        <w:tc>
          <w:tcPr>
            <w:tcW w:w="2835" w:type="dxa"/>
            <w:vAlign w:val="center"/>
          </w:tcPr>
          <w:p w:rsidR="00233B9A" w:rsidRDefault="000C69FE">
            <w:pPr>
              <w:pStyle w:val="4"/>
            </w:pPr>
            <w:r>
              <w:t>579.57</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lastRenderedPageBreak/>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0" w:name="_Toc_4_4_0000000038"/>
      <w:r>
        <w:rPr>
          <w:rFonts w:ascii="方正小标宋_GBK" w:eastAsia="方正小标宋_GBK" w:hAnsi="方正小标宋_GBK" w:cs="方正小标宋_GBK"/>
          <w:color w:val="000000"/>
          <w:sz w:val="44"/>
        </w:rPr>
        <w:lastRenderedPageBreak/>
        <w:t>二十、河北省体育科学研究所收支预算</w:t>
      </w:r>
      <w:bookmarkEnd w:id="20"/>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1391.22</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3278.00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0C69FE">
            <w:pPr>
              <w:pStyle w:val="4"/>
            </w:pPr>
            <w:r>
              <w:t>1756.71</w:t>
            </w: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0C69FE">
            <w:pPr>
              <w:pStyle w:val="4"/>
            </w:pPr>
            <w:r>
              <w:t>51.00</w:t>
            </w: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3278.00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4720.22</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5034.71</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314.49</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5034.71</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5034.71</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5034.71</w:t>
            </w:r>
          </w:p>
        </w:tc>
        <w:tc>
          <w:tcPr>
            <w:tcW w:w="1134" w:type="dxa"/>
            <w:vAlign w:val="center"/>
          </w:tcPr>
          <w:p w:rsidR="00233B9A" w:rsidRDefault="000C69FE">
            <w:pPr>
              <w:pStyle w:val="7"/>
            </w:pPr>
            <w:r>
              <w:t>4720.22</w:t>
            </w:r>
          </w:p>
        </w:tc>
        <w:tc>
          <w:tcPr>
            <w:tcW w:w="1134" w:type="dxa"/>
            <w:vAlign w:val="center"/>
          </w:tcPr>
          <w:p w:rsidR="00233B9A" w:rsidRDefault="000C69FE">
            <w:pPr>
              <w:pStyle w:val="7"/>
            </w:pPr>
            <w:r>
              <w:t>4669.22</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51.00</w:t>
            </w:r>
          </w:p>
        </w:tc>
        <w:tc>
          <w:tcPr>
            <w:tcW w:w="1134" w:type="dxa"/>
            <w:vAlign w:val="center"/>
          </w:tcPr>
          <w:p w:rsidR="00233B9A" w:rsidRDefault="000C69FE">
            <w:pPr>
              <w:pStyle w:val="7"/>
            </w:pPr>
            <w:r>
              <w:t>314.49</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206</w:t>
            </w:r>
          </w:p>
        </w:tc>
        <w:tc>
          <w:tcPr>
            <w:tcW w:w="1559" w:type="dxa"/>
            <w:vAlign w:val="center"/>
          </w:tcPr>
          <w:p w:rsidR="00233B9A" w:rsidRDefault="000C69FE">
            <w:pPr>
              <w:pStyle w:val="2"/>
            </w:pPr>
            <w:r>
              <w:t>科学技术支出</w:t>
            </w:r>
          </w:p>
        </w:tc>
        <w:tc>
          <w:tcPr>
            <w:tcW w:w="1134" w:type="dxa"/>
            <w:vAlign w:val="center"/>
          </w:tcPr>
          <w:p w:rsidR="00233B9A" w:rsidRDefault="000C69FE">
            <w:pPr>
              <w:pStyle w:val="4"/>
            </w:pPr>
            <w:r>
              <w:t>1756.71</w:t>
            </w:r>
          </w:p>
        </w:tc>
        <w:tc>
          <w:tcPr>
            <w:tcW w:w="1134" w:type="dxa"/>
            <w:vAlign w:val="center"/>
          </w:tcPr>
          <w:p w:rsidR="00233B9A" w:rsidRDefault="000C69FE">
            <w:pPr>
              <w:pStyle w:val="4"/>
            </w:pPr>
            <w:r>
              <w:t>1442.22</w:t>
            </w:r>
          </w:p>
        </w:tc>
        <w:tc>
          <w:tcPr>
            <w:tcW w:w="1134" w:type="dxa"/>
            <w:vAlign w:val="center"/>
          </w:tcPr>
          <w:p w:rsidR="00233B9A" w:rsidRDefault="000C69FE">
            <w:pPr>
              <w:pStyle w:val="4"/>
            </w:pPr>
            <w:r>
              <w:t>1391.22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51.00</w:t>
            </w:r>
          </w:p>
        </w:tc>
        <w:tc>
          <w:tcPr>
            <w:tcW w:w="1134" w:type="dxa"/>
            <w:vAlign w:val="center"/>
          </w:tcPr>
          <w:p w:rsidR="00233B9A" w:rsidRDefault="000C69FE">
            <w:pPr>
              <w:pStyle w:val="4"/>
            </w:pPr>
            <w:r>
              <w:t>314.49</w:t>
            </w: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20603</w:t>
            </w:r>
          </w:p>
        </w:tc>
        <w:tc>
          <w:tcPr>
            <w:tcW w:w="1559" w:type="dxa"/>
            <w:vAlign w:val="center"/>
          </w:tcPr>
          <w:p w:rsidR="00233B9A" w:rsidRDefault="000C69FE">
            <w:pPr>
              <w:pStyle w:val="2"/>
            </w:pPr>
            <w:r>
              <w:t>应用研究</w:t>
            </w:r>
          </w:p>
        </w:tc>
        <w:tc>
          <w:tcPr>
            <w:tcW w:w="1134" w:type="dxa"/>
            <w:vAlign w:val="center"/>
          </w:tcPr>
          <w:p w:rsidR="00233B9A" w:rsidRDefault="000C69FE">
            <w:pPr>
              <w:pStyle w:val="4"/>
            </w:pPr>
            <w:r>
              <w:t>1756.71</w:t>
            </w:r>
          </w:p>
        </w:tc>
        <w:tc>
          <w:tcPr>
            <w:tcW w:w="1134" w:type="dxa"/>
            <w:vAlign w:val="center"/>
          </w:tcPr>
          <w:p w:rsidR="00233B9A" w:rsidRDefault="000C69FE">
            <w:pPr>
              <w:pStyle w:val="4"/>
            </w:pPr>
            <w:r>
              <w:t>1442.22</w:t>
            </w:r>
          </w:p>
        </w:tc>
        <w:tc>
          <w:tcPr>
            <w:tcW w:w="1134" w:type="dxa"/>
            <w:vAlign w:val="center"/>
          </w:tcPr>
          <w:p w:rsidR="00233B9A" w:rsidRDefault="000C69FE">
            <w:pPr>
              <w:pStyle w:val="4"/>
            </w:pPr>
            <w:r>
              <w:t>1391.22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51.00</w:t>
            </w:r>
          </w:p>
        </w:tc>
        <w:tc>
          <w:tcPr>
            <w:tcW w:w="1134" w:type="dxa"/>
            <w:vAlign w:val="center"/>
          </w:tcPr>
          <w:p w:rsidR="00233B9A" w:rsidRDefault="000C69FE">
            <w:pPr>
              <w:pStyle w:val="4"/>
            </w:pPr>
            <w:r>
              <w:t>314.49</w:t>
            </w: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2060302</w:t>
            </w:r>
          </w:p>
        </w:tc>
        <w:tc>
          <w:tcPr>
            <w:tcW w:w="1559" w:type="dxa"/>
            <w:vAlign w:val="center"/>
          </w:tcPr>
          <w:p w:rsidR="00233B9A" w:rsidRDefault="000C69FE">
            <w:pPr>
              <w:pStyle w:val="2"/>
            </w:pPr>
            <w:r>
              <w:t>社会公益研究</w:t>
            </w:r>
          </w:p>
        </w:tc>
        <w:tc>
          <w:tcPr>
            <w:tcW w:w="1134" w:type="dxa"/>
            <w:vAlign w:val="center"/>
          </w:tcPr>
          <w:p w:rsidR="00233B9A" w:rsidRDefault="000C69FE">
            <w:pPr>
              <w:pStyle w:val="4"/>
            </w:pPr>
            <w:r>
              <w:t>1756.71</w:t>
            </w:r>
          </w:p>
        </w:tc>
        <w:tc>
          <w:tcPr>
            <w:tcW w:w="1134" w:type="dxa"/>
            <w:vAlign w:val="center"/>
          </w:tcPr>
          <w:p w:rsidR="00233B9A" w:rsidRDefault="000C69FE">
            <w:pPr>
              <w:pStyle w:val="4"/>
            </w:pPr>
            <w:r>
              <w:t>1442.22</w:t>
            </w:r>
          </w:p>
        </w:tc>
        <w:tc>
          <w:tcPr>
            <w:tcW w:w="1134" w:type="dxa"/>
            <w:vAlign w:val="center"/>
          </w:tcPr>
          <w:p w:rsidR="00233B9A" w:rsidRDefault="000C69FE">
            <w:pPr>
              <w:pStyle w:val="4"/>
            </w:pPr>
            <w:r>
              <w:t>1391.22</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51.00</w:t>
            </w:r>
          </w:p>
        </w:tc>
        <w:tc>
          <w:tcPr>
            <w:tcW w:w="1134" w:type="dxa"/>
            <w:vAlign w:val="center"/>
          </w:tcPr>
          <w:p w:rsidR="00233B9A" w:rsidRDefault="000C69FE">
            <w:pPr>
              <w:pStyle w:val="4"/>
            </w:pPr>
            <w:r>
              <w:t>314.49</w:t>
            </w: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0C69FE">
            <w:pPr>
              <w:pStyle w:val="4"/>
            </w:pPr>
            <w:r>
              <w:t>3278.00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5034.71</w:t>
            </w:r>
          </w:p>
        </w:tc>
        <w:tc>
          <w:tcPr>
            <w:tcW w:w="1361" w:type="dxa"/>
            <w:vAlign w:val="center"/>
          </w:tcPr>
          <w:p w:rsidR="00233B9A" w:rsidRDefault="000C69FE">
            <w:pPr>
              <w:pStyle w:val="7"/>
            </w:pPr>
            <w:r>
              <w:t>1442.22</w:t>
            </w:r>
          </w:p>
        </w:tc>
        <w:tc>
          <w:tcPr>
            <w:tcW w:w="1361" w:type="dxa"/>
            <w:vAlign w:val="center"/>
          </w:tcPr>
          <w:p w:rsidR="00233B9A" w:rsidRDefault="000C69FE">
            <w:pPr>
              <w:pStyle w:val="7"/>
            </w:pPr>
            <w:r>
              <w:t>3592.49</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206</w:t>
            </w:r>
          </w:p>
        </w:tc>
        <w:tc>
          <w:tcPr>
            <w:tcW w:w="4535" w:type="dxa"/>
            <w:vAlign w:val="center"/>
          </w:tcPr>
          <w:p w:rsidR="00233B9A" w:rsidRDefault="000C69FE">
            <w:pPr>
              <w:pStyle w:val="2"/>
            </w:pPr>
            <w:r>
              <w:t>科学技术支出</w:t>
            </w:r>
          </w:p>
        </w:tc>
        <w:tc>
          <w:tcPr>
            <w:tcW w:w="1361" w:type="dxa"/>
            <w:vAlign w:val="center"/>
          </w:tcPr>
          <w:p w:rsidR="00233B9A" w:rsidRDefault="000C69FE">
            <w:pPr>
              <w:pStyle w:val="4"/>
            </w:pPr>
            <w:r>
              <w:t>1756.71</w:t>
            </w:r>
          </w:p>
        </w:tc>
        <w:tc>
          <w:tcPr>
            <w:tcW w:w="1361" w:type="dxa"/>
            <w:vAlign w:val="center"/>
          </w:tcPr>
          <w:p w:rsidR="00233B9A" w:rsidRDefault="000C69FE">
            <w:pPr>
              <w:pStyle w:val="4"/>
            </w:pPr>
            <w:r>
              <w:t>1442.22</w:t>
            </w:r>
          </w:p>
        </w:tc>
        <w:tc>
          <w:tcPr>
            <w:tcW w:w="1361" w:type="dxa"/>
            <w:vAlign w:val="center"/>
          </w:tcPr>
          <w:p w:rsidR="00233B9A" w:rsidRDefault="000C69FE">
            <w:pPr>
              <w:pStyle w:val="4"/>
            </w:pPr>
            <w:r>
              <w:t>314.49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20603</w:t>
            </w:r>
          </w:p>
        </w:tc>
        <w:tc>
          <w:tcPr>
            <w:tcW w:w="4535" w:type="dxa"/>
            <w:vAlign w:val="center"/>
          </w:tcPr>
          <w:p w:rsidR="00233B9A" w:rsidRDefault="000C69FE">
            <w:pPr>
              <w:pStyle w:val="2"/>
            </w:pPr>
            <w:r>
              <w:t>应用研究</w:t>
            </w:r>
          </w:p>
        </w:tc>
        <w:tc>
          <w:tcPr>
            <w:tcW w:w="1361" w:type="dxa"/>
            <w:vAlign w:val="center"/>
          </w:tcPr>
          <w:p w:rsidR="00233B9A" w:rsidRDefault="000C69FE">
            <w:pPr>
              <w:pStyle w:val="4"/>
            </w:pPr>
            <w:r>
              <w:t>1756.71</w:t>
            </w:r>
          </w:p>
        </w:tc>
        <w:tc>
          <w:tcPr>
            <w:tcW w:w="1361" w:type="dxa"/>
            <w:vAlign w:val="center"/>
          </w:tcPr>
          <w:p w:rsidR="00233B9A" w:rsidRDefault="000C69FE">
            <w:pPr>
              <w:pStyle w:val="4"/>
            </w:pPr>
            <w:r>
              <w:t>1442.22</w:t>
            </w:r>
          </w:p>
        </w:tc>
        <w:tc>
          <w:tcPr>
            <w:tcW w:w="1361" w:type="dxa"/>
            <w:vAlign w:val="center"/>
          </w:tcPr>
          <w:p w:rsidR="00233B9A" w:rsidRDefault="000C69FE">
            <w:pPr>
              <w:pStyle w:val="4"/>
            </w:pPr>
            <w:r>
              <w:t>314.49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2060302</w:t>
            </w:r>
          </w:p>
        </w:tc>
        <w:tc>
          <w:tcPr>
            <w:tcW w:w="4535" w:type="dxa"/>
            <w:vAlign w:val="center"/>
          </w:tcPr>
          <w:p w:rsidR="00233B9A" w:rsidRDefault="000C69FE">
            <w:pPr>
              <w:pStyle w:val="2"/>
            </w:pPr>
            <w:r>
              <w:t>社会公益研究</w:t>
            </w:r>
          </w:p>
        </w:tc>
        <w:tc>
          <w:tcPr>
            <w:tcW w:w="1361" w:type="dxa"/>
            <w:vAlign w:val="center"/>
          </w:tcPr>
          <w:p w:rsidR="00233B9A" w:rsidRDefault="000C69FE">
            <w:pPr>
              <w:pStyle w:val="4"/>
            </w:pPr>
            <w:r>
              <w:t>1756.71</w:t>
            </w:r>
          </w:p>
        </w:tc>
        <w:tc>
          <w:tcPr>
            <w:tcW w:w="1361" w:type="dxa"/>
            <w:vAlign w:val="center"/>
          </w:tcPr>
          <w:p w:rsidR="00233B9A" w:rsidRDefault="000C69FE">
            <w:pPr>
              <w:pStyle w:val="4"/>
            </w:pPr>
            <w:r>
              <w:t>1442.22</w:t>
            </w:r>
          </w:p>
        </w:tc>
        <w:tc>
          <w:tcPr>
            <w:tcW w:w="1361" w:type="dxa"/>
            <w:vAlign w:val="center"/>
          </w:tcPr>
          <w:p w:rsidR="00233B9A" w:rsidRDefault="000C69FE">
            <w:pPr>
              <w:pStyle w:val="4"/>
            </w:pPr>
            <w:r>
              <w:t>314.49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0C69FE">
            <w:pPr>
              <w:pStyle w:val="4"/>
            </w:pPr>
            <w:r>
              <w:t>3278.00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1391.22</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3278.00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0C69FE">
            <w:pPr>
              <w:pStyle w:val="4"/>
            </w:pPr>
            <w:r>
              <w:t>1391.22</w:t>
            </w:r>
          </w:p>
        </w:tc>
        <w:tc>
          <w:tcPr>
            <w:tcW w:w="1474" w:type="dxa"/>
            <w:vAlign w:val="center"/>
          </w:tcPr>
          <w:p w:rsidR="00233B9A" w:rsidRDefault="000C69FE">
            <w:pPr>
              <w:pStyle w:val="4"/>
            </w:pPr>
            <w:r>
              <w:t>1391.22</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3278.00</w:t>
            </w:r>
          </w:p>
        </w:tc>
        <w:tc>
          <w:tcPr>
            <w:tcW w:w="1474" w:type="dxa"/>
            <w:vAlign w:val="center"/>
          </w:tcPr>
          <w:p w:rsidR="00233B9A" w:rsidRDefault="00233B9A">
            <w:pPr>
              <w:pStyle w:val="4"/>
            </w:pPr>
          </w:p>
        </w:tc>
        <w:tc>
          <w:tcPr>
            <w:tcW w:w="1474" w:type="dxa"/>
            <w:vAlign w:val="center"/>
          </w:tcPr>
          <w:p w:rsidR="00233B9A" w:rsidRDefault="000C69FE">
            <w:pPr>
              <w:pStyle w:val="4"/>
            </w:pPr>
            <w:r>
              <w:t>3278.00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4669.22</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4669.22</w:t>
            </w:r>
          </w:p>
        </w:tc>
        <w:tc>
          <w:tcPr>
            <w:tcW w:w="1474" w:type="dxa"/>
            <w:vAlign w:val="center"/>
          </w:tcPr>
          <w:p w:rsidR="00233B9A" w:rsidRDefault="000C69FE">
            <w:pPr>
              <w:pStyle w:val="7"/>
            </w:pPr>
            <w:r>
              <w:t>1391.22</w:t>
            </w:r>
          </w:p>
        </w:tc>
        <w:tc>
          <w:tcPr>
            <w:tcW w:w="1474" w:type="dxa"/>
            <w:vAlign w:val="center"/>
          </w:tcPr>
          <w:p w:rsidR="00233B9A" w:rsidRDefault="000C69FE">
            <w:pPr>
              <w:pStyle w:val="7"/>
            </w:pPr>
            <w:r>
              <w:t>3278.00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4669.22</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4669.22</w:t>
            </w:r>
          </w:p>
        </w:tc>
        <w:tc>
          <w:tcPr>
            <w:tcW w:w="1474" w:type="dxa"/>
            <w:vAlign w:val="center"/>
          </w:tcPr>
          <w:p w:rsidR="00233B9A" w:rsidRDefault="000C69FE">
            <w:pPr>
              <w:pStyle w:val="7"/>
            </w:pPr>
            <w:r>
              <w:t>1391.22</w:t>
            </w:r>
          </w:p>
        </w:tc>
        <w:tc>
          <w:tcPr>
            <w:tcW w:w="1474" w:type="dxa"/>
            <w:vAlign w:val="center"/>
          </w:tcPr>
          <w:p w:rsidR="00233B9A" w:rsidRDefault="000C69FE">
            <w:pPr>
              <w:pStyle w:val="7"/>
            </w:pPr>
            <w:r>
              <w:t>3278.00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1391.22</w:t>
            </w:r>
          </w:p>
        </w:tc>
        <w:tc>
          <w:tcPr>
            <w:tcW w:w="2551" w:type="dxa"/>
            <w:vAlign w:val="center"/>
          </w:tcPr>
          <w:p w:rsidR="00233B9A" w:rsidRDefault="000C69FE">
            <w:pPr>
              <w:pStyle w:val="7"/>
            </w:pPr>
            <w:r>
              <w:t>1391.22</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206</w:t>
            </w:r>
          </w:p>
        </w:tc>
        <w:tc>
          <w:tcPr>
            <w:tcW w:w="4535" w:type="dxa"/>
            <w:vAlign w:val="center"/>
          </w:tcPr>
          <w:p w:rsidR="00233B9A" w:rsidRDefault="000C69FE">
            <w:pPr>
              <w:pStyle w:val="2"/>
            </w:pPr>
            <w:r>
              <w:t>科学技术支出</w:t>
            </w:r>
          </w:p>
        </w:tc>
        <w:tc>
          <w:tcPr>
            <w:tcW w:w="2551" w:type="dxa"/>
            <w:vAlign w:val="center"/>
          </w:tcPr>
          <w:p w:rsidR="00233B9A" w:rsidRDefault="000C69FE">
            <w:pPr>
              <w:pStyle w:val="4"/>
            </w:pPr>
            <w:r>
              <w:t>1391.22</w:t>
            </w:r>
          </w:p>
        </w:tc>
        <w:tc>
          <w:tcPr>
            <w:tcW w:w="2551" w:type="dxa"/>
            <w:vAlign w:val="center"/>
          </w:tcPr>
          <w:p w:rsidR="00233B9A" w:rsidRDefault="000C69FE">
            <w:pPr>
              <w:pStyle w:val="4"/>
            </w:pPr>
            <w:r>
              <w:t>1391.22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20603</w:t>
            </w:r>
          </w:p>
        </w:tc>
        <w:tc>
          <w:tcPr>
            <w:tcW w:w="4535" w:type="dxa"/>
            <w:vAlign w:val="center"/>
          </w:tcPr>
          <w:p w:rsidR="00233B9A" w:rsidRDefault="000C69FE">
            <w:pPr>
              <w:pStyle w:val="2"/>
            </w:pPr>
            <w:r>
              <w:t>应用研究</w:t>
            </w:r>
          </w:p>
        </w:tc>
        <w:tc>
          <w:tcPr>
            <w:tcW w:w="2551" w:type="dxa"/>
            <w:vAlign w:val="center"/>
          </w:tcPr>
          <w:p w:rsidR="00233B9A" w:rsidRDefault="000C69FE">
            <w:pPr>
              <w:pStyle w:val="4"/>
            </w:pPr>
            <w:r>
              <w:t>1391.22</w:t>
            </w:r>
          </w:p>
        </w:tc>
        <w:tc>
          <w:tcPr>
            <w:tcW w:w="2551" w:type="dxa"/>
            <w:vAlign w:val="center"/>
          </w:tcPr>
          <w:p w:rsidR="00233B9A" w:rsidRDefault="000C69FE">
            <w:pPr>
              <w:pStyle w:val="4"/>
            </w:pPr>
            <w:r>
              <w:t>1391.22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2060302</w:t>
            </w:r>
          </w:p>
        </w:tc>
        <w:tc>
          <w:tcPr>
            <w:tcW w:w="4535" w:type="dxa"/>
            <w:vAlign w:val="center"/>
          </w:tcPr>
          <w:p w:rsidR="00233B9A" w:rsidRDefault="000C69FE">
            <w:pPr>
              <w:pStyle w:val="2"/>
            </w:pPr>
            <w:r>
              <w:t>社会公益研究</w:t>
            </w:r>
          </w:p>
        </w:tc>
        <w:tc>
          <w:tcPr>
            <w:tcW w:w="2551" w:type="dxa"/>
            <w:vAlign w:val="center"/>
          </w:tcPr>
          <w:p w:rsidR="00233B9A" w:rsidRDefault="000C69FE">
            <w:pPr>
              <w:pStyle w:val="4"/>
            </w:pPr>
            <w:r>
              <w:t>1391.22</w:t>
            </w:r>
          </w:p>
        </w:tc>
        <w:tc>
          <w:tcPr>
            <w:tcW w:w="2551" w:type="dxa"/>
            <w:vAlign w:val="center"/>
          </w:tcPr>
          <w:p w:rsidR="00233B9A" w:rsidRDefault="000C69FE">
            <w:pPr>
              <w:pStyle w:val="4"/>
            </w:pPr>
            <w:r>
              <w:t>1391.22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1391.22</w:t>
            </w:r>
          </w:p>
        </w:tc>
        <w:tc>
          <w:tcPr>
            <w:tcW w:w="2551" w:type="dxa"/>
            <w:vAlign w:val="center"/>
          </w:tcPr>
          <w:p w:rsidR="00233B9A" w:rsidRDefault="000C69FE">
            <w:pPr>
              <w:pStyle w:val="7"/>
            </w:pPr>
            <w:r>
              <w:t>1324.74</w:t>
            </w:r>
          </w:p>
        </w:tc>
        <w:tc>
          <w:tcPr>
            <w:tcW w:w="2551" w:type="dxa"/>
            <w:vAlign w:val="center"/>
          </w:tcPr>
          <w:p w:rsidR="00233B9A" w:rsidRDefault="000C69FE">
            <w:pPr>
              <w:pStyle w:val="7"/>
            </w:pPr>
            <w:r>
              <w:t>66.48</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1206.96</w:t>
            </w:r>
          </w:p>
        </w:tc>
        <w:tc>
          <w:tcPr>
            <w:tcW w:w="2551" w:type="dxa"/>
            <w:vAlign w:val="center"/>
          </w:tcPr>
          <w:p w:rsidR="00233B9A" w:rsidRDefault="000C69FE">
            <w:pPr>
              <w:pStyle w:val="4"/>
            </w:pPr>
            <w:r>
              <w:t>1206.96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304.70</w:t>
            </w:r>
          </w:p>
        </w:tc>
        <w:tc>
          <w:tcPr>
            <w:tcW w:w="2551" w:type="dxa"/>
            <w:vAlign w:val="center"/>
          </w:tcPr>
          <w:p w:rsidR="00233B9A" w:rsidRDefault="000C69FE">
            <w:pPr>
              <w:pStyle w:val="4"/>
            </w:pPr>
            <w:r>
              <w:t>304.70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328.23</w:t>
            </w:r>
          </w:p>
        </w:tc>
        <w:tc>
          <w:tcPr>
            <w:tcW w:w="2551" w:type="dxa"/>
            <w:vAlign w:val="center"/>
          </w:tcPr>
          <w:p w:rsidR="00233B9A" w:rsidRDefault="000C69FE">
            <w:pPr>
              <w:pStyle w:val="4"/>
            </w:pPr>
            <w:r>
              <w:t>328.23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216.84</w:t>
            </w:r>
          </w:p>
        </w:tc>
        <w:tc>
          <w:tcPr>
            <w:tcW w:w="2551" w:type="dxa"/>
            <w:vAlign w:val="center"/>
          </w:tcPr>
          <w:p w:rsidR="00233B9A" w:rsidRDefault="000C69FE">
            <w:pPr>
              <w:pStyle w:val="4"/>
            </w:pPr>
            <w:r>
              <w:t>216.84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104.17</w:t>
            </w:r>
          </w:p>
        </w:tc>
        <w:tc>
          <w:tcPr>
            <w:tcW w:w="2551" w:type="dxa"/>
            <w:vAlign w:val="center"/>
          </w:tcPr>
          <w:p w:rsidR="00233B9A" w:rsidRDefault="000C69FE">
            <w:pPr>
              <w:pStyle w:val="4"/>
            </w:pPr>
            <w:r>
              <w:t>104.17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52.09</w:t>
            </w:r>
          </w:p>
        </w:tc>
        <w:tc>
          <w:tcPr>
            <w:tcW w:w="2551" w:type="dxa"/>
            <w:vAlign w:val="center"/>
          </w:tcPr>
          <w:p w:rsidR="00233B9A" w:rsidRDefault="000C69FE">
            <w:pPr>
              <w:pStyle w:val="4"/>
            </w:pPr>
            <w:r>
              <w:t>52.09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36.48</w:t>
            </w:r>
          </w:p>
        </w:tc>
        <w:tc>
          <w:tcPr>
            <w:tcW w:w="2551" w:type="dxa"/>
            <w:vAlign w:val="center"/>
          </w:tcPr>
          <w:p w:rsidR="00233B9A" w:rsidRDefault="000C69FE">
            <w:pPr>
              <w:pStyle w:val="4"/>
            </w:pPr>
            <w:r>
              <w:t>36.48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53.85</w:t>
            </w:r>
          </w:p>
        </w:tc>
        <w:tc>
          <w:tcPr>
            <w:tcW w:w="2551" w:type="dxa"/>
            <w:vAlign w:val="center"/>
          </w:tcPr>
          <w:p w:rsidR="00233B9A" w:rsidRDefault="000C69FE">
            <w:pPr>
              <w:pStyle w:val="4"/>
            </w:pPr>
            <w:r>
              <w:t>53.85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72.80</w:t>
            </w:r>
          </w:p>
        </w:tc>
        <w:tc>
          <w:tcPr>
            <w:tcW w:w="2551" w:type="dxa"/>
            <w:vAlign w:val="center"/>
          </w:tcPr>
          <w:p w:rsidR="00233B9A" w:rsidRDefault="000C69FE">
            <w:pPr>
              <w:pStyle w:val="4"/>
            </w:pPr>
            <w:r>
              <w:t>72.80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37.80</w:t>
            </w:r>
          </w:p>
        </w:tc>
        <w:tc>
          <w:tcPr>
            <w:tcW w:w="2551" w:type="dxa"/>
            <w:vAlign w:val="center"/>
          </w:tcPr>
          <w:p w:rsidR="00233B9A" w:rsidRDefault="000C69FE">
            <w:pPr>
              <w:pStyle w:val="4"/>
            </w:pPr>
            <w:r>
              <w:t>37.80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63.28</w:t>
            </w:r>
          </w:p>
        </w:tc>
        <w:tc>
          <w:tcPr>
            <w:tcW w:w="2551" w:type="dxa"/>
            <w:vAlign w:val="center"/>
          </w:tcPr>
          <w:p w:rsidR="00233B9A" w:rsidRDefault="00233B9A">
            <w:pPr>
              <w:pStyle w:val="4"/>
            </w:pPr>
          </w:p>
        </w:tc>
        <w:tc>
          <w:tcPr>
            <w:tcW w:w="2551" w:type="dxa"/>
            <w:vAlign w:val="center"/>
          </w:tcPr>
          <w:p w:rsidR="00233B9A" w:rsidRDefault="000C69FE">
            <w:pPr>
              <w:pStyle w:val="4"/>
            </w:pPr>
            <w:r>
              <w:t>63.28</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13.42</w:t>
            </w:r>
          </w:p>
        </w:tc>
        <w:tc>
          <w:tcPr>
            <w:tcW w:w="2551" w:type="dxa"/>
            <w:vAlign w:val="center"/>
          </w:tcPr>
          <w:p w:rsidR="00233B9A" w:rsidRDefault="00233B9A">
            <w:pPr>
              <w:pStyle w:val="4"/>
            </w:pPr>
          </w:p>
        </w:tc>
        <w:tc>
          <w:tcPr>
            <w:tcW w:w="2551" w:type="dxa"/>
            <w:vAlign w:val="center"/>
          </w:tcPr>
          <w:p w:rsidR="00233B9A" w:rsidRDefault="000C69FE">
            <w:pPr>
              <w:pStyle w:val="4"/>
            </w:pPr>
            <w:r>
              <w:t>13.42</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8.00</w:t>
            </w:r>
          </w:p>
        </w:tc>
        <w:tc>
          <w:tcPr>
            <w:tcW w:w="2551" w:type="dxa"/>
            <w:vAlign w:val="center"/>
          </w:tcPr>
          <w:p w:rsidR="00233B9A" w:rsidRDefault="00233B9A">
            <w:pPr>
              <w:pStyle w:val="4"/>
            </w:pPr>
          </w:p>
        </w:tc>
        <w:tc>
          <w:tcPr>
            <w:tcW w:w="2551" w:type="dxa"/>
            <w:vAlign w:val="center"/>
          </w:tcPr>
          <w:p w:rsidR="00233B9A" w:rsidRDefault="000C69FE">
            <w:pPr>
              <w:pStyle w:val="4"/>
            </w:pPr>
            <w:r>
              <w:t>8.00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9.55</w:t>
            </w:r>
          </w:p>
        </w:tc>
        <w:tc>
          <w:tcPr>
            <w:tcW w:w="2551" w:type="dxa"/>
            <w:vAlign w:val="center"/>
          </w:tcPr>
          <w:p w:rsidR="00233B9A" w:rsidRDefault="00233B9A">
            <w:pPr>
              <w:pStyle w:val="4"/>
            </w:pPr>
          </w:p>
        </w:tc>
        <w:tc>
          <w:tcPr>
            <w:tcW w:w="2551" w:type="dxa"/>
            <w:vAlign w:val="center"/>
          </w:tcPr>
          <w:p w:rsidR="00233B9A" w:rsidRDefault="000C69FE">
            <w:pPr>
              <w:pStyle w:val="4"/>
            </w:pPr>
            <w:r>
              <w:t>9.55</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6.35</w:t>
            </w:r>
          </w:p>
        </w:tc>
        <w:tc>
          <w:tcPr>
            <w:tcW w:w="2551" w:type="dxa"/>
            <w:vAlign w:val="center"/>
          </w:tcPr>
          <w:p w:rsidR="00233B9A" w:rsidRDefault="00233B9A">
            <w:pPr>
              <w:pStyle w:val="4"/>
            </w:pPr>
          </w:p>
        </w:tc>
        <w:tc>
          <w:tcPr>
            <w:tcW w:w="2551" w:type="dxa"/>
            <w:vAlign w:val="center"/>
          </w:tcPr>
          <w:p w:rsidR="00233B9A" w:rsidRDefault="000C69FE">
            <w:pPr>
              <w:pStyle w:val="4"/>
            </w:pPr>
            <w:r>
              <w:t>6.35</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5.22</w:t>
            </w:r>
          </w:p>
        </w:tc>
        <w:tc>
          <w:tcPr>
            <w:tcW w:w="2551" w:type="dxa"/>
            <w:vAlign w:val="center"/>
          </w:tcPr>
          <w:p w:rsidR="00233B9A" w:rsidRDefault="00233B9A">
            <w:pPr>
              <w:pStyle w:val="4"/>
            </w:pPr>
          </w:p>
        </w:tc>
        <w:tc>
          <w:tcPr>
            <w:tcW w:w="2551" w:type="dxa"/>
            <w:vAlign w:val="center"/>
          </w:tcPr>
          <w:p w:rsidR="00233B9A" w:rsidRDefault="000C69FE">
            <w:pPr>
              <w:pStyle w:val="4"/>
            </w:pPr>
            <w:r>
              <w:t>5.22</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8.74</w:t>
            </w:r>
          </w:p>
        </w:tc>
        <w:tc>
          <w:tcPr>
            <w:tcW w:w="2551" w:type="dxa"/>
            <w:vAlign w:val="center"/>
          </w:tcPr>
          <w:p w:rsidR="00233B9A" w:rsidRDefault="00233B9A">
            <w:pPr>
              <w:pStyle w:val="4"/>
            </w:pPr>
          </w:p>
        </w:tc>
        <w:tc>
          <w:tcPr>
            <w:tcW w:w="2551" w:type="dxa"/>
            <w:vAlign w:val="center"/>
          </w:tcPr>
          <w:p w:rsidR="00233B9A" w:rsidRDefault="000C69FE">
            <w:pPr>
              <w:pStyle w:val="4"/>
            </w:pPr>
            <w:r>
              <w:t>8.74</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117.78</w:t>
            </w:r>
          </w:p>
        </w:tc>
        <w:tc>
          <w:tcPr>
            <w:tcW w:w="2551" w:type="dxa"/>
            <w:vAlign w:val="center"/>
          </w:tcPr>
          <w:p w:rsidR="00233B9A" w:rsidRDefault="000C69FE">
            <w:pPr>
              <w:pStyle w:val="4"/>
            </w:pPr>
            <w:r>
              <w:t>117.78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116.21</w:t>
            </w:r>
          </w:p>
        </w:tc>
        <w:tc>
          <w:tcPr>
            <w:tcW w:w="2551" w:type="dxa"/>
            <w:vAlign w:val="center"/>
          </w:tcPr>
          <w:p w:rsidR="00233B9A" w:rsidRDefault="000C69FE">
            <w:pPr>
              <w:pStyle w:val="4"/>
            </w:pPr>
            <w:r>
              <w:t>116.21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1.34</w:t>
            </w:r>
          </w:p>
        </w:tc>
        <w:tc>
          <w:tcPr>
            <w:tcW w:w="2551" w:type="dxa"/>
            <w:vAlign w:val="center"/>
          </w:tcPr>
          <w:p w:rsidR="00233B9A" w:rsidRDefault="000C69FE">
            <w:pPr>
              <w:pStyle w:val="4"/>
            </w:pPr>
            <w:r>
              <w:t>1.34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0.23</w:t>
            </w:r>
          </w:p>
        </w:tc>
        <w:tc>
          <w:tcPr>
            <w:tcW w:w="2551" w:type="dxa"/>
            <w:vAlign w:val="center"/>
          </w:tcPr>
          <w:p w:rsidR="00233B9A" w:rsidRDefault="000C69FE">
            <w:pPr>
              <w:pStyle w:val="4"/>
            </w:pPr>
            <w:r>
              <w:t>0.23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1191" w:type="dxa"/>
            <w:vAlign w:val="center"/>
          </w:tcPr>
          <w:p w:rsidR="00233B9A" w:rsidRDefault="000C69FE">
            <w:pPr>
              <w:pStyle w:val="2"/>
            </w:pPr>
            <w:r>
              <w:t>310</w:t>
            </w:r>
          </w:p>
        </w:tc>
        <w:tc>
          <w:tcPr>
            <w:tcW w:w="4535" w:type="dxa"/>
            <w:vAlign w:val="center"/>
          </w:tcPr>
          <w:p w:rsidR="00233B9A" w:rsidRDefault="000C69FE">
            <w:pPr>
              <w:pStyle w:val="2"/>
            </w:pPr>
            <w:r>
              <w:t>资本性支出</w:t>
            </w:r>
          </w:p>
        </w:tc>
        <w:tc>
          <w:tcPr>
            <w:tcW w:w="2551" w:type="dxa"/>
            <w:vAlign w:val="center"/>
          </w:tcPr>
          <w:p w:rsidR="00233B9A" w:rsidRDefault="000C69FE">
            <w:pPr>
              <w:pStyle w:val="4"/>
            </w:pPr>
            <w:r>
              <w:t>3.20</w:t>
            </w:r>
          </w:p>
        </w:tc>
        <w:tc>
          <w:tcPr>
            <w:tcW w:w="2551" w:type="dxa"/>
            <w:vAlign w:val="center"/>
          </w:tcPr>
          <w:p w:rsidR="00233B9A" w:rsidRDefault="00233B9A">
            <w:pPr>
              <w:pStyle w:val="4"/>
            </w:pPr>
          </w:p>
        </w:tc>
        <w:tc>
          <w:tcPr>
            <w:tcW w:w="2551" w:type="dxa"/>
            <w:vAlign w:val="center"/>
          </w:tcPr>
          <w:p w:rsidR="00233B9A" w:rsidRDefault="000C69FE">
            <w:pPr>
              <w:pStyle w:val="4"/>
            </w:pPr>
            <w:r>
              <w:t>3.20</w:t>
            </w:r>
          </w:p>
        </w:tc>
      </w:tr>
      <w:tr w:rsidR="00233B9A">
        <w:trPr>
          <w:trHeight w:val="369"/>
          <w:jc w:val="center"/>
        </w:trPr>
        <w:tc>
          <w:tcPr>
            <w:tcW w:w="850" w:type="dxa"/>
            <w:vAlign w:val="center"/>
          </w:tcPr>
          <w:p w:rsidR="00233B9A" w:rsidRDefault="000C69FE">
            <w:pPr>
              <w:pStyle w:val="3"/>
            </w:pPr>
            <w:r>
              <w:t>26</w:t>
            </w:r>
          </w:p>
        </w:tc>
        <w:tc>
          <w:tcPr>
            <w:tcW w:w="1191" w:type="dxa"/>
            <w:vAlign w:val="center"/>
          </w:tcPr>
          <w:p w:rsidR="00233B9A" w:rsidRDefault="000C69FE">
            <w:pPr>
              <w:pStyle w:val="2"/>
            </w:pPr>
            <w:r>
              <w:t>31002</w:t>
            </w:r>
          </w:p>
        </w:tc>
        <w:tc>
          <w:tcPr>
            <w:tcW w:w="4535" w:type="dxa"/>
            <w:vAlign w:val="center"/>
          </w:tcPr>
          <w:p w:rsidR="00233B9A" w:rsidRDefault="000C69FE">
            <w:pPr>
              <w:pStyle w:val="2"/>
            </w:pPr>
            <w:r>
              <w:t>办公设备购置</w:t>
            </w:r>
          </w:p>
        </w:tc>
        <w:tc>
          <w:tcPr>
            <w:tcW w:w="2551" w:type="dxa"/>
            <w:vAlign w:val="center"/>
          </w:tcPr>
          <w:p w:rsidR="00233B9A" w:rsidRDefault="000C69FE">
            <w:pPr>
              <w:pStyle w:val="4"/>
            </w:pPr>
            <w:r>
              <w:t>3.20</w:t>
            </w:r>
          </w:p>
        </w:tc>
        <w:tc>
          <w:tcPr>
            <w:tcW w:w="2551" w:type="dxa"/>
            <w:vAlign w:val="center"/>
          </w:tcPr>
          <w:p w:rsidR="00233B9A" w:rsidRDefault="00233B9A">
            <w:pPr>
              <w:pStyle w:val="4"/>
            </w:pPr>
          </w:p>
        </w:tc>
        <w:tc>
          <w:tcPr>
            <w:tcW w:w="2551" w:type="dxa"/>
            <w:vAlign w:val="center"/>
          </w:tcPr>
          <w:p w:rsidR="00233B9A" w:rsidRDefault="000C69FE">
            <w:pPr>
              <w:pStyle w:val="4"/>
            </w:pPr>
            <w:r>
              <w:t>3.20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3278.00</w:t>
            </w:r>
          </w:p>
        </w:tc>
        <w:tc>
          <w:tcPr>
            <w:tcW w:w="2551" w:type="dxa"/>
            <w:vAlign w:val="center"/>
          </w:tcPr>
          <w:p w:rsidR="00233B9A" w:rsidRDefault="00233B9A">
            <w:pPr>
              <w:pStyle w:val="7"/>
            </w:pPr>
          </w:p>
        </w:tc>
        <w:tc>
          <w:tcPr>
            <w:tcW w:w="2551" w:type="dxa"/>
            <w:vAlign w:val="center"/>
          </w:tcPr>
          <w:p w:rsidR="00233B9A" w:rsidRDefault="000C69FE">
            <w:pPr>
              <w:pStyle w:val="7"/>
            </w:pPr>
            <w:r>
              <w:t>3278.00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3278.00</w:t>
            </w:r>
          </w:p>
        </w:tc>
        <w:tc>
          <w:tcPr>
            <w:tcW w:w="2551" w:type="dxa"/>
            <w:vAlign w:val="center"/>
          </w:tcPr>
          <w:p w:rsidR="00233B9A" w:rsidRDefault="00233B9A">
            <w:pPr>
              <w:pStyle w:val="4"/>
            </w:pPr>
          </w:p>
        </w:tc>
        <w:tc>
          <w:tcPr>
            <w:tcW w:w="2551" w:type="dxa"/>
            <w:vAlign w:val="center"/>
          </w:tcPr>
          <w:p w:rsidR="00233B9A" w:rsidRDefault="000C69FE">
            <w:pPr>
              <w:pStyle w:val="4"/>
            </w:pPr>
            <w:r>
              <w:t>3278.00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3278.00</w:t>
            </w:r>
          </w:p>
        </w:tc>
        <w:tc>
          <w:tcPr>
            <w:tcW w:w="2551" w:type="dxa"/>
            <w:vAlign w:val="center"/>
          </w:tcPr>
          <w:p w:rsidR="00233B9A" w:rsidRDefault="00233B9A">
            <w:pPr>
              <w:pStyle w:val="4"/>
            </w:pPr>
          </w:p>
        </w:tc>
        <w:tc>
          <w:tcPr>
            <w:tcW w:w="2551" w:type="dxa"/>
            <w:vAlign w:val="center"/>
          </w:tcPr>
          <w:p w:rsidR="00233B9A" w:rsidRDefault="000C69FE">
            <w:pPr>
              <w:pStyle w:val="4"/>
            </w:pPr>
            <w:r>
              <w:t>3278.00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3278.00</w:t>
            </w:r>
          </w:p>
        </w:tc>
        <w:tc>
          <w:tcPr>
            <w:tcW w:w="2551" w:type="dxa"/>
            <w:vAlign w:val="center"/>
          </w:tcPr>
          <w:p w:rsidR="00233B9A" w:rsidRDefault="00233B9A">
            <w:pPr>
              <w:pStyle w:val="4"/>
            </w:pPr>
          </w:p>
        </w:tc>
        <w:tc>
          <w:tcPr>
            <w:tcW w:w="2551" w:type="dxa"/>
            <w:vAlign w:val="center"/>
          </w:tcPr>
          <w:p w:rsidR="00233B9A" w:rsidRDefault="000C69FE">
            <w:pPr>
              <w:pStyle w:val="4"/>
            </w:pPr>
            <w:r>
              <w:t>3278.00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5.22</w:t>
            </w:r>
          </w:p>
        </w:tc>
        <w:tc>
          <w:tcPr>
            <w:tcW w:w="2381" w:type="dxa"/>
            <w:vAlign w:val="center"/>
          </w:tcPr>
          <w:p w:rsidR="00233B9A" w:rsidRDefault="000C69FE">
            <w:pPr>
              <w:pStyle w:val="7"/>
            </w:pPr>
            <w:r>
              <w:t>5.22</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5.22</w:t>
            </w:r>
          </w:p>
        </w:tc>
        <w:tc>
          <w:tcPr>
            <w:tcW w:w="2381" w:type="dxa"/>
            <w:vAlign w:val="center"/>
          </w:tcPr>
          <w:p w:rsidR="00233B9A" w:rsidRDefault="000C69FE">
            <w:pPr>
              <w:pStyle w:val="4"/>
            </w:pPr>
            <w:r>
              <w:t>5.22</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5.22</w:t>
            </w:r>
          </w:p>
        </w:tc>
        <w:tc>
          <w:tcPr>
            <w:tcW w:w="2381" w:type="dxa"/>
            <w:vAlign w:val="center"/>
          </w:tcPr>
          <w:p w:rsidR="00233B9A" w:rsidRDefault="000C69FE">
            <w:pPr>
              <w:pStyle w:val="4"/>
            </w:pPr>
            <w:r>
              <w:t>5.22</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河北省体育科学研究所2022年单位预算信息公开情况说明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按照《预算法》、《地方预决算公开操作规程》和《关于进一步推进预算公开工作的实施意见》规定，现将河北省体育科学研究所</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（一）承担体育项目运动科学技术研究，组织开展国民体质监测</w:t>
      </w:r>
    </w:p>
    <w:p w:rsidR="00233B9A" w:rsidRDefault="000C69FE">
      <w:pPr>
        <w:pStyle w:val="-6"/>
      </w:pPr>
      <w:r>
        <w:t>以及青少年骨龄测评等工作。</w:t>
      </w:r>
    </w:p>
    <w:p w:rsidR="00233B9A" w:rsidRDefault="000C69FE">
      <w:pPr>
        <w:pStyle w:val="-6"/>
      </w:pPr>
      <w:r>
        <w:t>（二）承担运动员科学选材、运动员机能评定、运动技术诊断以</w:t>
      </w:r>
    </w:p>
    <w:p w:rsidR="00233B9A" w:rsidRDefault="000C69FE">
      <w:pPr>
        <w:pStyle w:val="-6"/>
      </w:pPr>
      <w:r>
        <w:t>及制定运动员科学训练方法、训练手段、营养与恢复方案的技术</w:t>
      </w:r>
    </w:p>
    <w:p w:rsidR="00233B9A" w:rsidRDefault="000C69FE">
      <w:pPr>
        <w:pStyle w:val="-6"/>
      </w:pPr>
      <w:r>
        <w:t>支撑工作。</w:t>
      </w:r>
    </w:p>
    <w:p w:rsidR="00233B9A" w:rsidRDefault="000C69FE">
      <w:pPr>
        <w:pStyle w:val="-6"/>
      </w:pPr>
      <w:r>
        <w:t>（三）承担反兴奋剂科学研究工作，组织开展反兴奋剂检验检测</w:t>
      </w:r>
    </w:p>
    <w:p w:rsidR="00233B9A" w:rsidRDefault="000C69FE">
      <w:pPr>
        <w:pStyle w:val="-6"/>
      </w:pPr>
      <w:r>
        <w:t>、业务培训、咨询交流等工作。</w:t>
      </w:r>
    </w:p>
    <w:p w:rsidR="00233B9A" w:rsidRDefault="000C69FE">
      <w:pPr>
        <w:pStyle w:val="-6"/>
      </w:pPr>
      <w:r>
        <w:t>（四）承担对涉嫌兴奋剂违规行为调查的服务保障和技术支撑工</w:t>
      </w:r>
    </w:p>
    <w:p w:rsidR="00233B9A" w:rsidRDefault="000C69FE">
      <w:pPr>
        <w:pStyle w:val="-6"/>
      </w:pPr>
      <w:r>
        <w:t>作。</w:t>
      </w:r>
    </w:p>
    <w:p w:rsidR="00233B9A" w:rsidRDefault="000C69FE">
      <w:pPr>
        <w:pStyle w:val="-6"/>
      </w:pPr>
      <w:r>
        <w:t>（五）承担提供体育科研信息咨询工作。</w:t>
      </w:r>
    </w:p>
    <w:p w:rsidR="00233B9A" w:rsidRDefault="000C69FE">
      <w:pPr>
        <w:pStyle w:val="-6"/>
      </w:pPr>
      <w:r>
        <w:t>（六）承担省体育局优秀运动队的医疗保障，开展运动医学的科</w:t>
      </w:r>
    </w:p>
    <w:p w:rsidR="00233B9A" w:rsidRDefault="000C69FE">
      <w:pPr>
        <w:pStyle w:val="-6"/>
      </w:pPr>
      <w:r>
        <w:t>学研究，以及省体育局干部职工的日常医疗服务保障工作。</w:t>
      </w:r>
    </w:p>
    <w:p w:rsidR="00233B9A" w:rsidRDefault="000C69FE">
      <w:pPr>
        <w:pStyle w:val="-6"/>
      </w:pPr>
      <w:r>
        <w:t>七）完成河北省体育局交办的其他任务。</w:t>
      </w:r>
    </w:p>
    <w:p w:rsidR="00233B9A" w:rsidRDefault="000C69FE">
      <w:pPr>
        <w:ind w:firstLine="640"/>
      </w:pPr>
      <w:r>
        <w:rPr>
          <w:rFonts w:ascii="方正楷体_GBK" w:eastAsia="方正楷体_GBK" w:hAnsi="方正楷体_GBK" w:cs="方正楷体_GBK"/>
          <w:b/>
          <w:color w:val="000000"/>
          <w:sz w:val="32"/>
        </w:rPr>
        <w:lastRenderedPageBreak/>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河北省体育科学研究所</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AE53F7">
      <w:pPr>
        <w:pStyle w:val="-7"/>
      </w:pPr>
      <w:r>
        <w:t>反映本单位当年全部收入。</w:t>
      </w:r>
      <w:r w:rsidR="000C69FE">
        <w:t>2022</w:t>
      </w:r>
      <w:r w:rsidR="000C69FE">
        <w:t>年预算收入</w:t>
      </w:r>
      <w:r w:rsidR="000C69FE">
        <w:t>5034.71</w:t>
      </w:r>
      <w:r w:rsidR="000C69FE">
        <w:t>万元，其中：一般公共预算收入</w:t>
      </w:r>
      <w:r w:rsidR="000C69FE">
        <w:t>1391.22</w:t>
      </w:r>
      <w:r w:rsidR="000C69FE">
        <w:t>万元，基金预算收入</w:t>
      </w:r>
      <w:r w:rsidR="000C69FE">
        <w:t>3278</w:t>
      </w:r>
      <w:r w:rsidR="000C69FE">
        <w:t>万元，国有资本经营预算收入</w:t>
      </w:r>
      <w:r w:rsidR="000C69FE">
        <w:t>0</w:t>
      </w:r>
      <w:r w:rsidR="000C69FE">
        <w:t>万元，单位资金收入</w:t>
      </w:r>
      <w:r w:rsidR="000C69FE">
        <w:t>51</w:t>
      </w:r>
      <w:r w:rsidR="000C69FE">
        <w:t>万元。上年结转结余</w:t>
      </w:r>
      <w:r w:rsidR="000C69FE">
        <w:t>314.49</w:t>
      </w:r>
      <w:r w:rsidR="000C69FE">
        <w:t>万元。</w:t>
      </w:r>
    </w:p>
    <w:p w:rsidR="00233B9A" w:rsidRDefault="000C69FE">
      <w:pPr>
        <w:pStyle w:val="-7"/>
      </w:pPr>
      <w:r>
        <w:t>2</w:t>
      </w:r>
      <w:r>
        <w:t>、支出说明</w:t>
      </w:r>
    </w:p>
    <w:p w:rsidR="00233B9A" w:rsidRDefault="00315509">
      <w:pPr>
        <w:pStyle w:val="-7"/>
      </w:pPr>
      <w:r>
        <w:t>收支预算总表支出栏、基本支出表、项目支出表按经济分类和支出功能分类科目编制，反映河北省体育</w:t>
      </w:r>
      <w:r>
        <w:rPr>
          <w:rFonts w:asciiTheme="minorEastAsia" w:eastAsiaTheme="minorEastAsia" w:hAnsiTheme="minorEastAsia" w:hint="eastAsia"/>
          <w:lang w:eastAsia="zh-CN"/>
        </w:rPr>
        <w:t>科学研究所</w:t>
      </w:r>
      <w:r>
        <w:t>年度单位预算中支出预算的总体情况</w:t>
      </w:r>
      <w:r>
        <w:rPr>
          <w:rFonts w:asciiTheme="minorEastAsia" w:eastAsiaTheme="minorEastAsia" w:hAnsiTheme="minorEastAsia" w:hint="eastAsia"/>
          <w:lang w:eastAsia="zh-CN"/>
        </w:rPr>
        <w:t>。</w:t>
      </w:r>
      <w:r w:rsidR="000C69FE">
        <w:t>2022</w:t>
      </w:r>
      <w:r w:rsidR="000C69FE">
        <w:t>年支出预算</w:t>
      </w:r>
      <w:r w:rsidR="000C69FE">
        <w:t>5034.71</w:t>
      </w:r>
      <w:r w:rsidR="000C69FE">
        <w:t>万元，其中基本支出预算</w:t>
      </w:r>
      <w:r w:rsidR="000C69FE">
        <w:t>1442.22</w:t>
      </w:r>
      <w:r w:rsidR="000C69FE">
        <w:t>万元，包括人员经费</w:t>
      </w:r>
      <w:r w:rsidR="000C69FE">
        <w:t>1324.74</w:t>
      </w:r>
      <w:r w:rsidR="000C69FE">
        <w:t>万元和日常公用</w:t>
      </w:r>
      <w:r w:rsidR="000C69FE">
        <w:t>117.48</w:t>
      </w:r>
      <w:r w:rsidR="000C69FE">
        <w:t>万元；项目支出</w:t>
      </w:r>
      <w:r w:rsidR="000C69FE">
        <w:t>3592.49</w:t>
      </w:r>
      <w:r w:rsidR="000C69FE">
        <w:t>万元，主要为体育专项事务支出。</w:t>
      </w:r>
    </w:p>
    <w:p w:rsidR="00233B9A" w:rsidRDefault="000C69FE">
      <w:pPr>
        <w:pStyle w:val="-7"/>
      </w:pPr>
      <w:r>
        <w:t>3</w:t>
      </w:r>
      <w:r>
        <w:t>、比上年增减情况</w:t>
      </w:r>
    </w:p>
    <w:p w:rsidR="00233B9A" w:rsidRDefault="000C69FE">
      <w:pPr>
        <w:pStyle w:val="-7"/>
      </w:pPr>
      <w:r>
        <w:t>2022</w:t>
      </w:r>
      <w:r>
        <w:t>年预算收入</w:t>
      </w:r>
      <w:r>
        <w:t>5034.71</w:t>
      </w:r>
      <w:r>
        <w:t>万元，较</w:t>
      </w:r>
      <w:r>
        <w:t>2021</w:t>
      </w:r>
      <w:r>
        <w:t>年增加</w:t>
      </w:r>
      <w:r>
        <w:t>1582.54</w:t>
      </w:r>
      <w:r>
        <w:t>万元，其中基本支出增加</w:t>
      </w:r>
      <w:r>
        <w:t>264.46</w:t>
      </w:r>
      <w:r>
        <w:t>万元，主要为增加人员经费支出；项目经费支出增加</w:t>
      </w:r>
      <w:r>
        <w:t>1318.08</w:t>
      </w:r>
      <w:r>
        <w:t>万元，主要为增加体育专项事务支出。</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lastRenderedPageBreak/>
        <w:t>2022</w:t>
      </w:r>
      <w:r>
        <w:t>年</w:t>
      </w:r>
      <w:r>
        <w:t>,</w:t>
      </w:r>
      <w:r>
        <w:t>我单位运行经费共计安排</w:t>
      </w:r>
      <w:r>
        <w:t>117.48</w:t>
      </w:r>
      <w:r>
        <w:t>万元，主要用于日常维修、办公用房水电费、办公用房取暖费、办公用房物业管理费等</w:t>
      </w:r>
    </w:p>
    <w:p w:rsidR="00233B9A" w:rsidRDefault="000C69FE">
      <w:pPr>
        <w:pStyle w:val="-8"/>
      </w:pPr>
      <w:r>
        <w:t>日常支出。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5.22</w:t>
      </w:r>
      <w:r>
        <w:t>万元，其中因公出国（境）经费</w:t>
      </w:r>
      <w:r>
        <w:t>0</w:t>
      </w:r>
      <w:r>
        <w:t>万元；公务用车购置及运维费</w:t>
      </w:r>
      <w:r>
        <w:t>5.22</w:t>
      </w:r>
      <w:r>
        <w:t>万元</w:t>
      </w:r>
      <w:r>
        <w:t xml:space="preserve"> </w:t>
      </w:r>
      <w:r>
        <w:t>（其中：公务用车购置费</w:t>
      </w:r>
      <w:r>
        <w:t>0</w:t>
      </w:r>
      <w:r>
        <w:t>万元，公务用车运维费</w:t>
      </w:r>
      <w:r>
        <w:t>5.22</w:t>
      </w:r>
      <w:r>
        <w:t>万元）；公务接待费</w:t>
      </w:r>
      <w:r>
        <w:t>0</w:t>
      </w:r>
      <w:r>
        <w:t>万元。与</w:t>
      </w:r>
      <w:r>
        <w:t>2021</w:t>
      </w:r>
      <w:r>
        <w:t>年相比持平，无增减变化。</w:t>
      </w:r>
    </w:p>
    <w:p w:rsidR="00233B9A" w:rsidRDefault="00233B9A">
      <w:pPr>
        <w:pStyle w:val="-9"/>
      </w:pP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1、科研课题经费（024）绩效目标表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1.针对课题任务制定方案，完成课题目标。</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科技保障覆盖率</w:t>
            </w:r>
          </w:p>
        </w:tc>
        <w:tc>
          <w:tcPr>
            <w:tcW w:w="2835" w:type="dxa"/>
            <w:vAlign w:val="center"/>
          </w:tcPr>
          <w:p w:rsidR="00233B9A" w:rsidRDefault="000C69FE">
            <w:pPr>
              <w:pStyle w:val="24a5815bc-afc2-4ba5-9c49-c138840dba85"/>
            </w:pPr>
            <w:r>
              <w:t>科技保障面向需求的比例</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《河北体育十三五规划》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科技保障服务质量</w:t>
            </w:r>
          </w:p>
        </w:tc>
        <w:tc>
          <w:tcPr>
            <w:tcW w:w="2835" w:type="dxa"/>
            <w:vAlign w:val="center"/>
          </w:tcPr>
          <w:p w:rsidR="00233B9A" w:rsidRDefault="000C69FE">
            <w:pPr>
              <w:pStyle w:val="24a5815bc-afc2-4ba5-9c49-c138840dba85"/>
            </w:pPr>
            <w:r>
              <w:t>反应科技保障服务水平</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《河北体育十三五规划》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年度资金执行情况</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《河北省省级资金管理办法》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预算数</w:t>
            </w:r>
          </w:p>
        </w:tc>
        <w:tc>
          <w:tcPr>
            <w:tcW w:w="2268" w:type="dxa"/>
            <w:vAlign w:val="center"/>
          </w:tcPr>
          <w:p w:rsidR="00233B9A" w:rsidRDefault="000C69FE">
            <w:pPr>
              <w:pStyle w:val="24a5815bc-afc2-4ba5-9c49-c138840dba85"/>
            </w:pPr>
            <w:r>
              <w:t>《河北省省级资金管理办法》</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竞技体育 对社会影响</w:t>
            </w:r>
          </w:p>
        </w:tc>
        <w:tc>
          <w:tcPr>
            <w:tcW w:w="2835" w:type="dxa"/>
            <w:vAlign w:val="center"/>
          </w:tcPr>
          <w:p w:rsidR="00233B9A" w:rsidRDefault="000C69FE">
            <w:pPr>
              <w:pStyle w:val="24a5815bc-afc2-4ba5-9c49-c138840dba85"/>
            </w:pPr>
            <w:r>
              <w:t>取得金牌对社会影响</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工作安排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科技保障满意度</w:t>
            </w:r>
          </w:p>
        </w:tc>
        <w:tc>
          <w:tcPr>
            <w:tcW w:w="2835" w:type="dxa"/>
            <w:vAlign w:val="center"/>
          </w:tcPr>
          <w:p w:rsidR="00233B9A" w:rsidRDefault="000C69FE">
            <w:pPr>
              <w:pStyle w:val="24a5815bc-afc2-4ba5-9c49-c138840dba85"/>
            </w:pPr>
            <w:r>
              <w:t>科技保障服务对象对工作评价</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工作安排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lastRenderedPageBreak/>
        <w:t>2、体育发展经费（基金）绩效目标表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1.加强食品、营养品及生化安全监控，购置专用设备，指导运动员科学训练。</w:t>
            </w:r>
          </w:p>
          <w:p w:rsidR="00233B9A" w:rsidRDefault="000C69FE">
            <w:pPr>
              <w:pStyle w:val="24a5815bc-afc2-4ba5-9c49-c138840dba85"/>
            </w:pPr>
            <w:r>
              <w:t>2.制定体能训练方案，确保运动队科学训练和体能康复工作，打造复合型团队。</w:t>
            </w:r>
          </w:p>
          <w:p w:rsidR="00233B9A" w:rsidRDefault="000C69FE">
            <w:pPr>
              <w:pStyle w:val="24a5815bc-afc2-4ba5-9c49-c138840dba85"/>
            </w:pPr>
            <w:r>
              <w:t>3.开展兴奋剂工作，承担反兴奋剂宣传教育培训。</w:t>
            </w:r>
          </w:p>
          <w:p w:rsidR="00233B9A" w:rsidRDefault="000C69FE">
            <w:pPr>
              <w:pStyle w:val="24a5815bc-afc2-4ba5-9c49-c138840dba85"/>
            </w:pPr>
            <w:r>
              <w:t>4.出具国民体质监测报告，指导群众科学健身。</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指导数</w:t>
            </w:r>
          </w:p>
        </w:tc>
        <w:tc>
          <w:tcPr>
            <w:tcW w:w="2835" w:type="dxa"/>
            <w:vAlign w:val="center"/>
          </w:tcPr>
          <w:p w:rsidR="00233B9A" w:rsidRDefault="000C69FE">
            <w:pPr>
              <w:pStyle w:val="24a5815bc-afc2-4ba5-9c49-c138840dba85"/>
            </w:pPr>
            <w:r>
              <w:t>训练康复人次</w:t>
            </w:r>
          </w:p>
        </w:tc>
        <w:tc>
          <w:tcPr>
            <w:tcW w:w="2551" w:type="dxa"/>
            <w:vAlign w:val="center"/>
          </w:tcPr>
          <w:p w:rsidR="00233B9A" w:rsidRDefault="000C69FE">
            <w:pPr>
              <w:pStyle w:val="24a5815bc-afc2-4ba5-9c49-c138840dba85"/>
            </w:pPr>
            <w:r>
              <w:t>≥5000人次</w:t>
            </w:r>
          </w:p>
        </w:tc>
        <w:tc>
          <w:tcPr>
            <w:tcW w:w="2268" w:type="dxa"/>
            <w:vAlign w:val="center"/>
          </w:tcPr>
          <w:p w:rsidR="00233B9A" w:rsidRDefault="000C69FE">
            <w:pPr>
              <w:pStyle w:val="24a5815bc-afc2-4ba5-9c49-c138840dba85"/>
            </w:pPr>
            <w:r>
              <w:t>《河北省竞技体育十四五规划》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反兴奋剂教育宣传次数</w:t>
            </w:r>
          </w:p>
        </w:tc>
        <w:tc>
          <w:tcPr>
            <w:tcW w:w="2835" w:type="dxa"/>
            <w:vAlign w:val="center"/>
          </w:tcPr>
          <w:p w:rsidR="00233B9A" w:rsidRDefault="000C69FE">
            <w:pPr>
              <w:pStyle w:val="24a5815bc-afc2-4ba5-9c49-c138840dba85"/>
            </w:pPr>
            <w:r>
              <w:t>全年开展反兴奋剂教育次数</w:t>
            </w:r>
          </w:p>
        </w:tc>
        <w:tc>
          <w:tcPr>
            <w:tcW w:w="2551" w:type="dxa"/>
            <w:vAlign w:val="center"/>
          </w:tcPr>
          <w:p w:rsidR="00233B9A" w:rsidRDefault="000C69FE">
            <w:pPr>
              <w:pStyle w:val="24a5815bc-afc2-4ba5-9c49-c138840dba85"/>
            </w:pPr>
            <w:r>
              <w:t>≥10次</w:t>
            </w:r>
          </w:p>
        </w:tc>
        <w:tc>
          <w:tcPr>
            <w:tcW w:w="2268" w:type="dxa"/>
            <w:vAlign w:val="center"/>
          </w:tcPr>
          <w:p w:rsidR="00233B9A" w:rsidRDefault="000C69FE">
            <w:pPr>
              <w:pStyle w:val="24a5815bc-afc2-4ba5-9c49-c138840dba85"/>
            </w:pPr>
            <w:r>
              <w:t>《河北省体育局反兴奋剂“工程建设”方案</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生化监测数</w:t>
            </w:r>
          </w:p>
        </w:tc>
        <w:tc>
          <w:tcPr>
            <w:tcW w:w="2835" w:type="dxa"/>
            <w:vAlign w:val="center"/>
          </w:tcPr>
          <w:p w:rsidR="00233B9A" w:rsidRDefault="000C69FE">
            <w:pPr>
              <w:pStyle w:val="24a5815bc-afc2-4ba5-9c49-c138840dba85"/>
            </w:pPr>
            <w:r>
              <w:t>反映当年运动生化监测的数量</w:t>
            </w:r>
          </w:p>
        </w:tc>
        <w:tc>
          <w:tcPr>
            <w:tcW w:w="2551" w:type="dxa"/>
            <w:vAlign w:val="center"/>
          </w:tcPr>
          <w:p w:rsidR="00233B9A" w:rsidRDefault="000C69FE">
            <w:pPr>
              <w:pStyle w:val="24a5815bc-afc2-4ba5-9c49-c138840dba85"/>
            </w:pPr>
            <w:r>
              <w:t>≥2500人</w:t>
            </w:r>
          </w:p>
        </w:tc>
        <w:tc>
          <w:tcPr>
            <w:tcW w:w="2268" w:type="dxa"/>
            <w:vAlign w:val="center"/>
          </w:tcPr>
          <w:p w:rsidR="00233B9A" w:rsidRDefault="000C69FE">
            <w:pPr>
              <w:pStyle w:val="24a5815bc-afc2-4ba5-9c49-c138840dba85"/>
            </w:pPr>
            <w:r>
              <w:t>工作安排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兴奋剂委托检查数</w:t>
            </w:r>
          </w:p>
        </w:tc>
        <w:tc>
          <w:tcPr>
            <w:tcW w:w="2835" w:type="dxa"/>
            <w:vAlign w:val="center"/>
          </w:tcPr>
          <w:p w:rsidR="00233B9A" w:rsidRDefault="000C69FE">
            <w:pPr>
              <w:pStyle w:val="24a5815bc-afc2-4ba5-9c49-c138840dba85"/>
            </w:pPr>
            <w:r>
              <w:t>当年兴奋剂委托检查例数</w:t>
            </w:r>
          </w:p>
        </w:tc>
        <w:tc>
          <w:tcPr>
            <w:tcW w:w="2551" w:type="dxa"/>
            <w:vAlign w:val="center"/>
          </w:tcPr>
          <w:p w:rsidR="00233B9A" w:rsidRDefault="000C69FE">
            <w:pPr>
              <w:pStyle w:val="24a5815bc-afc2-4ba5-9c49-c138840dba85"/>
            </w:pPr>
            <w:r>
              <w:t>≥180例</w:t>
            </w:r>
          </w:p>
        </w:tc>
        <w:tc>
          <w:tcPr>
            <w:tcW w:w="2268" w:type="dxa"/>
            <w:vAlign w:val="center"/>
          </w:tcPr>
          <w:p w:rsidR="00233B9A" w:rsidRDefault="000C69FE">
            <w:pPr>
              <w:pStyle w:val="24a5815bc-afc2-4ba5-9c49-c138840dba85"/>
            </w:pPr>
            <w:r>
              <w:t>《河北省体育局反兴奋剂“工程建设”方案》</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治疗后率参赛人数比</w:t>
            </w:r>
          </w:p>
        </w:tc>
        <w:tc>
          <w:tcPr>
            <w:tcW w:w="2835" w:type="dxa"/>
            <w:vAlign w:val="center"/>
          </w:tcPr>
          <w:p w:rsidR="00233B9A" w:rsidRDefault="000C69FE">
            <w:pPr>
              <w:pStyle w:val="24a5815bc-afc2-4ba5-9c49-c138840dba85"/>
            </w:pPr>
            <w:r>
              <w:t>体能康复后运动员能够参加比赛的比率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工作安排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年度资金执行率</w:t>
            </w:r>
          </w:p>
        </w:tc>
        <w:tc>
          <w:tcPr>
            <w:tcW w:w="2551" w:type="dxa"/>
            <w:vAlign w:val="center"/>
          </w:tcPr>
          <w:p w:rsidR="00233B9A" w:rsidRDefault="000C69FE">
            <w:pPr>
              <w:pStyle w:val="24a5815bc-afc2-4ba5-9c49-c138840dba85"/>
            </w:pPr>
            <w:r>
              <w:t>≥92%</w:t>
            </w:r>
          </w:p>
        </w:tc>
        <w:tc>
          <w:tcPr>
            <w:tcW w:w="2268" w:type="dxa"/>
            <w:vAlign w:val="center"/>
          </w:tcPr>
          <w:p w:rsidR="00233B9A" w:rsidRDefault="000C69FE">
            <w:pPr>
              <w:pStyle w:val="24a5815bc-afc2-4ba5-9c49-c138840dba85"/>
            </w:pPr>
            <w:r>
              <w:t>《河北省省级项目预算管理办法》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预算数</w:t>
            </w:r>
          </w:p>
        </w:tc>
        <w:tc>
          <w:tcPr>
            <w:tcW w:w="2268" w:type="dxa"/>
            <w:vAlign w:val="center"/>
          </w:tcPr>
          <w:p w:rsidR="00233B9A" w:rsidRDefault="000C69FE">
            <w:pPr>
              <w:pStyle w:val="24a5815bc-afc2-4ba5-9c49-c138840dba85"/>
            </w:pPr>
            <w:r>
              <w:t>年度安排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取得奖牌数对社会影响力</w:t>
            </w:r>
          </w:p>
        </w:tc>
        <w:tc>
          <w:tcPr>
            <w:tcW w:w="2835" w:type="dxa"/>
            <w:vAlign w:val="center"/>
          </w:tcPr>
          <w:p w:rsidR="00233B9A" w:rsidRDefault="000C69FE">
            <w:pPr>
              <w:pStyle w:val="24a5815bc-afc2-4ba5-9c49-c138840dba85"/>
            </w:pPr>
            <w:r>
              <w:t>对群众产生的影响</w:t>
            </w:r>
          </w:p>
        </w:tc>
        <w:tc>
          <w:tcPr>
            <w:tcW w:w="2551" w:type="dxa"/>
            <w:vAlign w:val="center"/>
          </w:tcPr>
          <w:p w:rsidR="00233B9A" w:rsidRDefault="000C69FE">
            <w:pPr>
              <w:pStyle w:val="24a5815bc-afc2-4ba5-9c49-c138840dba85"/>
            </w:pPr>
            <w:r>
              <w:t>较好</w:t>
            </w:r>
          </w:p>
        </w:tc>
        <w:tc>
          <w:tcPr>
            <w:tcW w:w="2268" w:type="dxa"/>
            <w:vAlign w:val="center"/>
          </w:tcPr>
          <w:p w:rsidR="00233B9A" w:rsidRDefault="000C69FE">
            <w:pPr>
              <w:pStyle w:val="24a5815bc-afc2-4ba5-9c49-c138840dba85"/>
            </w:pPr>
            <w:r>
              <w:t>《河北省竞技体育“十四五”规划》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年，河北省体育科学研究所安排政府采购预算</w:t>
      </w:r>
      <w:r>
        <w:rPr>
          <w:rFonts w:eastAsia="方正仿宋_GBK"/>
          <w:color w:val="000000"/>
          <w:sz w:val="28"/>
        </w:rPr>
        <w:t>2610.90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2610.90</w:t>
            </w:r>
          </w:p>
        </w:tc>
        <w:tc>
          <w:tcPr>
            <w:tcW w:w="964" w:type="dxa"/>
            <w:vAlign w:val="center"/>
          </w:tcPr>
          <w:p w:rsidR="00233B9A" w:rsidRDefault="000C69FE">
            <w:pPr>
              <w:pStyle w:val="7"/>
            </w:pPr>
            <w:r>
              <w:t>6.90</w:t>
            </w:r>
          </w:p>
        </w:tc>
        <w:tc>
          <w:tcPr>
            <w:tcW w:w="964" w:type="dxa"/>
            <w:vAlign w:val="center"/>
          </w:tcPr>
          <w:p w:rsidR="00233B9A" w:rsidRDefault="000C69FE">
            <w:pPr>
              <w:pStyle w:val="7"/>
            </w:pPr>
            <w:r>
              <w:t>2604.00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2610.90</w:t>
            </w:r>
          </w:p>
        </w:tc>
      </w:tr>
      <w:tr w:rsidR="00233B9A">
        <w:trPr>
          <w:cantSplit/>
          <w:jc w:val="center"/>
        </w:trPr>
        <w:tc>
          <w:tcPr>
            <w:tcW w:w="1701" w:type="dxa"/>
            <w:vAlign w:val="center"/>
          </w:tcPr>
          <w:p w:rsidR="00233B9A" w:rsidRDefault="000C69FE">
            <w:pPr>
              <w:pStyle w:val="6"/>
            </w:pPr>
            <w:r>
              <w:t>河北省体育科学研究所小计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2610.90</w:t>
            </w:r>
          </w:p>
        </w:tc>
        <w:tc>
          <w:tcPr>
            <w:tcW w:w="964" w:type="dxa"/>
            <w:vAlign w:val="center"/>
          </w:tcPr>
          <w:p w:rsidR="00233B9A" w:rsidRDefault="000C69FE">
            <w:pPr>
              <w:pStyle w:val="7"/>
            </w:pPr>
            <w:r>
              <w:t>6.90</w:t>
            </w:r>
          </w:p>
        </w:tc>
        <w:tc>
          <w:tcPr>
            <w:tcW w:w="964" w:type="dxa"/>
            <w:vAlign w:val="center"/>
          </w:tcPr>
          <w:p w:rsidR="00233B9A" w:rsidRDefault="000C69FE">
            <w:pPr>
              <w:pStyle w:val="7"/>
            </w:pPr>
            <w:r>
              <w:t>2604.00</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2610.90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0.50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20</w:t>
            </w:r>
          </w:p>
        </w:tc>
        <w:tc>
          <w:tcPr>
            <w:tcW w:w="850" w:type="dxa"/>
            <w:vAlign w:val="center"/>
          </w:tcPr>
          <w:p w:rsidR="00233B9A" w:rsidRDefault="000C69FE">
            <w:pPr>
              <w:pStyle w:val="4"/>
            </w:pPr>
            <w:r>
              <w:t>0.10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0.70</w:t>
            </w:r>
          </w:p>
        </w:tc>
        <w:tc>
          <w:tcPr>
            <w:tcW w:w="964" w:type="dxa"/>
            <w:vAlign w:val="center"/>
          </w:tcPr>
          <w:p w:rsidR="00233B9A" w:rsidRDefault="000C69FE">
            <w:pPr>
              <w:pStyle w:val="4"/>
            </w:pPr>
            <w:r>
              <w:t>0.70</w:t>
            </w: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117.48</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650.00</w:t>
            </w:r>
          </w:p>
        </w:tc>
        <w:tc>
          <w:tcPr>
            <w:tcW w:w="964" w:type="dxa"/>
            <w:vAlign w:val="center"/>
          </w:tcPr>
          <w:p w:rsidR="00233B9A" w:rsidRDefault="000C69FE">
            <w:pPr>
              <w:pStyle w:val="4"/>
            </w:pPr>
            <w:r>
              <w:t>650.00</w:t>
            </w:r>
          </w:p>
        </w:tc>
        <w:tc>
          <w:tcPr>
            <w:tcW w:w="964" w:type="dxa"/>
            <w:vAlign w:val="center"/>
          </w:tcPr>
          <w:p w:rsidR="00233B9A" w:rsidRDefault="00233B9A">
            <w:pPr>
              <w:pStyle w:val="4"/>
            </w:pPr>
          </w:p>
        </w:tc>
        <w:tc>
          <w:tcPr>
            <w:tcW w:w="964" w:type="dxa"/>
            <w:vAlign w:val="center"/>
          </w:tcPr>
          <w:p w:rsidR="00233B9A" w:rsidRDefault="000C69FE">
            <w:pPr>
              <w:pStyle w:val="4"/>
            </w:pPr>
            <w:r>
              <w:t>650.00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650.00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190.00</w:t>
            </w: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450.00</w:t>
            </w: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450.00</w:t>
            </w: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184.00</w:t>
            </w:r>
          </w:p>
        </w:tc>
        <w:tc>
          <w:tcPr>
            <w:tcW w:w="964" w:type="dxa"/>
            <w:vAlign w:val="center"/>
          </w:tcPr>
          <w:p w:rsidR="00233B9A" w:rsidRDefault="000C69FE">
            <w:pPr>
              <w:pStyle w:val="4"/>
            </w:pPr>
            <w:r>
              <w:t>184.00</w:t>
            </w:r>
          </w:p>
        </w:tc>
        <w:tc>
          <w:tcPr>
            <w:tcW w:w="964" w:type="dxa"/>
            <w:vAlign w:val="center"/>
          </w:tcPr>
          <w:p w:rsidR="00233B9A" w:rsidRDefault="00233B9A">
            <w:pPr>
              <w:pStyle w:val="4"/>
            </w:pPr>
          </w:p>
        </w:tc>
        <w:tc>
          <w:tcPr>
            <w:tcW w:w="964" w:type="dxa"/>
            <w:vAlign w:val="center"/>
          </w:tcPr>
          <w:p w:rsidR="00233B9A" w:rsidRDefault="000C69FE">
            <w:pPr>
              <w:pStyle w:val="4"/>
            </w:pPr>
            <w:r>
              <w:t>184.00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184.00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其他货物</w:t>
            </w:r>
          </w:p>
        </w:tc>
        <w:tc>
          <w:tcPr>
            <w:tcW w:w="1134" w:type="dxa"/>
            <w:vAlign w:val="center"/>
          </w:tcPr>
          <w:p w:rsidR="00233B9A" w:rsidRDefault="000C69FE">
            <w:pPr>
              <w:pStyle w:val="2"/>
            </w:pPr>
            <w:r>
              <w:t>A99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450.00</w:t>
            </w: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450.00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70.00</w:t>
            </w: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0C69FE">
            <w:pPr>
              <w:pStyle w:val="4"/>
            </w:pPr>
            <w:r>
              <w:t>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60.00</w:t>
            </w: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3278.00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450.00</w:t>
            </w: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0C69FE">
            <w:pPr>
              <w:pStyle w:val="4"/>
            </w:pPr>
            <w:r>
              <w:t>450.00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450.00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河北省体育科学研究所上年末固定资产金额为</w:t>
      </w:r>
      <w:r>
        <w:rPr>
          <w:rFonts w:eastAsia="方正仿宋_GBK"/>
          <w:color w:val="000000"/>
          <w:sz w:val="28"/>
        </w:rPr>
        <w:t>9715.21</w:t>
      </w:r>
      <w:r>
        <w:rPr>
          <w:rFonts w:eastAsia="方正仿宋_GBK"/>
          <w:color w:val="000000"/>
          <w:sz w:val="28"/>
        </w:rPr>
        <w:t>万元（详见下表）。本年度拟购置固定资产总额为</w:t>
      </w:r>
      <w:r>
        <w:rPr>
          <w:rFonts w:eastAsia="方正仿宋_GBK"/>
          <w:color w:val="000000"/>
          <w:sz w:val="28"/>
        </w:rPr>
        <w:t>1574.00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362024河北省体育科学研究所</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9715.21</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646</w:t>
            </w: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lastRenderedPageBreak/>
              <w:t xml:space="preserve">　　其中：办公用房（平方米）</w:t>
            </w:r>
          </w:p>
        </w:tc>
        <w:tc>
          <w:tcPr>
            <w:tcW w:w="2835" w:type="dxa"/>
            <w:vAlign w:val="center"/>
          </w:tcPr>
          <w:p w:rsidR="00233B9A" w:rsidRDefault="000C69FE">
            <w:pPr>
              <w:pStyle w:val="3"/>
            </w:pPr>
            <w:r>
              <w:t>646</w:t>
            </w: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70.00</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108</w:t>
            </w:r>
          </w:p>
        </w:tc>
        <w:tc>
          <w:tcPr>
            <w:tcW w:w="2835" w:type="dxa"/>
            <w:vAlign w:val="center"/>
          </w:tcPr>
          <w:p w:rsidR="00233B9A" w:rsidRDefault="000C69FE">
            <w:pPr>
              <w:pStyle w:val="4"/>
            </w:pPr>
            <w:r>
              <w:t>5441.59</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1461</w:t>
            </w:r>
          </w:p>
        </w:tc>
        <w:tc>
          <w:tcPr>
            <w:tcW w:w="2835" w:type="dxa"/>
            <w:vAlign w:val="center"/>
          </w:tcPr>
          <w:p w:rsidR="00233B9A" w:rsidRDefault="000C69FE">
            <w:pPr>
              <w:pStyle w:val="4"/>
            </w:pPr>
            <w:r>
              <w:t>4203.62</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1" w:name="_Toc_4_4_0000000039"/>
      <w:r>
        <w:rPr>
          <w:rFonts w:ascii="方正小标宋_GBK" w:eastAsia="方正小标宋_GBK" w:hAnsi="方正小标宋_GBK" w:cs="方正小标宋_GBK"/>
          <w:color w:val="000000"/>
          <w:sz w:val="44"/>
        </w:rPr>
        <w:lastRenderedPageBreak/>
        <w:t>二十一、河北省体育局基建装备保障中心收支预算</w:t>
      </w:r>
      <w:bookmarkEnd w:id="21"/>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893.23</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893.23</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893.23</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893.23</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233B9A">
            <w:pPr>
              <w:pStyle w:val="4"/>
            </w:pP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893.23</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893.23</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893.23</w:t>
            </w:r>
          </w:p>
        </w:tc>
        <w:tc>
          <w:tcPr>
            <w:tcW w:w="1134" w:type="dxa"/>
            <w:vAlign w:val="center"/>
          </w:tcPr>
          <w:p w:rsidR="00233B9A" w:rsidRDefault="000C69FE">
            <w:pPr>
              <w:pStyle w:val="7"/>
            </w:pPr>
            <w:r>
              <w:t>893.23</w:t>
            </w:r>
          </w:p>
        </w:tc>
        <w:tc>
          <w:tcPr>
            <w:tcW w:w="1134" w:type="dxa"/>
            <w:vAlign w:val="center"/>
          </w:tcPr>
          <w:p w:rsidR="00233B9A" w:rsidRDefault="000C69FE">
            <w:pPr>
              <w:pStyle w:val="7"/>
            </w:pPr>
            <w:r>
              <w:t>893.23</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0C69FE">
            <w:pPr>
              <w:pStyle w:val="4"/>
            </w:pPr>
            <w:r>
              <w:t>893.23</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893.23</w:t>
            </w:r>
          </w:p>
        </w:tc>
        <w:tc>
          <w:tcPr>
            <w:tcW w:w="1361" w:type="dxa"/>
            <w:vAlign w:val="center"/>
          </w:tcPr>
          <w:p w:rsidR="00233B9A" w:rsidRDefault="000C69FE">
            <w:pPr>
              <w:pStyle w:val="7"/>
            </w:pPr>
            <w:r>
              <w:t>377.23</w:t>
            </w:r>
          </w:p>
        </w:tc>
        <w:tc>
          <w:tcPr>
            <w:tcW w:w="1361" w:type="dxa"/>
            <w:vAlign w:val="center"/>
          </w:tcPr>
          <w:p w:rsidR="00233B9A" w:rsidRDefault="000C69FE">
            <w:pPr>
              <w:pStyle w:val="7"/>
            </w:pPr>
            <w:r>
              <w:t>516.00</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893.23</w:t>
            </w:r>
          </w:p>
        </w:tc>
        <w:tc>
          <w:tcPr>
            <w:tcW w:w="1361" w:type="dxa"/>
            <w:vAlign w:val="center"/>
          </w:tcPr>
          <w:p w:rsidR="00233B9A" w:rsidRDefault="000C69FE">
            <w:pPr>
              <w:pStyle w:val="4"/>
            </w:pPr>
            <w:r>
              <w:t>377.23</w:t>
            </w:r>
          </w:p>
        </w:tc>
        <w:tc>
          <w:tcPr>
            <w:tcW w:w="1361" w:type="dxa"/>
            <w:vAlign w:val="center"/>
          </w:tcPr>
          <w:p w:rsidR="00233B9A" w:rsidRDefault="000C69FE">
            <w:pPr>
              <w:pStyle w:val="4"/>
            </w:pPr>
            <w:r>
              <w:t>516.00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893.23</w:t>
            </w:r>
          </w:p>
        </w:tc>
        <w:tc>
          <w:tcPr>
            <w:tcW w:w="1361" w:type="dxa"/>
            <w:vAlign w:val="center"/>
          </w:tcPr>
          <w:p w:rsidR="00233B9A" w:rsidRDefault="000C69FE">
            <w:pPr>
              <w:pStyle w:val="4"/>
            </w:pPr>
            <w:r>
              <w:t>377.23</w:t>
            </w:r>
          </w:p>
        </w:tc>
        <w:tc>
          <w:tcPr>
            <w:tcW w:w="1361" w:type="dxa"/>
            <w:vAlign w:val="center"/>
          </w:tcPr>
          <w:p w:rsidR="00233B9A" w:rsidRDefault="000C69FE">
            <w:pPr>
              <w:pStyle w:val="4"/>
            </w:pPr>
            <w:r>
              <w:t>516.00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893.23</w:t>
            </w:r>
          </w:p>
        </w:tc>
        <w:tc>
          <w:tcPr>
            <w:tcW w:w="1361" w:type="dxa"/>
            <w:vAlign w:val="center"/>
          </w:tcPr>
          <w:p w:rsidR="00233B9A" w:rsidRDefault="000C69FE">
            <w:pPr>
              <w:pStyle w:val="4"/>
            </w:pPr>
            <w:r>
              <w:t>377.23</w:t>
            </w:r>
          </w:p>
        </w:tc>
        <w:tc>
          <w:tcPr>
            <w:tcW w:w="1361" w:type="dxa"/>
            <w:vAlign w:val="center"/>
          </w:tcPr>
          <w:p w:rsidR="00233B9A" w:rsidRDefault="000C69FE">
            <w:pPr>
              <w:pStyle w:val="4"/>
            </w:pPr>
            <w:r>
              <w:t>516.00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893.23</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893.23</w:t>
            </w:r>
          </w:p>
        </w:tc>
        <w:tc>
          <w:tcPr>
            <w:tcW w:w="1474" w:type="dxa"/>
            <w:vAlign w:val="center"/>
          </w:tcPr>
          <w:p w:rsidR="00233B9A" w:rsidRDefault="000C69FE">
            <w:pPr>
              <w:pStyle w:val="4"/>
            </w:pPr>
            <w:r>
              <w:t>893.23</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893.23</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893.23</w:t>
            </w:r>
          </w:p>
        </w:tc>
        <w:tc>
          <w:tcPr>
            <w:tcW w:w="1474" w:type="dxa"/>
            <w:vAlign w:val="center"/>
          </w:tcPr>
          <w:p w:rsidR="00233B9A" w:rsidRDefault="000C69FE">
            <w:pPr>
              <w:pStyle w:val="7"/>
            </w:pPr>
            <w:r>
              <w:t>893.23</w:t>
            </w:r>
          </w:p>
        </w:tc>
        <w:tc>
          <w:tcPr>
            <w:tcW w:w="1474" w:type="dxa"/>
            <w:vAlign w:val="center"/>
          </w:tcPr>
          <w:p w:rsidR="00233B9A" w:rsidRDefault="00233B9A">
            <w:pPr>
              <w:pStyle w:val="7"/>
            </w:pP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233B9A">
            <w:pPr>
              <w:pStyle w:val="4"/>
            </w:pP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893.23</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893.23</w:t>
            </w:r>
          </w:p>
        </w:tc>
        <w:tc>
          <w:tcPr>
            <w:tcW w:w="1474" w:type="dxa"/>
            <w:vAlign w:val="center"/>
          </w:tcPr>
          <w:p w:rsidR="00233B9A" w:rsidRDefault="000C69FE">
            <w:pPr>
              <w:pStyle w:val="7"/>
            </w:pPr>
            <w:r>
              <w:t>893.23</w:t>
            </w:r>
          </w:p>
        </w:tc>
        <w:tc>
          <w:tcPr>
            <w:tcW w:w="1474" w:type="dxa"/>
            <w:vAlign w:val="center"/>
          </w:tcPr>
          <w:p w:rsidR="00233B9A" w:rsidRDefault="00233B9A">
            <w:pPr>
              <w:pStyle w:val="7"/>
            </w:pP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893.23</w:t>
            </w:r>
          </w:p>
        </w:tc>
        <w:tc>
          <w:tcPr>
            <w:tcW w:w="2551" w:type="dxa"/>
            <w:vAlign w:val="center"/>
          </w:tcPr>
          <w:p w:rsidR="00233B9A" w:rsidRDefault="000C69FE">
            <w:pPr>
              <w:pStyle w:val="7"/>
            </w:pPr>
            <w:r>
              <w:t>377.23</w:t>
            </w:r>
          </w:p>
        </w:tc>
        <w:tc>
          <w:tcPr>
            <w:tcW w:w="2551" w:type="dxa"/>
            <w:vAlign w:val="center"/>
          </w:tcPr>
          <w:p w:rsidR="00233B9A" w:rsidRDefault="000C69FE">
            <w:pPr>
              <w:pStyle w:val="7"/>
            </w:pPr>
            <w:r>
              <w:t>516.00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893.23</w:t>
            </w:r>
          </w:p>
        </w:tc>
        <w:tc>
          <w:tcPr>
            <w:tcW w:w="2551" w:type="dxa"/>
            <w:vAlign w:val="center"/>
          </w:tcPr>
          <w:p w:rsidR="00233B9A" w:rsidRDefault="000C69FE">
            <w:pPr>
              <w:pStyle w:val="4"/>
            </w:pPr>
            <w:r>
              <w:t>377.23</w:t>
            </w:r>
          </w:p>
        </w:tc>
        <w:tc>
          <w:tcPr>
            <w:tcW w:w="2551" w:type="dxa"/>
            <w:vAlign w:val="center"/>
          </w:tcPr>
          <w:p w:rsidR="00233B9A" w:rsidRDefault="000C69FE">
            <w:pPr>
              <w:pStyle w:val="4"/>
            </w:pPr>
            <w:r>
              <w:t>516.00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893.23</w:t>
            </w:r>
          </w:p>
        </w:tc>
        <w:tc>
          <w:tcPr>
            <w:tcW w:w="2551" w:type="dxa"/>
            <w:vAlign w:val="center"/>
          </w:tcPr>
          <w:p w:rsidR="00233B9A" w:rsidRDefault="000C69FE">
            <w:pPr>
              <w:pStyle w:val="4"/>
            </w:pPr>
            <w:r>
              <w:t>377.23</w:t>
            </w:r>
          </w:p>
        </w:tc>
        <w:tc>
          <w:tcPr>
            <w:tcW w:w="2551" w:type="dxa"/>
            <w:vAlign w:val="center"/>
          </w:tcPr>
          <w:p w:rsidR="00233B9A" w:rsidRDefault="000C69FE">
            <w:pPr>
              <w:pStyle w:val="4"/>
            </w:pPr>
            <w:r>
              <w:t>516.00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893.23</w:t>
            </w:r>
          </w:p>
        </w:tc>
        <w:tc>
          <w:tcPr>
            <w:tcW w:w="2551" w:type="dxa"/>
            <w:vAlign w:val="center"/>
          </w:tcPr>
          <w:p w:rsidR="00233B9A" w:rsidRDefault="000C69FE">
            <w:pPr>
              <w:pStyle w:val="4"/>
            </w:pPr>
            <w:r>
              <w:t>377.23</w:t>
            </w:r>
          </w:p>
        </w:tc>
        <w:tc>
          <w:tcPr>
            <w:tcW w:w="2551" w:type="dxa"/>
            <w:vAlign w:val="center"/>
          </w:tcPr>
          <w:p w:rsidR="00233B9A" w:rsidRDefault="000C69FE">
            <w:pPr>
              <w:pStyle w:val="4"/>
            </w:pPr>
            <w:r>
              <w:t>516.00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377.23</w:t>
            </w:r>
          </w:p>
        </w:tc>
        <w:tc>
          <w:tcPr>
            <w:tcW w:w="2551" w:type="dxa"/>
            <w:vAlign w:val="center"/>
          </w:tcPr>
          <w:p w:rsidR="00233B9A" w:rsidRDefault="000C69FE">
            <w:pPr>
              <w:pStyle w:val="7"/>
            </w:pPr>
            <w:r>
              <w:t>357.02</w:t>
            </w:r>
          </w:p>
        </w:tc>
        <w:tc>
          <w:tcPr>
            <w:tcW w:w="2551" w:type="dxa"/>
            <w:vAlign w:val="center"/>
          </w:tcPr>
          <w:p w:rsidR="00233B9A" w:rsidRDefault="000C69FE">
            <w:pPr>
              <w:pStyle w:val="7"/>
            </w:pPr>
            <w:r>
              <w:t>20.21</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346.90</w:t>
            </w:r>
          </w:p>
        </w:tc>
        <w:tc>
          <w:tcPr>
            <w:tcW w:w="2551" w:type="dxa"/>
            <w:vAlign w:val="center"/>
          </w:tcPr>
          <w:p w:rsidR="00233B9A" w:rsidRDefault="000C69FE">
            <w:pPr>
              <w:pStyle w:val="4"/>
            </w:pPr>
            <w:r>
              <w:t>346.90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82.44</w:t>
            </w:r>
          </w:p>
        </w:tc>
        <w:tc>
          <w:tcPr>
            <w:tcW w:w="2551" w:type="dxa"/>
            <w:vAlign w:val="center"/>
          </w:tcPr>
          <w:p w:rsidR="00233B9A" w:rsidRDefault="000C69FE">
            <w:pPr>
              <w:pStyle w:val="4"/>
            </w:pPr>
            <w:r>
              <w:t>82.44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93.14</w:t>
            </w:r>
          </w:p>
        </w:tc>
        <w:tc>
          <w:tcPr>
            <w:tcW w:w="2551" w:type="dxa"/>
            <w:vAlign w:val="center"/>
          </w:tcPr>
          <w:p w:rsidR="00233B9A" w:rsidRDefault="000C69FE">
            <w:pPr>
              <w:pStyle w:val="4"/>
            </w:pPr>
            <w:r>
              <w:t>93.14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72.47</w:t>
            </w:r>
          </w:p>
        </w:tc>
        <w:tc>
          <w:tcPr>
            <w:tcW w:w="2551" w:type="dxa"/>
            <w:vAlign w:val="center"/>
          </w:tcPr>
          <w:p w:rsidR="00233B9A" w:rsidRDefault="000C69FE">
            <w:pPr>
              <w:pStyle w:val="4"/>
            </w:pPr>
            <w:r>
              <w:t>72.47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28.95</w:t>
            </w:r>
          </w:p>
        </w:tc>
        <w:tc>
          <w:tcPr>
            <w:tcW w:w="2551" w:type="dxa"/>
            <w:vAlign w:val="center"/>
          </w:tcPr>
          <w:p w:rsidR="00233B9A" w:rsidRDefault="000C69FE">
            <w:pPr>
              <w:pStyle w:val="4"/>
            </w:pPr>
            <w:r>
              <w:t>28.95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14.48</w:t>
            </w:r>
          </w:p>
        </w:tc>
        <w:tc>
          <w:tcPr>
            <w:tcW w:w="2551" w:type="dxa"/>
            <w:vAlign w:val="center"/>
          </w:tcPr>
          <w:p w:rsidR="00233B9A" w:rsidRDefault="000C69FE">
            <w:pPr>
              <w:pStyle w:val="4"/>
            </w:pPr>
            <w:r>
              <w:t>14.48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10.03</w:t>
            </w:r>
          </w:p>
        </w:tc>
        <w:tc>
          <w:tcPr>
            <w:tcW w:w="2551" w:type="dxa"/>
            <w:vAlign w:val="center"/>
          </w:tcPr>
          <w:p w:rsidR="00233B9A" w:rsidRDefault="000C69FE">
            <w:pPr>
              <w:pStyle w:val="4"/>
            </w:pPr>
            <w:r>
              <w:t>10.03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14.40</w:t>
            </w:r>
          </w:p>
        </w:tc>
        <w:tc>
          <w:tcPr>
            <w:tcW w:w="2551" w:type="dxa"/>
            <w:vAlign w:val="center"/>
          </w:tcPr>
          <w:p w:rsidR="00233B9A" w:rsidRDefault="000C69FE">
            <w:pPr>
              <w:pStyle w:val="4"/>
            </w:pPr>
            <w:r>
              <w:t>14.40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20.19</w:t>
            </w:r>
          </w:p>
        </w:tc>
        <w:tc>
          <w:tcPr>
            <w:tcW w:w="2551" w:type="dxa"/>
            <w:vAlign w:val="center"/>
          </w:tcPr>
          <w:p w:rsidR="00233B9A" w:rsidRDefault="000C69FE">
            <w:pPr>
              <w:pStyle w:val="4"/>
            </w:pPr>
            <w:r>
              <w:t>20.19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10.80</w:t>
            </w:r>
          </w:p>
        </w:tc>
        <w:tc>
          <w:tcPr>
            <w:tcW w:w="2551" w:type="dxa"/>
            <w:vAlign w:val="center"/>
          </w:tcPr>
          <w:p w:rsidR="00233B9A" w:rsidRDefault="000C69FE">
            <w:pPr>
              <w:pStyle w:val="4"/>
            </w:pPr>
            <w:r>
              <w:t>10.80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20.21</w:t>
            </w:r>
          </w:p>
        </w:tc>
        <w:tc>
          <w:tcPr>
            <w:tcW w:w="2551" w:type="dxa"/>
            <w:vAlign w:val="center"/>
          </w:tcPr>
          <w:p w:rsidR="00233B9A" w:rsidRDefault="00233B9A">
            <w:pPr>
              <w:pStyle w:val="4"/>
            </w:pPr>
          </w:p>
        </w:tc>
        <w:tc>
          <w:tcPr>
            <w:tcW w:w="2551" w:type="dxa"/>
            <w:vAlign w:val="center"/>
          </w:tcPr>
          <w:p w:rsidR="00233B9A" w:rsidRDefault="000C69FE">
            <w:pPr>
              <w:pStyle w:val="4"/>
            </w:pPr>
            <w:r>
              <w:t>20.21</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4.78</w:t>
            </w:r>
          </w:p>
        </w:tc>
        <w:tc>
          <w:tcPr>
            <w:tcW w:w="2551" w:type="dxa"/>
            <w:vAlign w:val="center"/>
          </w:tcPr>
          <w:p w:rsidR="00233B9A" w:rsidRDefault="00233B9A">
            <w:pPr>
              <w:pStyle w:val="4"/>
            </w:pPr>
          </w:p>
        </w:tc>
        <w:tc>
          <w:tcPr>
            <w:tcW w:w="2551" w:type="dxa"/>
            <w:vAlign w:val="center"/>
          </w:tcPr>
          <w:p w:rsidR="00233B9A" w:rsidRDefault="000C69FE">
            <w:pPr>
              <w:pStyle w:val="4"/>
            </w:pPr>
            <w:r>
              <w:t>4.78</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2.20</w:t>
            </w:r>
          </w:p>
        </w:tc>
        <w:tc>
          <w:tcPr>
            <w:tcW w:w="2551" w:type="dxa"/>
            <w:vAlign w:val="center"/>
          </w:tcPr>
          <w:p w:rsidR="00233B9A" w:rsidRDefault="00233B9A">
            <w:pPr>
              <w:pStyle w:val="4"/>
            </w:pPr>
          </w:p>
        </w:tc>
        <w:tc>
          <w:tcPr>
            <w:tcW w:w="2551" w:type="dxa"/>
            <w:vAlign w:val="center"/>
          </w:tcPr>
          <w:p w:rsidR="00233B9A" w:rsidRDefault="000C69FE">
            <w:pPr>
              <w:pStyle w:val="4"/>
            </w:pPr>
            <w:r>
              <w:t>2.20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3.75</w:t>
            </w:r>
          </w:p>
        </w:tc>
        <w:tc>
          <w:tcPr>
            <w:tcW w:w="2551" w:type="dxa"/>
            <w:vAlign w:val="center"/>
          </w:tcPr>
          <w:p w:rsidR="00233B9A" w:rsidRDefault="00233B9A">
            <w:pPr>
              <w:pStyle w:val="4"/>
            </w:pPr>
          </w:p>
        </w:tc>
        <w:tc>
          <w:tcPr>
            <w:tcW w:w="2551" w:type="dxa"/>
            <w:vAlign w:val="center"/>
          </w:tcPr>
          <w:p w:rsidR="00233B9A" w:rsidRDefault="000C69FE">
            <w:pPr>
              <w:pStyle w:val="4"/>
            </w:pPr>
            <w:r>
              <w:t>3.75</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30216</w:t>
            </w:r>
          </w:p>
        </w:tc>
        <w:tc>
          <w:tcPr>
            <w:tcW w:w="4535" w:type="dxa"/>
            <w:vAlign w:val="center"/>
          </w:tcPr>
          <w:p w:rsidR="00233B9A" w:rsidRDefault="000C69FE">
            <w:pPr>
              <w:pStyle w:val="2"/>
            </w:pPr>
            <w:r>
              <w:t>培训费</w:t>
            </w:r>
          </w:p>
        </w:tc>
        <w:tc>
          <w:tcPr>
            <w:tcW w:w="2551" w:type="dxa"/>
            <w:vAlign w:val="center"/>
          </w:tcPr>
          <w:p w:rsidR="00233B9A" w:rsidRDefault="000C69FE">
            <w:pPr>
              <w:pStyle w:val="4"/>
            </w:pPr>
            <w:r>
              <w:t>1.00</w:t>
            </w:r>
          </w:p>
        </w:tc>
        <w:tc>
          <w:tcPr>
            <w:tcW w:w="2551" w:type="dxa"/>
            <w:vAlign w:val="center"/>
          </w:tcPr>
          <w:p w:rsidR="00233B9A" w:rsidRDefault="00233B9A">
            <w:pPr>
              <w:pStyle w:val="4"/>
            </w:pPr>
          </w:p>
        </w:tc>
        <w:tc>
          <w:tcPr>
            <w:tcW w:w="2551" w:type="dxa"/>
            <w:vAlign w:val="center"/>
          </w:tcPr>
          <w:p w:rsidR="00233B9A" w:rsidRDefault="000C69FE">
            <w:pPr>
              <w:pStyle w:val="4"/>
            </w:pPr>
            <w:r>
              <w:t>1.00</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3.25</w:t>
            </w:r>
          </w:p>
        </w:tc>
        <w:tc>
          <w:tcPr>
            <w:tcW w:w="2551" w:type="dxa"/>
            <w:vAlign w:val="center"/>
          </w:tcPr>
          <w:p w:rsidR="00233B9A" w:rsidRDefault="00233B9A">
            <w:pPr>
              <w:pStyle w:val="4"/>
            </w:pPr>
          </w:p>
        </w:tc>
        <w:tc>
          <w:tcPr>
            <w:tcW w:w="2551" w:type="dxa"/>
            <w:vAlign w:val="center"/>
          </w:tcPr>
          <w:p w:rsidR="00233B9A" w:rsidRDefault="000C69FE">
            <w:pPr>
              <w:pStyle w:val="4"/>
            </w:pPr>
            <w:r>
              <w:t>3.25</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2.82</w:t>
            </w:r>
          </w:p>
        </w:tc>
        <w:tc>
          <w:tcPr>
            <w:tcW w:w="2551" w:type="dxa"/>
            <w:vAlign w:val="center"/>
          </w:tcPr>
          <w:p w:rsidR="00233B9A" w:rsidRDefault="00233B9A">
            <w:pPr>
              <w:pStyle w:val="4"/>
            </w:pPr>
          </w:p>
        </w:tc>
        <w:tc>
          <w:tcPr>
            <w:tcW w:w="2551" w:type="dxa"/>
            <w:vAlign w:val="center"/>
          </w:tcPr>
          <w:p w:rsidR="00233B9A" w:rsidRDefault="000C69FE">
            <w:pPr>
              <w:pStyle w:val="4"/>
            </w:pPr>
            <w:r>
              <w:t>2.82</w:t>
            </w:r>
          </w:p>
        </w:tc>
      </w:tr>
      <w:tr w:rsidR="00233B9A">
        <w:trPr>
          <w:trHeight w:val="369"/>
          <w:jc w:val="center"/>
        </w:trPr>
        <w:tc>
          <w:tcPr>
            <w:tcW w:w="850" w:type="dxa"/>
            <w:vAlign w:val="center"/>
          </w:tcPr>
          <w:p w:rsidR="00233B9A" w:rsidRDefault="000C69FE">
            <w:pPr>
              <w:pStyle w:val="3"/>
            </w:pPr>
            <w:r>
              <w:lastRenderedPageBreak/>
              <w:t>19</w:t>
            </w:r>
          </w:p>
        </w:tc>
        <w:tc>
          <w:tcPr>
            <w:tcW w:w="1191" w:type="dxa"/>
            <w:vAlign w:val="center"/>
          </w:tcPr>
          <w:p w:rsidR="00233B9A" w:rsidRDefault="000C69FE">
            <w:pPr>
              <w:pStyle w:val="2"/>
            </w:pPr>
            <w:r>
              <w:t>30231</w:t>
            </w:r>
          </w:p>
        </w:tc>
        <w:tc>
          <w:tcPr>
            <w:tcW w:w="4535" w:type="dxa"/>
            <w:vAlign w:val="center"/>
          </w:tcPr>
          <w:p w:rsidR="00233B9A" w:rsidRDefault="000C69FE">
            <w:pPr>
              <w:pStyle w:val="2"/>
            </w:pPr>
            <w:r>
              <w:t>公务用车运行维护费</w:t>
            </w:r>
          </w:p>
        </w:tc>
        <w:tc>
          <w:tcPr>
            <w:tcW w:w="2551" w:type="dxa"/>
            <w:vAlign w:val="center"/>
          </w:tcPr>
          <w:p w:rsidR="00233B9A" w:rsidRDefault="000C69FE">
            <w:pPr>
              <w:pStyle w:val="4"/>
            </w:pPr>
            <w:r>
              <w:t>2.00</w:t>
            </w:r>
          </w:p>
        </w:tc>
        <w:tc>
          <w:tcPr>
            <w:tcW w:w="2551" w:type="dxa"/>
            <w:vAlign w:val="center"/>
          </w:tcPr>
          <w:p w:rsidR="00233B9A" w:rsidRDefault="00233B9A">
            <w:pPr>
              <w:pStyle w:val="4"/>
            </w:pPr>
          </w:p>
        </w:tc>
        <w:tc>
          <w:tcPr>
            <w:tcW w:w="2551" w:type="dxa"/>
            <w:vAlign w:val="center"/>
          </w:tcPr>
          <w:p w:rsidR="00233B9A" w:rsidRDefault="000C69FE">
            <w:pPr>
              <w:pStyle w:val="4"/>
            </w:pPr>
            <w:r>
              <w:t>2.00</w:t>
            </w:r>
          </w:p>
        </w:tc>
      </w:tr>
      <w:tr w:rsidR="00233B9A">
        <w:trPr>
          <w:trHeight w:val="369"/>
          <w:jc w:val="center"/>
        </w:trPr>
        <w:tc>
          <w:tcPr>
            <w:tcW w:w="850" w:type="dxa"/>
            <w:vAlign w:val="center"/>
          </w:tcPr>
          <w:p w:rsidR="00233B9A" w:rsidRDefault="000C69FE">
            <w:pPr>
              <w:pStyle w:val="3"/>
            </w:pPr>
            <w:r>
              <w:t>20</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0.41</w:t>
            </w:r>
          </w:p>
        </w:tc>
        <w:tc>
          <w:tcPr>
            <w:tcW w:w="2551" w:type="dxa"/>
            <w:vAlign w:val="center"/>
          </w:tcPr>
          <w:p w:rsidR="00233B9A" w:rsidRDefault="00233B9A">
            <w:pPr>
              <w:pStyle w:val="4"/>
            </w:pPr>
          </w:p>
        </w:tc>
        <w:tc>
          <w:tcPr>
            <w:tcW w:w="2551" w:type="dxa"/>
            <w:vAlign w:val="center"/>
          </w:tcPr>
          <w:p w:rsidR="00233B9A" w:rsidRDefault="000C69FE">
            <w:pPr>
              <w:pStyle w:val="4"/>
            </w:pPr>
            <w:r>
              <w:t>0.41</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10.12</w:t>
            </w:r>
          </w:p>
        </w:tc>
        <w:tc>
          <w:tcPr>
            <w:tcW w:w="2551" w:type="dxa"/>
            <w:vAlign w:val="center"/>
          </w:tcPr>
          <w:p w:rsidR="00233B9A" w:rsidRDefault="000C69FE">
            <w:pPr>
              <w:pStyle w:val="4"/>
            </w:pPr>
            <w:r>
              <w:t>10.12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10.12</w:t>
            </w:r>
          </w:p>
        </w:tc>
        <w:tc>
          <w:tcPr>
            <w:tcW w:w="2551" w:type="dxa"/>
            <w:vAlign w:val="center"/>
          </w:tcPr>
          <w:p w:rsidR="00233B9A" w:rsidRDefault="000C69FE">
            <w:pPr>
              <w:pStyle w:val="4"/>
            </w:pPr>
            <w:r>
              <w:t>10.12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注：无政府基金预算财政拨款预算，空表列示。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5A232E" w:rsidTr="005A232E">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0C69FE">
            <w:pPr>
              <w:pStyle w:val="3"/>
            </w:pPr>
            <w:r>
              <w:t>1</w:t>
            </w:r>
          </w:p>
        </w:tc>
        <w:tc>
          <w:tcPr>
            <w:tcW w:w="3798" w:type="dxa"/>
            <w:vAlign w:val="center"/>
          </w:tcPr>
          <w:p w:rsidR="00233B9A" w:rsidRDefault="000C69FE">
            <w:pPr>
              <w:pStyle w:val="6"/>
            </w:pPr>
            <w:r>
              <w:t>合计</w:t>
            </w:r>
          </w:p>
        </w:tc>
        <w:tc>
          <w:tcPr>
            <w:tcW w:w="2381" w:type="dxa"/>
            <w:vAlign w:val="center"/>
          </w:tcPr>
          <w:p w:rsidR="00233B9A" w:rsidRDefault="000C69FE">
            <w:pPr>
              <w:pStyle w:val="7"/>
            </w:pPr>
            <w:r>
              <w:t>2.00</w:t>
            </w:r>
          </w:p>
        </w:tc>
        <w:tc>
          <w:tcPr>
            <w:tcW w:w="2381" w:type="dxa"/>
            <w:vAlign w:val="center"/>
          </w:tcPr>
          <w:p w:rsidR="00233B9A" w:rsidRDefault="000C69FE">
            <w:pPr>
              <w:pStyle w:val="7"/>
            </w:pPr>
            <w:r>
              <w:t>2.00</w:t>
            </w:r>
          </w:p>
        </w:tc>
        <w:tc>
          <w:tcPr>
            <w:tcW w:w="2381" w:type="dxa"/>
            <w:vAlign w:val="center"/>
          </w:tcPr>
          <w:p w:rsidR="00233B9A" w:rsidRDefault="00233B9A">
            <w:pPr>
              <w:pStyle w:val="7"/>
            </w:pPr>
          </w:p>
        </w:tc>
        <w:tc>
          <w:tcPr>
            <w:tcW w:w="2381" w:type="dxa"/>
            <w:vAlign w:val="center"/>
          </w:tcPr>
          <w:p w:rsidR="00233B9A" w:rsidRDefault="00233B9A">
            <w:pPr>
              <w:pStyle w:val="7"/>
            </w:pPr>
          </w:p>
        </w:tc>
      </w:tr>
      <w:tr w:rsidR="00233B9A">
        <w:trPr>
          <w:trHeight w:val="567"/>
          <w:jc w:val="center"/>
        </w:trPr>
        <w:tc>
          <w:tcPr>
            <w:tcW w:w="850" w:type="dxa"/>
            <w:vAlign w:val="center"/>
          </w:tcPr>
          <w:p w:rsidR="00233B9A" w:rsidRDefault="000C69FE">
            <w:pPr>
              <w:pStyle w:val="3"/>
            </w:pPr>
            <w:r>
              <w:t>2</w:t>
            </w:r>
          </w:p>
        </w:tc>
        <w:tc>
          <w:tcPr>
            <w:tcW w:w="3798" w:type="dxa"/>
            <w:vAlign w:val="center"/>
          </w:tcPr>
          <w:p w:rsidR="00233B9A" w:rsidRDefault="000C69FE">
            <w:pPr>
              <w:pStyle w:val="2"/>
            </w:pPr>
            <w:r>
              <w:t>一、因公出国（境）费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3</w:t>
            </w:r>
          </w:p>
        </w:tc>
        <w:tc>
          <w:tcPr>
            <w:tcW w:w="3798" w:type="dxa"/>
            <w:vAlign w:val="center"/>
          </w:tcPr>
          <w:p w:rsidR="00233B9A" w:rsidRDefault="000C69FE">
            <w:pPr>
              <w:pStyle w:val="2"/>
            </w:pPr>
            <w:r>
              <w:t>二、公务用车购置及运维费</w:t>
            </w:r>
          </w:p>
        </w:tc>
        <w:tc>
          <w:tcPr>
            <w:tcW w:w="2381" w:type="dxa"/>
            <w:vAlign w:val="center"/>
          </w:tcPr>
          <w:p w:rsidR="00233B9A" w:rsidRDefault="000C69FE">
            <w:pPr>
              <w:pStyle w:val="4"/>
            </w:pPr>
            <w:r>
              <w:t>2.00</w:t>
            </w:r>
          </w:p>
        </w:tc>
        <w:tc>
          <w:tcPr>
            <w:tcW w:w="2381" w:type="dxa"/>
            <w:vAlign w:val="center"/>
          </w:tcPr>
          <w:p w:rsidR="00233B9A" w:rsidRDefault="000C69FE">
            <w:pPr>
              <w:pStyle w:val="4"/>
            </w:pPr>
            <w:r>
              <w:t>2.00</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4</w:t>
            </w:r>
          </w:p>
        </w:tc>
        <w:tc>
          <w:tcPr>
            <w:tcW w:w="3798" w:type="dxa"/>
            <w:vAlign w:val="center"/>
          </w:tcPr>
          <w:p w:rsidR="00233B9A" w:rsidRDefault="000C69FE">
            <w:pPr>
              <w:pStyle w:val="2"/>
            </w:pPr>
            <w:r>
              <w:t xml:space="preserve">    其中：公务用车购置费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5</w:t>
            </w:r>
          </w:p>
        </w:tc>
        <w:tc>
          <w:tcPr>
            <w:tcW w:w="3798" w:type="dxa"/>
            <w:vAlign w:val="center"/>
          </w:tcPr>
          <w:p w:rsidR="00233B9A" w:rsidRDefault="000C69FE">
            <w:pPr>
              <w:pStyle w:val="2"/>
            </w:pPr>
            <w:r>
              <w:t xml:space="preserve">          公务用车运行维护费</w:t>
            </w:r>
          </w:p>
        </w:tc>
        <w:tc>
          <w:tcPr>
            <w:tcW w:w="2381" w:type="dxa"/>
            <w:vAlign w:val="center"/>
          </w:tcPr>
          <w:p w:rsidR="00233B9A" w:rsidRDefault="000C69FE">
            <w:pPr>
              <w:pStyle w:val="4"/>
            </w:pPr>
            <w:r>
              <w:t>2.00</w:t>
            </w:r>
          </w:p>
        </w:tc>
        <w:tc>
          <w:tcPr>
            <w:tcW w:w="2381" w:type="dxa"/>
            <w:vAlign w:val="center"/>
          </w:tcPr>
          <w:p w:rsidR="00233B9A" w:rsidRDefault="000C69FE">
            <w:pPr>
              <w:pStyle w:val="4"/>
            </w:pPr>
            <w:r>
              <w:t>2.00</w:t>
            </w:r>
          </w:p>
        </w:tc>
        <w:tc>
          <w:tcPr>
            <w:tcW w:w="2381" w:type="dxa"/>
            <w:vAlign w:val="center"/>
          </w:tcPr>
          <w:p w:rsidR="00233B9A" w:rsidRDefault="00233B9A">
            <w:pPr>
              <w:pStyle w:val="4"/>
            </w:pPr>
          </w:p>
        </w:tc>
        <w:tc>
          <w:tcPr>
            <w:tcW w:w="2381" w:type="dxa"/>
            <w:vAlign w:val="center"/>
          </w:tcPr>
          <w:p w:rsidR="00233B9A" w:rsidRDefault="00233B9A">
            <w:pPr>
              <w:pStyle w:val="4"/>
            </w:pPr>
          </w:p>
        </w:tc>
      </w:tr>
      <w:tr w:rsidR="00233B9A">
        <w:trPr>
          <w:trHeight w:val="567"/>
          <w:jc w:val="center"/>
        </w:trPr>
        <w:tc>
          <w:tcPr>
            <w:tcW w:w="850" w:type="dxa"/>
            <w:vAlign w:val="center"/>
          </w:tcPr>
          <w:p w:rsidR="00233B9A" w:rsidRDefault="000C69FE">
            <w:pPr>
              <w:pStyle w:val="3"/>
            </w:pPr>
            <w:r>
              <w:t>6</w:t>
            </w:r>
          </w:p>
        </w:tc>
        <w:tc>
          <w:tcPr>
            <w:tcW w:w="3798" w:type="dxa"/>
            <w:vAlign w:val="center"/>
          </w:tcPr>
          <w:p w:rsidR="00233B9A" w:rsidRDefault="000C69FE">
            <w:pPr>
              <w:pStyle w:val="2"/>
            </w:pPr>
            <w:r>
              <w:t>三、公务接待费</w:t>
            </w: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233B9A">
      <w:pPr>
        <w:sectPr w:rsidR="00233B9A">
          <w:pgSz w:w="16840" w:h="11900" w:orient="landscape"/>
          <w:pgMar w:top="1361" w:right="1020" w:bottom="1361"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河北省体育局基建装备保障中心2022年单位预算信息公开情况说明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按照《预算法》、《地方预决算公开操作规程》和《关于进一步推进预算公开工作的实施意见》规定，现将河北省体育局基建装备保障中心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（一）承担省体育局系统大型体育设施建设的服务保障工作。</w:t>
      </w:r>
    </w:p>
    <w:p w:rsidR="00233B9A" w:rsidRDefault="000C69FE">
      <w:pPr>
        <w:pStyle w:val="-6"/>
      </w:pPr>
      <w:r>
        <w:t>（二）承担省体育局系统政府采购及招标的服务保障工作。</w:t>
      </w:r>
    </w:p>
    <w:p w:rsidR="00233B9A" w:rsidRDefault="000C69FE">
      <w:pPr>
        <w:pStyle w:val="-6"/>
      </w:pPr>
      <w:r>
        <w:t>（三）承担河北省体育局机关及所属事业单位财务结算的服务保障工作。</w:t>
      </w:r>
    </w:p>
    <w:p w:rsidR="00233B9A" w:rsidRDefault="000C69FE">
      <w:pPr>
        <w:pStyle w:val="-6"/>
      </w:pPr>
      <w:r>
        <w:t>（四）承担省体育局交办的其他任务。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河北省体育局基建装备保障中心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2022</w:t>
      </w:r>
      <w:r>
        <w:t>年预算收入</w:t>
      </w:r>
      <w:r>
        <w:t>893.23</w:t>
      </w:r>
      <w:r>
        <w:t>万元，其中：一般公共预算收入</w:t>
      </w:r>
      <w:r>
        <w:t>893.23</w:t>
      </w:r>
      <w:r>
        <w:t>万元，基金预算收入</w:t>
      </w:r>
      <w:r>
        <w:t>0</w:t>
      </w:r>
      <w:r>
        <w:t>万元，财政专户核拨收入</w:t>
      </w:r>
      <w:r>
        <w:t>0</w:t>
      </w:r>
      <w:r>
        <w:t>万元，其他来源收入（单位资金）</w:t>
      </w:r>
      <w:r>
        <w:t>0</w:t>
      </w:r>
      <w:r>
        <w:t>万元，上年结转</w:t>
      </w:r>
      <w:r>
        <w:t>0</w:t>
      </w:r>
      <w:r>
        <w:t>万元。</w:t>
      </w:r>
    </w:p>
    <w:p w:rsidR="00233B9A" w:rsidRDefault="000C69FE">
      <w:pPr>
        <w:pStyle w:val="-7"/>
      </w:pPr>
      <w:r>
        <w:t>2</w:t>
      </w:r>
      <w:r>
        <w:t>、支出说明</w:t>
      </w:r>
    </w:p>
    <w:p w:rsidR="00233B9A" w:rsidRDefault="00315509">
      <w:pPr>
        <w:pStyle w:val="-7"/>
      </w:pPr>
      <w:r>
        <w:lastRenderedPageBreak/>
        <w:t>收支预算总表支出栏、基本支出表、项目支出表按经济分类和支出功能分类科目编制，反映河北省体育</w:t>
      </w:r>
      <w:r>
        <w:rPr>
          <w:rFonts w:asciiTheme="minorEastAsia" w:eastAsiaTheme="minorEastAsia" w:hAnsiTheme="minorEastAsia" w:hint="eastAsia"/>
          <w:lang w:eastAsia="zh-CN"/>
        </w:rPr>
        <w:t>基建装备保障</w:t>
      </w:r>
      <w:r>
        <w:t>中心年度单位预算中支出预算的总体情况</w:t>
      </w:r>
      <w:r>
        <w:rPr>
          <w:rFonts w:asciiTheme="minorEastAsia" w:eastAsiaTheme="minorEastAsia" w:hAnsiTheme="minorEastAsia" w:hint="eastAsia"/>
          <w:lang w:eastAsia="zh-CN"/>
        </w:rPr>
        <w:t>。</w:t>
      </w:r>
      <w:r w:rsidR="000C69FE">
        <w:t>2022</w:t>
      </w:r>
      <w:r w:rsidR="000C69FE">
        <w:t>年支出预算</w:t>
      </w:r>
      <w:r w:rsidR="000C69FE">
        <w:t>893.23</w:t>
      </w:r>
      <w:r w:rsidR="000C69FE">
        <w:t>万元，其中</w:t>
      </w:r>
      <w:r w:rsidR="000C69FE">
        <w:t>:</w:t>
      </w:r>
      <w:r w:rsidR="000C69FE">
        <w:t>基本支出</w:t>
      </w:r>
      <w:r w:rsidR="000C69FE">
        <w:t>377.23</w:t>
      </w:r>
      <w:r w:rsidR="000C69FE">
        <w:t>万元，包括人员经费</w:t>
      </w:r>
      <w:r w:rsidR="000C69FE">
        <w:t>357.02</w:t>
      </w:r>
      <w:r w:rsidR="000C69FE">
        <w:t>万元和日常公用经费</w:t>
      </w:r>
      <w:r w:rsidR="000C69FE">
        <w:t>20.21</w:t>
      </w:r>
      <w:r w:rsidR="000C69FE">
        <w:t>万元；项目支出</w:t>
      </w:r>
      <w:r w:rsidR="000C69FE">
        <w:t>516</w:t>
      </w:r>
      <w:r w:rsidR="000C69FE">
        <w:t>万元主要为保障局系统基本建设、政府采购、财务核算、审计、资产清查、体育统计等工作运行，进一步规范工作流程，强化监督管理。</w:t>
      </w:r>
    </w:p>
    <w:p w:rsidR="00233B9A" w:rsidRDefault="000C69FE">
      <w:pPr>
        <w:pStyle w:val="-7"/>
      </w:pPr>
      <w:r>
        <w:t>3</w:t>
      </w:r>
      <w:r>
        <w:t>、比上年增减情况</w:t>
      </w:r>
    </w:p>
    <w:p w:rsidR="00233B9A" w:rsidRDefault="000C69FE">
      <w:pPr>
        <w:pStyle w:val="-7"/>
      </w:pPr>
      <w:r>
        <w:t>2022</w:t>
      </w:r>
      <w:r>
        <w:t>年预算收支安排</w:t>
      </w:r>
      <w:r>
        <w:t>893.23</w:t>
      </w:r>
      <w:r>
        <w:t>万元，较</w:t>
      </w:r>
      <w:r>
        <w:t>2021</w:t>
      </w:r>
      <w:r>
        <w:t>年预算增加</w:t>
      </w:r>
      <w:r>
        <w:t>315.93</w:t>
      </w:r>
      <w:r>
        <w:t>万元，其中：基本支出增加</w:t>
      </w:r>
      <w:r>
        <w:t>35.93</w:t>
      </w:r>
      <w:r>
        <w:t>万元，主要为增加人员经费支出；项目支出增加</w:t>
      </w:r>
      <w:r>
        <w:t>280</w:t>
      </w:r>
      <w:r>
        <w:t>万元，主要为基建业务专业咨询经费、维修改造工程监理及造价费、政府采购政策研究经费、财务运行保障经费、审计费等。</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年，我单位机关运行经费共计安排</w:t>
      </w:r>
      <w:r>
        <w:t>20.21</w:t>
      </w:r>
      <w:r>
        <w:t>万元</w:t>
      </w:r>
      <w:r>
        <w:t>,</w:t>
      </w:r>
      <w:r>
        <w:t>主要用于中心日常公用。</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2</w:t>
      </w:r>
      <w:r>
        <w:t>万元，其中因公出国（境）费</w:t>
      </w:r>
      <w:r>
        <w:t>0</w:t>
      </w:r>
      <w:r>
        <w:t>万元；公务用车购置及运维费</w:t>
      </w:r>
      <w:r>
        <w:t>2</w:t>
      </w:r>
      <w:r>
        <w:t>万元（其中：公务用车购置费为</w:t>
      </w:r>
      <w:r>
        <w:t>0</w:t>
      </w:r>
      <w:r>
        <w:t>万元，公务用车运维费</w:t>
      </w:r>
      <w:r>
        <w:t>2</w:t>
      </w:r>
      <w:r>
        <w:t>万元</w:t>
      </w:r>
      <w:r>
        <w:t>)</w:t>
      </w:r>
      <w:r>
        <w:t>；公务接待费</w:t>
      </w:r>
      <w:r>
        <w:t>0</w:t>
      </w:r>
      <w:r>
        <w:t>万元。与</w:t>
      </w:r>
      <w:r>
        <w:t>2021</w:t>
      </w:r>
      <w:r>
        <w:t>年相比无增减变动。</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1、体育财务管理工作经费绩效目标表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1.加强各预算单位政府采购项目的审核和监督，规范政府采购程序，进一步完善政府采购工作</w:t>
            </w:r>
            <w:r>
              <w:tab/>
            </w:r>
            <w:r>
              <w:tab/>
            </w:r>
            <w:r>
              <w:tab/>
            </w:r>
            <w:r>
              <w:tab/>
            </w:r>
            <w:r>
              <w:tab/>
            </w:r>
            <w:r>
              <w:tab/>
            </w:r>
          </w:p>
          <w:p w:rsidR="00233B9A" w:rsidRDefault="000C69FE">
            <w:pPr>
              <w:pStyle w:val="24a5815bc-afc2-4ba5-9c49-c138840dba85"/>
            </w:pPr>
            <w:r>
              <w:t>2.确保科学，强化监管，高效推进基本建设工作</w:t>
            </w:r>
            <w:r>
              <w:tab/>
            </w:r>
            <w:r>
              <w:tab/>
            </w:r>
            <w:r>
              <w:tab/>
            </w:r>
            <w:r>
              <w:tab/>
            </w:r>
            <w:r>
              <w:tab/>
            </w:r>
            <w:r>
              <w:tab/>
            </w:r>
          </w:p>
          <w:p w:rsidR="00233B9A" w:rsidRDefault="000C69FE">
            <w:pPr>
              <w:pStyle w:val="24a5815bc-afc2-4ba5-9c49-c138840dba85"/>
            </w:pPr>
            <w:r>
              <w:t>3.积极探索加强财务管理、优化集中核算体制机制新模式，做好集中核算单位财务工作，加强预算单位财务监管</w:t>
            </w:r>
            <w:r>
              <w:tab/>
            </w:r>
            <w:r>
              <w:tab/>
            </w:r>
            <w:r>
              <w:tab/>
            </w:r>
            <w:r>
              <w:tab/>
            </w:r>
            <w:r>
              <w:tab/>
            </w:r>
            <w:r>
              <w:tab/>
            </w:r>
          </w:p>
          <w:p w:rsidR="00233B9A" w:rsidRDefault="000C69FE">
            <w:pPr>
              <w:pStyle w:val="24a5815bc-afc2-4ba5-9c49-c138840dba85"/>
            </w:pPr>
            <w:r>
              <w:t>4.加强审计工作，通过审计整改进一步规范基建、采购及财务管理工作</w:t>
            </w:r>
            <w:r>
              <w:tab/>
            </w:r>
            <w:r>
              <w:tab/>
            </w:r>
            <w:r>
              <w:tab/>
            </w:r>
            <w:r>
              <w:tab/>
            </w:r>
            <w:r>
              <w:tab/>
            </w:r>
            <w:r>
              <w:tab/>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做好局系统大型体育设施建设、政府采购及招投标、局机关及直属事业单位财务结算和省体育局交办的其他工作</w:t>
            </w:r>
          </w:p>
        </w:tc>
        <w:tc>
          <w:tcPr>
            <w:tcW w:w="2835" w:type="dxa"/>
            <w:vAlign w:val="center"/>
          </w:tcPr>
          <w:p w:rsidR="00233B9A" w:rsidRDefault="000C69FE">
            <w:pPr>
              <w:pStyle w:val="24a5815bc-afc2-4ba5-9c49-c138840dba85"/>
            </w:pPr>
            <w:r>
              <w:t>承担工作的种类数量</w:t>
            </w:r>
          </w:p>
        </w:tc>
        <w:tc>
          <w:tcPr>
            <w:tcW w:w="2551" w:type="dxa"/>
            <w:vAlign w:val="center"/>
          </w:tcPr>
          <w:p w:rsidR="00233B9A" w:rsidRDefault="000C69FE">
            <w:pPr>
              <w:pStyle w:val="24a5815bc-afc2-4ba5-9c49-c138840dba85"/>
            </w:pPr>
            <w:r>
              <w:t>4项</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各项工作完成度和质量</w:t>
            </w:r>
          </w:p>
        </w:tc>
        <w:tc>
          <w:tcPr>
            <w:tcW w:w="2835" w:type="dxa"/>
            <w:vAlign w:val="center"/>
          </w:tcPr>
          <w:p w:rsidR="00233B9A" w:rsidRDefault="000C69FE">
            <w:pPr>
              <w:pStyle w:val="24a5815bc-afc2-4ba5-9c49-c138840dba85"/>
            </w:pPr>
            <w:r>
              <w:t>按照职能完成各项工作任务，控制工作失误率</w:t>
            </w:r>
          </w:p>
        </w:tc>
        <w:tc>
          <w:tcPr>
            <w:tcW w:w="2551" w:type="dxa"/>
            <w:vAlign w:val="center"/>
          </w:tcPr>
          <w:p w:rsidR="00233B9A" w:rsidRDefault="000C69FE">
            <w:pPr>
              <w:pStyle w:val="24a5815bc-afc2-4ba5-9c49-c138840dba85"/>
            </w:pPr>
            <w:r>
              <w:t>≤5%</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工作时效</w:t>
            </w:r>
          </w:p>
        </w:tc>
        <w:tc>
          <w:tcPr>
            <w:tcW w:w="2835" w:type="dxa"/>
            <w:vAlign w:val="center"/>
          </w:tcPr>
          <w:p w:rsidR="00233B9A" w:rsidRDefault="000C69FE">
            <w:pPr>
              <w:pStyle w:val="24a5815bc-afc2-4ba5-9c49-c138840dba85"/>
            </w:pPr>
            <w:r>
              <w:t>基本建设、政府采购、财务核算、审计等工作办结时间</w:t>
            </w:r>
          </w:p>
        </w:tc>
        <w:tc>
          <w:tcPr>
            <w:tcW w:w="2551" w:type="dxa"/>
            <w:vAlign w:val="center"/>
          </w:tcPr>
          <w:p w:rsidR="00233B9A" w:rsidRDefault="000C69FE">
            <w:pPr>
              <w:pStyle w:val="24a5815bc-afc2-4ba5-9c49-c138840dba85"/>
            </w:pPr>
            <w:r>
              <w:t>≤5工作日</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保障局系统基本建设、政府采购、财务核算、审计等工作正常运转</w:t>
            </w:r>
          </w:p>
        </w:tc>
        <w:tc>
          <w:tcPr>
            <w:tcW w:w="2551" w:type="dxa"/>
            <w:vAlign w:val="center"/>
          </w:tcPr>
          <w:p w:rsidR="00233B9A" w:rsidRDefault="000C69FE">
            <w:pPr>
              <w:pStyle w:val="24a5815bc-afc2-4ba5-9c49-c138840dba85"/>
            </w:pPr>
            <w:r>
              <w:t>101万元</w:t>
            </w:r>
          </w:p>
        </w:tc>
        <w:tc>
          <w:tcPr>
            <w:tcW w:w="2268" w:type="dxa"/>
            <w:vAlign w:val="center"/>
          </w:tcPr>
          <w:p w:rsidR="00233B9A" w:rsidRDefault="000C69FE">
            <w:pPr>
              <w:pStyle w:val="24a5815bc-afc2-4ba5-9c49-c138840dba85"/>
            </w:pPr>
            <w:r>
              <w:t>年初预算批复</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完成局系统基本建设、政府采购、财务核算、审计等工作</w:t>
            </w:r>
          </w:p>
        </w:tc>
        <w:tc>
          <w:tcPr>
            <w:tcW w:w="2835" w:type="dxa"/>
            <w:vAlign w:val="center"/>
          </w:tcPr>
          <w:p w:rsidR="00233B9A" w:rsidRDefault="000C69FE">
            <w:pPr>
              <w:pStyle w:val="24a5815bc-afc2-4ba5-9c49-c138840dba85"/>
            </w:pPr>
            <w:r>
              <w:t>推动基建、政府采购和财务核算工作进一步规范、完善，进一步做好审计及整改工作，进一步完善内控制度、强化队伍建设，加强监督管理，降低风险，提高资金使用效益，保障工作规范运行</w:t>
            </w:r>
          </w:p>
        </w:tc>
        <w:tc>
          <w:tcPr>
            <w:tcW w:w="2551" w:type="dxa"/>
            <w:vAlign w:val="center"/>
          </w:tcPr>
          <w:p w:rsidR="00233B9A" w:rsidRDefault="000C69FE">
            <w:pPr>
              <w:pStyle w:val="24a5815bc-afc2-4ba5-9c49-c138840dba85"/>
            </w:pPr>
            <w:r>
              <w:t>按照职责和工作计划完成工作任务</w:t>
            </w:r>
          </w:p>
        </w:tc>
        <w:tc>
          <w:tcPr>
            <w:tcW w:w="2268" w:type="dxa"/>
            <w:vAlign w:val="center"/>
          </w:tcPr>
          <w:p w:rsidR="00233B9A" w:rsidRDefault="000C69FE">
            <w:pPr>
              <w:pStyle w:val="24a5815bc-afc2-4ba5-9c49-c138840dba85"/>
            </w:pPr>
            <w:r>
              <w:t>年初工作要点</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局系统各单位满意度</w:t>
            </w:r>
          </w:p>
        </w:tc>
        <w:tc>
          <w:tcPr>
            <w:tcW w:w="2835" w:type="dxa"/>
            <w:vAlign w:val="center"/>
          </w:tcPr>
          <w:p w:rsidR="00233B9A" w:rsidRDefault="000C69FE">
            <w:pPr>
              <w:pStyle w:val="24a5815bc-afc2-4ba5-9c49-c138840dba85"/>
            </w:pPr>
            <w:r>
              <w:t>局系统各单位对基建中心工作的满意度</w:t>
            </w:r>
          </w:p>
        </w:tc>
        <w:tc>
          <w:tcPr>
            <w:tcW w:w="2551" w:type="dxa"/>
            <w:vAlign w:val="center"/>
          </w:tcPr>
          <w:p w:rsidR="00233B9A" w:rsidRDefault="000C69FE">
            <w:pPr>
              <w:pStyle w:val="24a5815bc-afc2-4ba5-9c49-c138840dba85"/>
            </w:pPr>
            <w:r>
              <w:t>满意度达到85%以上</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2、体育发展经费绩效目标表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lastRenderedPageBreak/>
              <w:t>绩效目标</w:t>
            </w:r>
          </w:p>
        </w:tc>
        <w:tc>
          <w:tcPr>
            <w:tcW w:w="12756" w:type="dxa"/>
            <w:tcBorders>
              <w:bottom w:val="single" w:sz="6" w:space="0" w:color="FFFFFF"/>
            </w:tcBorders>
            <w:vAlign w:val="center"/>
          </w:tcPr>
          <w:p w:rsidR="00233B9A" w:rsidRDefault="000C69FE">
            <w:pPr>
              <w:pStyle w:val="24a5815bc-afc2-4ba5-9c49-c138840dba85"/>
            </w:pPr>
            <w:r>
              <w:t>1.加强各预算单位政府采购项目的审核和监督，规范政府采购程序，进一步完善政府采购工作</w:t>
            </w:r>
            <w:r>
              <w:tab/>
            </w:r>
            <w:r>
              <w:tab/>
            </w:r>
            <w:r>
              <w:tab/>
            </w:r>
            <w:r>
              <w:tab/>
            </w:r>
            <w:r>
              <w:tab/>
            </w:r>
            <w:r>
              <w:tab/>
            </w:r>
          </w:p>
          <w:p w:rsidR="00233B9A" w:rsidRDefault="000C69FE">
            <w:pPr>
              <w:pStyle w:val="24a5815bc-afc2-4ba5-9c49-c138840dba85"/>
            </w:pPr>
            <w:r>
              <w:t>2.确保科学，强化监管，高效推进基本建设工作</w:t>
            </w:r>
            <w:r>
              <w:tab/>
            </w:r>
            <w:r>
              <w:tab/>
            </w:r>
            <w:r>
              <w:tab/>
            </w:r>
            <w:r>
              <w:tab/>
            </w:r>
            <w:r>
              <w:tab/>
            </w:r>
            <w:r>
              <w:tab/>
            </w:r>
          </w:p>
          <w:p w:rsidR="00233B9A" w:rsidRDefault="000C69FE">
            <w:pPr>
              <w:pStyle w:val="24a5815bc-afc2-4ba5-9c49-c138840dba85"/>
            </w:pPr>
            <w:r>
              <w:t>3.积极探索加强财务管理、优化集中核算体制机制新模式，做好集中核算单位财务工作，加强预算单位财务监管</w:t>
            </w:r>
            <w:r>
              <w:tab/>
            </w:r>
            <w:r>
              <w:tab/>
            </w:r>
            <w:r>
              <w:tab/>
            </w:r>
            <w:r>
              <w:tab/>
            </w:r>
            <w:r>
              <w:tab/>
            </w:r>
            <w:r>
              <w:tab/>
            </w:r>
          </w:p>
          <w:p w:rsidR="00233B9A" w:rsidRDefault="000C69FE">
            <w:pPr>
              <w:pStyle w:val="24a5815bc-afc2-4ba5-9c49-c138840dba85"/>
            </w:pPr>
            <w:r>
              <w:t>4.加强审计工作，通过审计整改进一步规范基建、采购及财务管理工作</w:t>
            </w:r>
            <w:r>
              <w:tab/>
            </w:r>
            <w:r>
              <w:tab/>
            </w:r>
            <w:r>
              <w:tab/>
            </w:r>
            <w:r>
              <w:tab/>
            </w:r>
            <w:r>
              <w:tab/>
            </w:r>
            <w:r>
              <w:tab/>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做好基建采购财务核算等工作</w:t>
            </w:r>
          </w:p>
        </w:tc>
        <w:tc>
          <w:tcPr>
            <w:tcW w:w="2835" w:type="dxa"/>
            <w:vAlign w:val="center"/>
          </w:tcPr>
          <w:p w:rsidR="00233B9A" w:rsidRDefault="000C69FE">
            <w:pPr>
              <w:pStyle w:val="24a5815bc-afc2-4ba5-9c49-c138840dba85"/>
            </w:pPr>
            <w:r>
              <w:t>承担工作的种类数量</w:t>
            </w:r>
          </w:p>
        </w:tc>
        <w:tc>
          <w:tcPr>
            <w:tcW w:w="2551" w:type="dxa"/>
            <w:vAlign w:val="center"/>
          </w:tcPr>
          <w:p w:rsidR="00233B9A" w:rsidRDefault="000C69FE">
            <w:pPr>
              <w:pStyle w:val="24a5815bc-afc2-4ba5-9c49-c138840dba85"/>
            </w:pPr>
            <w:r>
              <w:t>4项</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提升基建、采购、财务核算、审计等工作质量</w:t>
            </w:r>
          </w:p>
        </w:tc>
        <w:tc>
          <w:tcPr>
            <w:tcW w:w="2835" w:type="dxa"/>
            <w:vAlign w:val="center"/>
          </w:tcPr>
          <w:p w:rsidR="00233B9A" w:rsidRDefault="000C69FE">
            <w:pPr>
              <w:pStyle w:val="24a5815bc-afc2-4ba5-9c49-c138840dba85"/>
            </w:pPr>
            <w:r>
              <w:t>按照职能完成各项工作任务，控制工作失误率</w:t>
            </w:r>
          </w:p>
        </w:tc>
        <w:tc>
          <w:tcPr>
            <w:tcW w:w="2551" w:type="dxa"/>
            <w:vAlign w:val="center"/>
          </w:tcPr>
          <w:p w:rsidR="00233B9A" w:rsidRDefault="000C69FE">
            <w:pPr>
              <w:pStyle w:val="24a5815bc-afc2-4ba5-9c49-c138840dba85"/>
            </w:pPr>
            <w:r>
              <w:t>≤5%</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保障工作及时办结</w:t>
            </w:r>
          </w:p>
        </w:tc>
        <w:tc>
          <w:tcPr>
            <w:tcW w:w="2835" w:type="dxa"/>
            <w:vAlign w:val="center"/>
          </w:tcPr>
          <w:p w:rsidR="00233B9A" w:rsidRDefault="000C69FE">
            <w:pPr>
              <w:pStyle w:val="24a5815bc-afc2-4ba5-9c49-c138840dba85"/>
            </w:pPr>
            <w:r>
              <w:t>基本建设、政府采购、财务核算、审计等工作办结时间</w:t>
            </w:r>
          </w:p>
        </w:tc>
        <w:tc>
          <w:tcPr>
            <w:tcW w:w="2551" w:type="dxa"/>
            <w:vAlign w:val="center"/>
          </w:tcPr>
          <w:p w:rsidR="00233B9A" w:rsidRDefault="000C69FE">
            <w:pPr>
              <w:pStyle w:val="24a5815bc-afc2-4ba5-9c49-c138840dba85"/>
            </w:pPr>
            <w:r>
              <w:t>≤5工作日</w:t>
            </w:r>
          </w:p>
        </w:tc>
        <w:tc>
          <w:tcPr>
            <w:tcW w:w="2268" w:type="dxa"/>
            <w:vAlign w:val="center"/>
          </w:tcPr>
          <w:p w:rsidR="00233B9A" w:rsidRDefault="000C69FE">
            <w:pPr>
              <w:pStyle w:val="24a5815bc-afc2-4ba5-9c49-c138840dba85"/>
            </w:pPr>
            <w:r>
              <w:t>《中共河北省委机构编制委员会办公室关于调整河北省体育局所属事业单位机构编制事宜的通知》</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保障局系统基本建设、政府采购、财务核算、审计等工作正常运转</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415万元</w:t>
            </w:r>
          </w:p>
        </w:tc>
        <w:tc>
          <w:tcPr>
            <w:tcW w:w="2268" w:type="dxa"/>
            <w:vAlign w:val="center"/>
          </w:tcPr>
          <w:p w:rsidR="00233B9A" w:rsidRDefault="000C69FE">
            <w:pPr>
              <w:pStyle w:val="24a5815bc-afc2-4ba5-9c49-c138840dba85"/>
            </w:pPr>
            <w:r>
              <w:t>预算批复</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完成基建采购财务核算等工作</w:t>
            </w:r>
          </w:p>
        </w:tc>
        <w:tc>
          <w:tcPr>
            <w:tcW w:w="2835" w:type="dxa"/>
            <w:vAlign w:val="center"/>
          </w:tcPr>
          <w:p w:rsidR="00233B9A" w:rsidRDefault="000C69FE">
            <w:pPr>
              <w:pStyle w:val="24a5815bc-afc2-4ba5-9c49-c138840dba85"/>
            </w:pPr>
            <w:r>
              <w:t>推动基建、政府采购和财务核算工作进一步规范、完善，进一步做好审计及整改工作，进一步完善内控制度、强化队伍建设，加强监督管理，降低风险，提高资金使用效益，保障工作规范运行</w:t>
            </w:r>
          </w:p>
        </w:tc>
        <w:tc>
          <w:tcPr>
            <w:tcW w:w="2551" w:type="dxa"/>
            <w:vAlign w:val="center"/>
          </w:tcPr>
          <w:p w:rsidR="00233B9A" w:rsidRDefault="000C69FE">
            <w:pPr>
              <w:pStyle w:val="24a5815bc-afc2-4ba5-9c49-c138840dba85"/>
            </w:pPr>
            <w:r>
              <w:t>按照职责和工作计划完成工作任务</w:t>
            </w:r>
          </w:p>
        </w:tc>
        <w:tc>
          <w:tcPr>
            <w:tcW w:w="2268" w:type="dxa"/>
            <w:vAlign w:val="center"/>
          </w:tcPr>
          <w:p w:rsidR="00233B9A" w:rsidRDefault="000C69FE">
            <w:pPr>
              <w:pStyle w:val="24a5815bc-afc2-4ba5-9c49-c138840dba85"/>
            </w:pPr>
            <w:r>
              <w:t>年初工作要点</w:t>
            </w: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局系统各单位满意度</w:t>
            </w:r>
          </w:p>
        </w:tc>
        <w:tc>
          <w:tcPr>
            <w:tcW w:w="2835" w:type="dxa"/>
            <w:vAlign w:val="center"/>
          </w:tcPr>
          <w:p w:rsidR="00233B9A" w:rsidRDefault="000C69FE">
            <w:pPr>
              <w:pStyle w:val="24a5815bc-afc2-4ba5-9c49-c138840dba85"/>
            </w:pPr>
            <w:r>
              <w:t>局系统各单位对基建中心工作的满意度</w:t>
            </w:r>
          </w:p>
        </w:tc>
        <w:tc>
          <w:tcPr>
            <w:tcW w:w="2551" w:type="dxa"/>
            <w:vAlign w:val="center"/>
          </w:tcPr>
          <w:p w:rsidR="00233B9A" w:rsidRDefault="000C69FE">
            <w:pPr>
              <w:pStyle w:val="24a5815bc-afc2-4ba5-9c49-c138840dba85"/>
            </w:pPr>
            <w:r>
              <w:t>满意度达到85%以上</w:t>
            </w:r>
          </w:p>
        </w:tc>
        <w:tc>
          <w:tcPr>
            <w:tcW w:w="2268" w:type="dxa"/>
            <w:vAlign w:val="center"/>
          </w:tcPr>
          <w:p w:rsidR="00233B9A" w:rsidRDefault="000C69FE">
            <w:pPr>
              <w:pStyle w:val="24a5815bc-afc2-4ba5-9c49-c138840dba85"/>
            </w:pPr>
            <w:r>
              <w:t>满意度测评</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年，河北省体育局基建装备保障中心安排政府采购预算</w:t>
      </w:r>
      <w:r>
        <w:rPr>
          <w:rFonts w:eastAsia="方正仿宋_GBK"/>
          <w:color w:val="000000"/>
          <w:sz w:val="28"/>
        </w:rPr>
        <w:t>23.95</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5A232E" w:rsidTr="005A232E">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362026河北省体育局基建装备保障中心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5A232E" w:rsidTr="005A232E">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23.95</w:t>
            </w:r>
          </w:p>
        </w:tc>
        <w:tc>
          <w:tcPr>
            <w:tcW w:w="964" w:type="dxa"/>
            <w:vAlign w:val="center"/>
          </w:tcPr>
          <w:p w:rsidR="00233B9A" w:rsidRDefault="000C69FE">
            <w:pPr>
              <w:pStyle w:val="7"/>
            </w:pPr>
            <w:r>
              <w:t>23.95</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23.95</w:t>
            </w:r>
          </w:p>
        </w:tc>
      </w:tr>
      <w:tr w:rsidR="00233B9A">
        <w:trPr>
          <w:cantSplit/>
          <w:jc w:val="center"/>
        </w:trPr>
        <w:tc>
          <w:tcPr>
            <w:tcW w:w="1701" w:type="dxa"/>
            <w:vAlign w:val="center"/>
          </w:tcPr>
          <w:p w:rsidR="00233B9A" w:rsidRDefault="000C69FE">
            <w:pPr>
              <w:pStyle w:val="6"/>
            </w:pPr>
            <w:r>
              <w:t>河北省体育局基建装备保障中心小计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23.95</w:t>
            </w:r>
          </w:p>
        </w:tc>
        <w:tc>
          <w:tcPr>
            <w:tcW w:w="964" w:type="dxa"/>
            <w:vAlign w:val="center"/>
          </w:tcPr>
          <w:p w:rsidR="00233B9A" w:rsidRDefault="000C69FE">
            <w:pPr>
              <w:pStyle w:val="7"/>
            </w:pPr>
            <w:r>
              <w:t>23.95</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23.95</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20.21</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0.70</w:t>
            </w:r>
          </w:p>
        </w:tc>
        <w:tc>
          <w:tcPr>
            <w:tcW w:w="964" w:type="dxa"/>
            <w:vAlign w:val="center"/>
          </w:tcPr>
          <w:p w:rsidR="00233B9A" w:rsidRDefault="000C69FE">
            <w:pPr>
              <w:pStyle w:val="4"/>
            </w:pPr>
            <w:r>
              <w:t>0.70</w:t>
            </w: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20.21</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1.23</w:t>
            </w:r>
          </w:p>
        </w:tc>
        <w:tc>
          <w:tcPr>
            <w:tcW w:w="964" w:type="dxa"/>
            <w:vAlign w:val="center"/>
          </w:tcPr>
          <w:p w:rsidR="00233B9A" w:rsidRDefault="000C69FE">
            <w:pPr>
              <w:pStyle w:val="4"/>
            </w:pPr>
            <w:r>
              <w:t>1.23</w:t>
            </w:r>
          </w:p>
        </w:tc>
        <w:tc>
          <w:tcPr>
            <w:tcW w:w="964" w:type="dxa"/>
            <w:vAlign w:val="center"/>
          </w:tcPr>
          <w:p w:rsidR="00233B9A" w:rsidRDefault="000C69FE">
            <w:pPr>
              <w:pStyle w:val="4"/>
            </w:pPr>
            <w:r>
              <w:t>1.23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1.23</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20.21</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20.21</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0.17</w:t>
            </w:r>
          </w:p>
        </w:tc>
        <w:tc>
          <w:tcPr>
            <w:tcW w:w="964" w:type="dxa"/>
            <w:vAlign w:val="center"/>
          </w:tcPr>
          <w:p w:rsidR="00233B9A" w:rsidRDefault="000C69FE">
            <w:pPr>
              <w:pStyle w:val="4"/>
            </w:pPr>
            <w:r>
              <w:t>0.17</w:t>
            </w:r>
          </w:p>
        </w:tc>
        <w:tc>
          <w:tcPr>
            <w:tcW w:w="964" w:type="dxa"/>
            <w:vAlign w:val="center"/>
          </w:tcPr>
          <w:p w:rsidR="00233B9A" w:rsidRDefault="000C69FE">
            <w:pPr>
              <w:pStyle w:val="4"/>
            </w:pPr>
            <w:r>
              <w:t>0.17</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0.17</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16</w:t>
            </w:r>
          </w:p>
        </w:tc>
        <w:tc>
          <w:tcPr>
            <w:tcW w:w="850" w:type="dxa"/>
            <w:vAlign w:val="center"/>
          </w:tcPr>
          <w:p w:rsidR="00233B9A" w:rsidRDefault="000C69FE">
            <w:pPr>
              <w:pStyle w:val="4"/>
            </w:pPr>
            <w:r>
              <w:t>0.50</w:t>
            </w:r>
          </w:p>
        </w:tc>
        <w:tc>
          <w:tcPr>
            <w:tcW w:w="964" w:type="dxa"/>
            <w:vAlign w:val="center"/>
          </w:tcPr>
          <w:p w:rsidR="00233B9A" w:rsidRDefault="000C69FE">
            <w:pPr>
              <w:pStyle w:val="4"/>
            </w:pPr>
            <w:r>
              <w:t>8.00</w:t>
            </w:r>
          </w:p>
        </w:tc>
        <w:tc>
          <w:tcPr>
            <w:tcW w:w="964" w:type="dxa"/>
            <w:vAlign w:val="center"/>
          </w:tcPr>
          <w:p w:rsidR="00233B9A" w:rsidRDefault="000C69FE">
            <w:pPr>
              <w:pStyle w:val="4"/>
            </w:pPr>
            <w:r>
              <w:t>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8.00</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8</w:t>
            </w:r>
          </w:p>
        </w:tc>
        <w:tc>
          <w:tcPr>
            <w:tcW w:w="850" w:type="dxa"/>
            <w:vAlign w:val="center"/>
          </w:tcPr>
          <w:p w:rsidR="00233B9A" w:rsidRDefault="000C69FE">
            <w:pPr>
              <w:pStyle w:val="4"/>
            </w:pPr>
            <w:r>
              <w:t>0.60</w:t>
            </w:r>
          </w:p>
        </w:tc>
        <w:tc>
          <w:tcPr>
            <w:tcW w:w="964" w:type="dxa"/>
            <w:vAlign w:val="center"/>
          </w:tcPr>
          <w:p w:rsidR="00233B9A" w:rsidRDefault="000C69FE">
            <w:pPr>
              <w:pStyle w:val="4"/>
            </w:pPr>
            <w:r>
              <w:t>4.80</w:t>
            </w:r>
          </w:p>
        </w:tc>
        <w:tc>
          <w:tcPr>
            <w:tcW w:w="964" w:type="dxa"/>
            <w:vAlign w:val="center"/>
          </w:tcPr>
          <w:p w:rsidR="00233B9A" w:rsidRDefault="000C69FE">
            <w:pPr>
              <w:pStyle w:val="4"/>
            </w:pPr>
            <w:r>
              <w:t>4.80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4.80</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12</w:t>
            </w:r>
          </w:p>
        </w:tc>
        <w:tc>
          <w:tcPr>
            <w:tcW w:w="850" w:type="dxa"/>
            <w:vAlign w:val="center"/>
          </w:tcPr>
          <w:p w:rsidR="00233B9A" w:rsidRDefault="000C69FE">
            <w:pPr>
              <w:pStyle w:val="4"/>
            </w:pPr>
            <w:r>
              <w:t>0.14</w:t>
            </w:r>
          </w:p>
        </w:tc>
        <w:tc>
          <w:tcPr>
            <w:tcW w:w="964" w:type="dxa"/>
            <w:vAlign w:val="center"/>
          </w:tcPr>
          <w:p w:rsidR="00233B9A" w:rsidRDefault="000C69FE">
            <w:pPr>
              <w:pStyle w:val="4"/>
            </w:pPr>
            <w:r>
              <w:t>1.68</w:t>
            </w:r>
          </w:p>
        </w:tc>
        <w:tc>
          <w:tcPr>
            <w:tcW w:w="964" w:type="dxa"/>
            <w:vAlign w:val="center"/>
          </w:tcPr>
          <w:p w:rsidR="00233B9A" w:rsidRDefault="000C69FE">
            <w:pPr>
              <w:pStyle w:val="4"/>
            </w:pPr>
            <w:r>
              <w:t>1.68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1.68</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0.24</w:t>
            </w:r>
          </w:p>
        </w:tc>
        <w:tc>
          <w:tcPr>
            <w:tcW w:w="964" w:type="dxa"/>
            <w:vAlign w:val="center"/>
          </w:tcPr>
          <w:p w:rsidR="00233B9A" w:rsidRDefault="000C69FE">
            <w:pPr>
              <w:pStyle w:val="4"/>
            </w:pPr>
            <w:r>
              <w:t>0.48</w:t>
            </w:r>
          </w:p>
        </w:tc>
        <w:tc>
          <w:tcPr>
            <w:tcW w:w="964" w:type="dxa"/>
            <w:vAlign w:val="center"/>
          </w:tcPr>
          <w:p w:rsidR="00233B9A" w:rsidRDefault="000C69FE">
            <w:pPr>
              <w:pStyle w:val="4"/>
            </w:pPr>
            <w:r>
              <w:t>0.48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0.48</w:t>
            </w:r>
          </w:p>
        </w:tc>
      </w:tr>
      <w:tr w:rsidR="00233B9A">
        <w:trPr>
          <w:cantSplit/>
          <w:jc w:val="center"/>
        </w:trPr>
        <w:tc>
          <w:tcPr>
            <w:tcW w:w="1701" w:type="dxa"/>
            <w:vAlign w:val="center"/>
          </w:tcPr>
          <w:p w:rsidR="00233B9A" w:rsidRDefault="000C69FE">
            <w:pPr>
              <w:pStyle w:val="2"/>
            </w:pPr>
            <w:r>
              <w:lastRenderedPageBreak/>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20</w:t>
            </w:r>
          </w:p>
        </w:tc>
        <w:tc>
          <w:tcPr>
            <w:tcW w:w="850" w:type="dxa"/>
            <w:vAlign w:val="center"/>
          </w:tcPr>
          <w:p w:rsidR="00233B9A" w:rsidRDefault="000C69FE">
            <w:pPr>
              <w:pStyle w:val="4"/>
            </w:pPr>
            <w:r>
              <w:t>0.08</w:t>
            </w:r>
          </w:p>
        </w:tc>
        <w:tc>
          <w:tcPr>
            <w:tcW w:w="964" w:type="dxa"/>
            <w:vAlign w:val="center"/>
          </w:tcPr>
          <w:p w:rsidR="00233B9A" w:rsidRDefault="000C69FE">
            <w:pPr>
              <w:pStyle w:val="4"/>
            </w:pPr>
            <w:r>
              <w:t>1.60</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2</w:t>
            </w:r>
          </w:p>
        </w:tc>
        <w:tc>
          <w:tcPr>
            <w:tcW w:w="850" w:type="dxa"/>
            <w:vAlign w:val="center"/>
          </w:tcPr>
          <w:p w:rsidR="00233B9A" w:rsidRDefault="000C69FE">
            <w:pPr>
              <w:pStyle w:val="4"/>
            </w:pPr>
            <w:r>
              <w:t>0.15</w:t>
            </w: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12</w:t>
            </w:r>
          </w:p>
        </w:tc>
        <w:tc>
          <w:tcPr>
            <w:tcW w:w="850" w:type="dxa"/>
            <w:vAlign w:val="center"/>
          </w:tcPr>
          <w:p w:rsidR="00233B9A" w:rsidRDefault="000C69FE">
            <w:pPr>
              <w:pStyle w:val="4"/>
            </w:pPr>
            <w:r>
              <w:t>0.08</w:t>
            </w:r>
          </w:p>
        </w:tc>
        <w:tc>
          <w:tcPr>
            <w:tcW w:w="964" w:type="dxa"/>
            <w:vAlign w:val="center"/>
          </w:tcPr>
          <w:p w:rsidR="00233B9A" w:rsidRDefault="000C69FE">
            <w:pPr>
              <w:pStyle w:val="4"/>
            </w:pPr>
            <w:r>
              <w:t>0.96</w:t>
            </w:r>
          </w:p>
        </w:tc>
        <w:tc>
          <w:tcPr>
            <w:tcW w:w="964" w:type="dxa"/>
            <w:vAlign w:val="center"/>
          </w:tcPr>
          <w:p w:rsidR="00233B9A" w:rsidRDefault="000C69FE">
            <w:pPr>
              <w:pStyle w:val="4"/>
            </w:pPr>
            <w:r>
              <w:t>0.96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0.96</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金属骨架沙发类</w:t>
            </w:r>
          </w:p>
        </w:tc>
        <w:tc>
          <w:tcPr>
            <w:tcW w:w="1134" w:type="dxa"/>
            <w:vAlign w:val="center"/>
          </w:tcPr>
          <w:p w:rsidR="00233B9A" w:rsidRDefault="000C69FE">
            <w:pPr>
              <w:pStyle w:val="2"/>
            </w:pPr>
            <w:r>
              <w:t>A060401</w:t>
            </w:r>
          </w:p>
        </w:tc>
        <w:tc>
          <w:tcPr>
            <w:tcW w:w="709" w:type="dxa"/>
            <w:vAlign w:val="center"/>
          </w:tcPr>
          <w:p w:rsidR="00233B9A" w:rsidRDefault="000C69FE">
            <w:pPr>
              <w:pStyle w:val="3"/>
            </w:pPr>
            <w:r>
              <w:t>组</w:t>
            </w:r>
          </w:p>
        </w:tc>
        <w:tc>
          <w:tcPr>
            <w:tcW w:w="850" w:type="dxa"/>
            <w:vAlign w:val="center"/>
          </w:tcPr>
          <w:p w:rsidR="00233B9A" w:rsidRDefault="000C69FE">
            <w:pPr>
              <w:pStyle w:val="4"/>
            </w:pPr>
            <w:r>
              <w:t>7</w:t>
            </w:r>
          </w:p>
        </w:tc>
        <w:tc>
          <w:tcPr>
            <w:tcW w:w="850" w:type="dxa"/>
            <w:vAlign w:val="center"/>
          </w:tcPr>
          <w:p w:rsidR="00233B9A" w:rsidRDefault="000C69FE">
            <w:pPr>
              <w:pStyle w:val="4"/>
            </w:pPr>
            <w:r>
              <w:t>0.15</w:t>
            </w:r>
          </w:p>
        </w:tc>
        <w:tc>
          <w:tcPr>
            <w:tcW w:w="964" w:type="dxa"/>
            <w:vAlign w:val="center"/>
          </w:tcPr>
          <w:p w:rsidR="00233B9A" w:rsidRDefault="000C69FE">
            <w:pPr>
              <w:pStyle w:val="4"/>
            </w:pPr>
            <w:r>
              <w:t>1.05</w:t>
            </w:r>
          </w:p>
        </w:tc>
        <w:tc>
          <w:tcPr>
            <w:tcW w:w="964" w:type="dxa"/>
            <w:vAlign w:val="center"/>
          </w:tcPr>
          <w:p w:rsidR="00233B9A" w:rsidRDefault="000C69FE">
            <w:pPr>
              <w:pStyle w:val="4"/>
            </w:pPr>
            <w:r>
              <w:t>1.05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1.05</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组</w:t>
            </w:r>
          </w:p>
        </w:tc>
        <w:tc>
          <w:tcPr>
            <w:tcW w:w="850" w:type="dxa"/>
            <w:vAlign w:val="center"/>
          </w:tcPr>
          <w:p w:rsidR="00233B9A" w:rsidRDefault="000C69FE">
            <w:pPr>
              <w:pStyle w:val="4"/>
            </w:pPr>
            <w:r>
              <w:t>2</w:t>
            </w:r>
          </w:p>
        </w:tc>
        <w:tc>
          <w:tcPr>
            <w:tcW w:w="850" w:type="dxa"/>
            <w:vAlign w:val="center"/>
          </w:tcPr>
          <w:p w:rsidR="00233B9A" w:rsidRDefault="000C69FE">
            <w:pPr>
              <w:pStyle w:val="4"/>
            </w:pPr>
            <w:r>
              <w:t>0.20</w:t>
            </w:r>
          </w:p>
        </w:tc>
        <w:tc>
          <w:tcPr>
            <w:tcW w:w="964" w:type="dxa"/>
            <w:vAlign w:val="center"/>
          </w:tcPr>
          <w:p w:rsidR="00233B9A" w:rsidRDefault="000C69FE">
            <w:pPr>
              <w:pStyle w:val="4"/>
            </w:pPr>
            <w:r>
              <w:t>0.40</w:t>
            </w:r>
          </w:p>
        </w:tc>
        <w:tc>
          <w:tcPr>
            <w:tcW w:w="964" w:type="dxa"/>
            <w:vAlign w:val="center"/>
          </w:tcPr>
          <w:p w:rsidR="00233B9A" w:rsidRDefault="000C69FE">
            <w:pPr>
              <w:pStyle w:val="4"/>
            </w:pPr>
            <w:r>
              <w:t>0.40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0.40</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木质柜类</w:t>
            </w:r>
          </w:p>
        </w:tc>
        <w:tc>
          <w:tcPr>
            <w:tcW w:w="1134" w:type="dxa"/>
            <w:vAlign w:val="center"/>
          </w:tcPr>
          <w:p w:rsidR="00233B9A" w:rsidRDefault="000C69FE">
            <w:pPr>
              <w:pStyle w:val="2"/>
            </w:pPr>
            <w:r>
              <w:t>A060501</w:t>
            </w:r>
          </w:p>
        </w:tc>
        <w:tc>
          <w:tcPr>
            <w:tcW w:w="709" w:type="dxa"/>
            <w:vAlign w:val="center"/>
          </w:tcPr>
          <w:p w:rsidR="00233B9A" w:rsidRDefault="000C69FE">
            <w:pPr>
              <w:pStyle w:val="3"/>
            </w:pPr>
            <w:r>
              <w:t>组</w:t>
            </w:r>
          </w:p>
        </w:tc>
        <w:tc>
          <w:tcPr>
            <w:tcW w:w="850" w:type="dxa"/>
            <w:vAlign w:val="center"/>
          </w:tcPr>
          <w:p w:rsidR="00233B9A" w:rsidRDefault="000C69FE">
            <w:pPr>
              <w:pStyle w:val="4"/>
            </w:pPr>
            <w:r>
              <w:t>4</w:t>
            </w:r>
          </w:p>
        </w:tc>
        <w:tc>
          <w:tcPr>
            <w:tcW w:w="850" w:type="dxa"/>
            <w:vAlign w:val="center"/>
          </w:tcPr>
          <w:p w:rsidR="00233B9A" w:rsidRDefault="000C69FE">
            <w:pPr>
              <w:pStyle w:val="4"/>
            </w:pPr>
            <w:r>
              <w:t>0.12</w:t>
            </w:r>
          </w:p>
        </w:tc>
        <w:tc>
          <w:tcPr>
            <w:tcW w:w="964" w:type="dxa"/>
            <w:vAlign w:val="center"/>
          </w:tcPr>
          <w:p w:rsidR="00233B9A" w:rsidRDefault="000C69FE">
            <w:pPr>
              <w:pStyle w:val="4"/>
            </w:pPr>
            <w:r>
              <w:t>0.48</w:t>
            </w:r>
          </w:p>
        </w:tc>
        <w:tc>
          <w:tcPr>
            <w:tcW w:w="964" w:type="dxa"/>
            <w:vAlign w:val="center"/>
          </w:tcPr>
          <w:p w:rsidR="00233B9A" w:rsidRDefault="000C69FE">
            <w:pPr>
              <w:pStyle w:val="4"/>
            </w:pPr>
            <w:r>
              <w:t>0.48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0.48</w:t>
            </w:r>
          </w:p>
        </w:tc>
      </w:tr>
      <w:tr w:rsidR="00233B9A">
        <w:trPr>
          <w:cantSplit/>
          <w:jc w:val="center"/>
        </w:trPr>
        <w:tc>
          <w:tcPr>
            <w:tcW w:w="1701" w:type="dxa"/>
            <w:vAlign w:val="center"/>
          </w:tcPr>
          <w:p w:rsidR="00233B9A" w:rsidRDefault="000C69FE">
            <w:pPr>
              <w:pStyle w:val="2"/>
            </w:pPr>
            <w:r>
              <w:t>体育财务管理工作经费</w:t>
            </w:r>
          </w:p>
        </w:tc>
        <w:tc>
          <w:tcPr>
            <w:tcW w:w="964" w:type="dxa"/>
            <w:vAlign w:val="center"/>
          </w:tcPr>
          <w:p w:rsidR="00233B9A" w:rsidRDefault="000C69FE">
            <w:pPr>
              <w:pStyle w:val="4"/>
            </w:pPr>
            <w:r>
              <w:t>101.00</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16</w:t>
            </w:r>
          </w:p>
        </w:tc>
        <w:tc>
          <w:tcPr>
            <w:tcW w:w="850" w:type="dxa"/>
            <w:vAlign w:val="center"/>
          </w:tcPr>
          <w:p w:rsidR="00233B9A" w:rsidRDefault="000C69FE">
            <w:pPr>
              <w:pStyle w:val="4"/>
            </w:pPr>
            <w:r>
              <w:t>0.10</w:t>
            </w:r>
          </w:p>
        </w:tc>
        <w:tc>
          <w:tcPr>
            <w:tcW w:w="964" w:type="dxa"/>
            <w:vAlign w:val="center"/>
          </w:tcPr>
          <w:p w:rsidR="00233B9A" w:rsidRDefault="000C69FE">
            <w:pPr>
              <w:pStyle w:val="4"/>
            </w:pPr>
            <w:r>
              <w:t>1.60</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河北省体育局基建装备保障中心上年末固定资产金额为</w:t>
      </w:r>
      <w:r>
        <w:rPr>
          <w:rFonts w:eastAsia="方正仿宋_GBK"/>
          <w:color w:val="000000"/>
          <w:sz w:val="28"/>
        </w:rPr>
        <w:t>103.89</w:t>
      </w:r>
      <w:r>
        <w:rPr>
          <w:rFonts w:eastAsia="方正仿宋_GBK"/>
          <w:color w:val="000000"/>
          <w:sz w:val="28"/>
        </w:rPr>
        <w:t>万元（详见下表）。本年度拟购置固定资产总额为</w:t>
      </w:r>
      <w:r>
        <w:rPr>
          <w:rFonts w:eastAsia="方正仿宋_GBK"/>
          <w:color w:val="000000"/>
          <w:sz w:val="28"/>
        </w:rPr>
        <w:t>21.35</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5A232E" w:rsidTr="005A232E">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362026河北省体育局基建装备保障中心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103.89</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1</w:t>
            </w:r>
          </w:p>
        </w:tc>
        <w:tc>
          <w:tcPr>
            <w:tcW w:w="2835" w:type="dxa"/>
            <w:vAlign w:val="center"/>
          </w:tcPr>
          <w:p w:rsidR="00233B9A" w:rsidRDefault="000C69FE">
            <w:pPr>
              <w:pStyle w:val="4"/>
            </w:pPr>
            <w:r>
              <w:t>16.04</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233B9A">
            <w:pPr>
              <w:pStyle w:val="3"/>
            </w:pPr>
          </w:p>
        </w:tc>
        <w:tc>
          <w:tcPr>
            <w:tcW w:w="2835" w:type="dxa"/>
            <w:vAlign w:val="center"/>
          </w:tcPr>
          <w:p w:rsidR="00233B9A" w:rsidRDefault="000C69FE">
            <w:pPr>
              <w:pStyle w:val="4"/>
            </w:pPr>
            <w:r>
              <w:t>87.85</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2" w:name="_Toc_4_4_0000000040"/>
      <w:r>
        <w:rPr>
          <w:rFonts w:ascii="方正小标宋_GBK" w:eastAsia="方正小标宋_GBK" w:hAnsi="方正小标宋_GBK" w:cs="方正小标宋_GBK"/>
          <w:color w:val="000000"/>
          <w:sz w:val="44"/>
        </w:rPr>
        <w:lastRenderedPageBreak/>
        <w:t>二十二、河北省体育局冬季运动中心收支预算</w:t>
      </w:r>
      <w:bookmarkEnd w:id="22"/>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5A232E" w:rsidTr="005A232E">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2907.49</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29143.35</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2907.49</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29286.04</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32050.84</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32193.53</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142.69</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32193.53</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32193.53</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5A232E" w:rsidTr="005A232E">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32193.53</w:t>
            </w:r>
          </w:p>
        </w:tc>
        <w:tc>
          <w:tcPr>
            <w:tcW w:w="1134" w:type="dxa"/>
            <w:vAlign w:val="center"/>
          </w:tcPr>
          <w:p w:rsidR="00233B9A" w:rsidRDefault="000C69FE">
            <w:pPr>
              <w:pStyle w:val="7"/>
            </w:pPr>
            <w:r>
              <w:t>32050.84</w:t>
            </w:r>
          </w:p>
        </w:tc>
        <w:tc>
          <w:tcPr>
            <w:tcW w:w="1134" w:type="dxa"/>
            <w:vAlign w:val="center"/>
          </w:tcPr>
          <w:p w:rsidR="00233B9A" w:rsidRDefault="000C69FE">
            <w:pPr>
              <w:pStyle w:val="7"/>
            </w:pPr>
            <w:r>
              <w:t>32050.84</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142.69</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0C69FE">
            <w:pPr>
              <w:pStyle w:val="4"/>
            </w:pPr>
            <w:r>
              <w:t>2907.49</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29286.04</w:t>
            </w:r>
          </w:p>
        </w:tc>
        <w:tc>
          <w:tcPr>
            <w:tcW w:w="1134" w:type="dxa"/>
            <w:vAlign w:val="center"/>
          </w:tcPr>
          <w:p w:rsidR="00233B9A" w:rsidRDefault="000C69FE">
            <w:pPr>
              <w:pStyle w:val="4"/>
            </w:pPr>
            <w:r>
              <w:t>29143.35</w:t>
            </w:r>
          </w:p>
        </w:tc>
        <w:tc>
          <w:tcPr>
            <w:tcW w:w="1134" w:type="dxa"/>
            <w:vAlign w:val="center"/>
          </w:tcPr>
          <w:p w:rsidR="00233B9A" w:rsidRDefault="000C69FE">
            <w:pPr>
              <w:pStyle w:val="4"/>
            </w:pPr>
            <w:r>
              <w:t>29143.35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142.69</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29286.04</w:t>
            </w:r>
          </w:p>
        </w:tc>
        <w:tc>
          <w:tcPr>
            <w:tcW w:w="1134" w:type="dxa"/>
            <w:vAlign w:val="center"/>
          </w:tcPr>
          <w:p w:rsidR="00233B9A" w:rsidRDefault="000C69FE">
            <w:pPr>
              <w:pStyle w:val="4"/>
            </w:pPr>
            <w:r>
              <w:t>29143.35</w:t>
            </w:r>
          </w:p>
        </w:tc>
        <w:tc>
          <w:tcPr>
            <w:tcW w:w="1134" w:type="dxa"/>
            <w:vAlign w:val="center"/>
          </w:tcPr>
          <w:p w:rsidR="00233B9A" w:rsidRDefault="000C69FE">
            <w:pPr>
              <w:pStyle w:val="4"/>
            </w:pPr>
            <w:r>
              <w:t>29143.35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142.69</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29286.04</w:t>
            </w:r>
          </w:p>
        </w:tc>
        <w:tc>
          <w:tcPr>
            <w:tcW w:w="1134" w:type="dxa"/>
            <w:vAlign w:val="center"/>
          </w:tcPr>
          <w:p w:rsidR="00233B9A" w:rsidRDefault="000C69FE">
            <w:pPr>
              <w:pStyle w:val="4"/>
            </w:pPr>
            <w:r>
              <w:t>29143.35</w:t>
            </w:r>
          </w:p>
        </w:tc>
        <w:tc>
          <w:tcPr>
            <w:tcW w:w="1134" w:type="dxa"/>
            <w:vAlign w:val="center"/>
          </w:tcPr>
          <w:p w:rsidR="00233B9A" w:rsidRDefault="000C69FE">
            <w:pPr>
              <w:pStyle w:val="4"/>
            </w:pPr>
            <w:r>
              <w:t>29143.35</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142.69</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5A232E" w:rsidTr="005A232E">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32193.53</w:t>
            </w:r>
          </w:p>
        </w:tc>
        <w:tc>
          <w:tcPr>
            <w:tcW w:w="1361" w:type="dxa"/>
            <w:vAlign w:val="center"/>
          </w:tcPr>
          <w:p w:rsidR="00233B9A" w:rsidRDefault="000C69FE">
            <w:pPr>
              <w:pStyle w:val="7"/>
            </w:pPr>
            <w:r>
              <w:t>2907.49</w:t>
            </w:r>
          </w:p>
        </w:tc>
        <w:tc>
          <w:tcPr>
            <w:tcW w:w="1361" w:type="dxa"/>
            <w:vAlign w:val="center"/>
          </w:tcPr>
          <w:p w:rsidR="00233B9A" w:rsidRDefault="000C69FE">
            <w:pPr>
              <w:pStyle w:val="7"/>
            </w:pPr>
            <w:r>
              <w:t>29286.04</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2907.49</w:t>
            </w:r>
          </w:p>
        </w:tc>
        <w:tc>
          <w:tcPr>
            <w:tcW w:w="1361" w:type="dxa"/>
            <w:vAlign w:val="center"/>
          </w:tcPr>
          <w:p w:rsidR="00233B9A" w:rsidRDefault="000C69FE">
            <w:pPr>
              <w:pStyle w:val="4"/>
            </w:pPr>
            <w:r>
              <w:t>2907.49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2907.49</w:t>
            </w:r>
          </w:p>
        </w:tc>
        <w:tc>
          <w:tcPr>
            <w:tcW w:w="1361" w:type="dxa"/>
            <w:vAlign w:val="center"/>
          </w:tcPr>
          <w:p w:rsidR="00233B9A" w:rsidRDefault="000C69FE">
            <w:pPr>
              <w:pStyle w:val="4"/>
            </w:pPr>
            <w:r>
              <w:t>2907.49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2907.49</w:t>
            </w:r>
          </w:p>
        </w:tc>
        <w:tc>
          <w:tcPr>
            <w:tcW w:w="1361" w:type="dxa"/>
            <w:vAlign w:val="center"/>
          </w:tcPr>
          <w:p w:rsidR="00233B9A" w:rsidRDefault="000C69FE">
            <w:pPr>
              <w:pStyle w:val="4"/>
            </w:pPr>
            <w:r>
              <w:t>2907.49</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0C69FE">
            <w:pPr>
              <w:pStyle w:val="4"/>
            </w:pPr>
            <w:r>
              <w:t>29286.04</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5A232E" w:rsidTr="005A232E">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2907.49</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29143.35</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2907.49</w:t>
            </w:r>
          </w:p>
        </w:tc>
        <w:tc>
          <w:tcPr>
            <w:tcW w:w="1474" w:type="dxa"/>
            <w:vAlign w:val="center"/>
          </w:tcPr>
          <w:p w:rsidR="00233B9A" w:rsidRDefault="000C69FE">
            <w:pPr>
              <w:pStyle w:val="4"/>
            </w:pPr>
            <w:r>
              <w:t>2907.49</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29286.04</w:t>
            </w:r>
          </w:p>
        </w:tc>
        <w:tc>
          <w:tcPr>
            <w:tcW w:w="1474" w:type="dxa"/>
            <w:vAlign w:val="center"/>
          </w:tcPr>
          <w:p w:rsidR="00233B9A" w:rsidRDefault="00233B9A">
            <w:pPr>
              <w:pStyle w:val="4"/>
            </w:pPr>
          </w:p>
        </w:tc>
        <w:tc>
          <w:tcPr>
            <w:tcW w:w="1474" w:type="dxa"/>
            <w:vAlign w:val="center"/>
          </w:tcPr>
          <w:p w:rsidR="00233B9A" w:rsidRDefault="000C69FE">
            <w:pPr>
              <w:pStyle w:val="4"/>
            </w:pPr>
            <w:r>
              <w:t>29286.04</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32050.84</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32193.53</w:t>
            </w:r>
          </w:p>
        </w:tc>
        <w:tc>
          <w:tcPr>
            <w:tcW w:w="1474" w:type="dxa"/>
            <w:vAlign w:val="center"/>
          </w:tcPr>
          <w:p w:rsidR="00233B9A" w:rsidRDefault="000C69FE">
            <w:pPr>
              <w:pStyle w:val="7"/>
            </w:pPr>
            <w:r>
              <w:t>2907.49</w:t>
            </w:r>
          </w:p>
        </w:tc>
        <w:tc>
          <w:tcPr>
            <w:tcW w:w="1474" w:type="dxa"/>
            <w:vAlign w:val="center"/>
          </w:tcPr>
          <w:p w:rsidR="00233B9A" w:rsidRDefault="000C69FE">
            <w:pPr>
              <w:pStyle w:val="7"/>
            </w:pPr>
            <w:r>
              <w:t>29286.04</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142.69</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142.69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32193.53</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32193.53</w:t>
            </w:r>
          </w:p>
        </w:tc>
        <w:tc>
          <w:tcPr>
            <w:tcW w:w="1474" w:type="dxa"/>
            <w:vAlign w:val="center"/>
          </w:tcPr>
          <w:p w:rsidR="00233B9A" w:rsidRDefault="000C69FE">
            <w:pPr>
              <w:pStyle w:val="7"/>
            </w:pPr>
            <w:r>
              <w:t>2907.49</w:t>
            </w:r>
          </w:p>
        </w:tc>
        <w:tc>
          <w:tcPr>
            <w:tcW w:w="1474" w:type="dxa"/>
            <w:vAlign w:val="center"/>
          </w:tcPr>
          <w:p w:rsidR="00233B9A" w:rsidRDefault="000C69FE">
            <w:pPr>
              <w:pStyle w:val="7"/>
            </w:pPr>
            <w:r>
              <w:t>29286.04</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2907.49</w:t>
            </w:r>
          </w:p>
        </w:tc>
        <w:tc>
          <w:tcPr>
            <w:tcW w:w="2551" w:type="dxa"/>
            <w:vAlign w:val="center"/>
          </w:tcPr>
          <w:p w:rsidR="00233B9A" w:rsidRDefault="000C69FE">
            <w:pPr>
              <w:pStyle w:val="7"/>
            </w:pPr>
            <w:r>
              <w:t>2907.49</w:t>
            </w:r>
          </w:p>
        </w:tc>
        <w:tc>
          <w:tcPr>
            <w:tcW w:w="255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2907.49</w:t>
            </w:r>
          </w:p>
        </w:tc>
        <w:tc>
          <w:tcPr>
            <w:tcW w:w="2551" w:type="dxa"/>
            <w:vAlign w:val="center"/>
          </w:tcPr>
          <w:p w:rsidR="00233B9A" w:rsidRDefault="000C69FE">
            <w:pPr>
              <w:pStyle w:val="4"/>
            </w:pPr>
            <w:r>
              <w:t>2907.49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2907.49</w:t>
            </w:r>
          </w:p>
        </w:tc>
        <w:tc>
          <w:tcPr>
            <w:tcW w:w="2551" w:type="dxa"/>
            <w:vAlign w:val="center"/>
          </w:tcPr>
          <w:p w:rsidR="00233B9A" w:rsidRDefault="000C69FE">
            <w:pPr>
              <w:pStyle w:val="4"/>
            </w:pPr>
            <w:r>
              <w:t>2907.49</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2907.49</w:t>
            </w:r>
          </w:p>
        </w:tc>
        <w:tc>
          <w:tcPr>
            <w:tcW w:w="2551" w:type="dxa"/>
            <w:vAlign w:val="center"/>
          </w:tcPr>
          <w:p w:rsidR="00233B9A" w:rsidRDefault="000C69FE">
            <w:pPr>
              <w:pStyle w:val="4"/>
            </w:pPr>
            <w:r>
              <w:t>2907.49</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5A232E" w:rsidTr="005A232E">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5A232E" w:rsidTr="005A232E">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2907.49</w:t>
            </w:r>
          </w:p>
        </w:tc>
        <w:tc>
          <w:tcPr>
            <w:tcW w:w="2551" w:type="dxa"/>
            <w:vAlign w:val="center"/>
          </w:tcPr>
          <w:p w:rsidR="00233B9A" w:rsidRDefault="000C69FE">
            <w:pPr>
              <w:pStyle w:val="7"/>
            </w:pPr>
            <w:r>
              <w:t>2701.09</w:t>
            </w:r>
          </w:p>
        </w:tc>
        <w:tc>
          <w:tcPr>
            <w:tcW w:w="2551" w:type="dxa"/>
            <w:vAlign w:val="center"/>
          </w:tcPr>
          <w:p w:rsidR="00233B9A" w:rsidRDefault="000C69FE">
            <w:pPr>
              <w:pStyle w:val="7"/>
            </w:pPr>
            <w:r>
              <w:t>206.40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2701.08</w:t>
            </w:r>
          </w:p>
        </w:tc>
        <w:tc>
          <w:tcPr>
            <w:tcW w:w="2551" w:type="dxa"/>
            <w:vAlign w:val="center"/>
          </w:tcPr>
          <w:p w:rsidR="00233B9A" w:rsidRDefault="000C69FE">
            <w:pPr>
              <w:pStyle w:val="4"/>
            </w:pPr>
            <w:r>
              <w:t>2701.08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651.77</w:t>
            </w:r>
          </w:p>
        </w:tc>
        <w:tc>
          <w:tcPr>
            <w:tcW w:w="2551" w:type="dxa"/>
            <w:vAlign w:val="center"/>
          </w:tcPr>
          <w:p w:rsidR="00233B9A" w:rsidRDefault="000C69FE">
            <w:pPr>
              <w:pStyle w:val="4"/>
            </w:pPr>
            <w:r>
              <w:t>651.77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691.66</w:t>
            </w:r>
          </w:p>
        </w:tc>
        <w:tc>
          <w:tcPr>
            <w:tcW w:w="2551" w:type="dxa"/>
            <w:vAlign w:val="center"/>
          </w:tcPr>
          <w:p w:rsidR="00233B9A" w:rsidRDefault="000C69FE">
            <w:pPr>
              <w:pStyle w:val="4"/>
            </w:pPr>
            <w:r>
              <w:t>691.66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559.75</w:t>
            </w:r>
          </w:p>
        </w:tc>
        <w:tc>
          <w:tcPr>
            <w:tcW w:w="2551" w:type="dxa"/>
            <w:vAlign w:val="center"/>
          </w:tcPr>
          <w:p w:rsidR="00233B9A" w:rsidRDefault="000C69FE">
            <w:pPr>
              <w:pStyle w:val="4"/>
            </w:pPr>
            <w:r>
              <w:t>559.75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235.61</w:t>
            </w:r>
          </w:p>
        </w:tc>
        <w:tc>
          <w:tcPr>
            <w:tcW w:w="2551" w:type="dxa"/>
            <w:vAlign w:val="center"/>
          </w:tcPr>
          <w:p w:rsidR="00233B9A" w:rsidRDefault="000C69FE">
            <w:pPr>
              <w:pStyle w:val="4"/>
            </w:pPr>
            <w:r>
              <w:t>235.61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117.81</w:t>
            </w:r>
          </w:p>
        </w:tc>
        <w:tc>
          <w:tcPr>
            <w:tcW w:w="2551" w:type="dxa"/>
            <w:vAlign w:val="center"/>
          </w:tcPr>
          <w:p w:rsidR="00233B9A" w:rsidRDefault="000C69FE">
            <w:pPr>
              <w:pStyle w:val="4"/>
            </w:pPr>
            <w:r>
              <w:t>117.81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30110</w:t>
            </w:r>
          </w:p>
        </w:tc>
        <w:tc>
          <w:tcPr>
            <w:tcW w:w="4535" w:type="dxa"/>
            <w:vAlign w:val="center"/>
          </w:tcPr>
          <w:p w:rsidR="00233B9A" w:rsidRDefault="000C69FE">
            <w:pPr>
              <w:pStyle w:val="2"/>
            </w:pPr>
            <w:r>
              <w:t>职工基本医疗保险缴费</w:t>
            </w:r>
          </w:p>
        </w:tc>
        <w:tc>
          <w:tcPr>
            <w:tcW w:w="2551" w:type="dxa"/>
            <w:vAlign w:val="center"/>
          </w:tcPr>
          <w:p w:rsidR="00233B9A" w:rsidRDefault="000C69FE">
            <w:pPr>
              <w:pStyle w:val="4"/>
            </w:pPr>
            <w:r>
              <w:t>83.08</w:t>
            </w:r>
          </w:p>
        </w:tc>
        <w:tc>
          <w:tcPr>
            <w:tcW w:w="2551" w:type="dxa"/>
            <w:vAlign w:val="center"/>
          </w:tcPr>
          <w:p w:rsidR="00233B9A" w:rsidRDefault="000C69FE">
            <w:pPr>
              <w:pStyle w:val="4"/>
            </w:pPr>
            <w:r>
              <w:t>83.08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118.93</w:t>
            </w:r>
          </w:p>
        </w:tc>
        <w:tc>
          <w:tcPr>
            <w:tcW w:w="2551" w:type="dxa"/>
            <w:vAlign w:val="center"/>
          </w:tcPr>
          <w:p w:rsidR="00233B9A" w:rsidRDefault="000C69FE">
            <w:pPr>
              <w:pStyle w:val="4"/>
            </w:pPr>
            <w:r>
              <w:t>118.93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158.47</w:t>
            </w:r>
          </w:p>
        </w:tc>
        <w:tc>
          <w:tcPr>
            <w:tcW w:w="2551" w:type="dxa"/>
            <w:vAlign w:val="center"/>
          </w:tcPr>
          <w:p w:rsidR="00233B9A" w:rsidRDefault="000C69FE">
            <w:pPr>
              <w:pStyle w:val="4"/>
            </w:pPr>
            <w:r>
              <w:t>158.47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84.00</w:t>
            </w:r>
          </w:p>
        </w:tc>
        <w:tc>
          <w:tcPr>
            <w:tcW w:w="2551" w:type="dxa"/>
            <w:vAlign w:val="center"/>
          </w:tcPr>
          <w:p w:rsidR="00233B9A" w:rsidRDefault="000C69FE">
            <w:pPr>
              <w:pStyle w:val="4"/>
            </w:pPr>
            <w:r>
              <w:t>84.00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206.40</w:t>
            </w:r>
          </w:p>
        </w:tc>
        <w:tc>
          <w:tcPr>
            <w:tcW w:w="2551" w:type="dxa"/>
            <w:vAlign w:val="center"/>
          </w:tcPr>
          <w:p w:rsidR="00233B9A" w:rsidRDefault="00233B9A">
            <w:pPr>
              <w:pStyle w:val="4"/>
            </w:pPr>
          </w:p>
        </w:tc>
        <w:tc>
          <w:tcPr>
            <w:tcW w:w="2551" w:type="dxa"/>
            <w:vAlign w:val="center"/>
          </w:tcPr>
          <w:p w:rsidR="00233B9A" w:rsidRDefault="000C69FE">
            <w:pPr>
              <w:pStyle w:val="4"/>
            </w:pPr>
            <w:r>
              <w:t>206.40</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30201</w:t>
            </w:r>
          </w:p>
        </w:tc>
        <w:tc>
          <w:tcPr>
            <w:tcW w:w="4535" w:type="dxa"/>
            <w:vAlign w:val="center"/>
          </w:tcPr>
          <w:p w:rsidR="00233B9A" w:rsidRDefault="000C69FE">
            <w:pPr>
              <w:pStyle w:val="2"/>
            </w:pPr>
            <w:r>
              <w:t>办公费</w:t>
            </w:r>
          </w:p>
        </w:tc>
        <w:tc>
          <w:tcPr>
            <w:tcW w:w="2551" w:type="dxa"/>
            <w:vAlign w:val="center"/>
          </w:tcPr>
          <w:p w:rsidR="00233B9A" w:rsidRDefault="000C69FE">
            <w:pPr>
              <w:pStyle w:val="4"/>
            </w:pPr>
            <w:r>
              <w:t>10.00</w:t>
            </w:r>
          </w:p>
        </w:tc>
        <w:tc>
          <w:tcPr>
            <w:tcW w:w="2551" w:type="dxa"/>
            <w:vAlign w:val="center"/>
          </w:tcPr>
          <w:p w:rsidR="00233B9A" w:rsidRDefault="00233B9A">
            <w:pPr>
              <w:pStyle w:val="4"/>
            </w:pPr>
          </w:p>
        </w:tc>
        <w:tc>
          <w:tcPr>
            <w:tcW w:w="2551" w:type="dxa"/>
            <w:vAlign w:val="center"/>
          </w:tcPr>
          <w:p w:rsidR="00233B9A" w:rsidRDefault="000C69FE">
            <w:pPr>
              <w:pStyle w:val="4"/>
            </w:pPr>
            <w:r>
              <w:t>10.00</w:t>
            </w: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30207</w:t>
            </w:r>
          </w:p>
        </w:tc>
        <w:tc>
          <w:tcPr>
            <w:tcW w:w="4535" w:type="dxa"/>
            <w:vAlign w:val="center"/>
          </w:tcPr>
          <w:p w:rsidR="00233B9A" w:rsidRDefault="000C69FE">
            <w:pPr>
              <w:pStyle w:val="2"/>
            </w:pPr>
            <w:r>
              <w:t>邮电费</w:t>
            </w:r>
          </w:p>
        </w:tc>
        <w:tc>
          <w:tcPr>
            <w:tcW w:w="2551" w:type="dxa"/>
            <w:vAlign w:val="center"/>
          </w:tcPr>
          <w:p w:rsidR="00233B9A" w:rsidRDefault="000C69FE">
            <w:pPr>
              <w:pStyle w:val="4"/>
            </w:pPr>
            <w:r>
              <w:t>18.00</w:t>
            </w:r>
          </w:p>
        </w:tc>
        <w:tc>
          <w:tcPr>
            <w:tcW w:w="2551" w:type="dxa"/>
            <w:vAlign w:val="center"/>
          </w:tcPr>
          <w:p w:rsidR="00233B9A" w:rsidRDefault="00233B9A">
            <w:pPr>
              <w:pStyle w:val="4"/>
            </w:pPr>
          </w:p>
        </w:tc>
        <w:tc>
          <w:tcPr>
            <w:tcW w:w="2551" w:type="dxa"/>
            <w:vAlign w:val="center"/>
          </w:tcPr>
          <w:p w:rsidR="00233B9A" w:rsidRDefault="000C69FE">
            <w:pPr>
              <w:pStyle w:val="4"/>
            </w:pPr>
            <w:r>
              <w:t>18.00</w:t>
            </w: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30211</w:t>
            </w:r>
          </w:p>
        </w:tc>
        <w:tc>
          <w:tcPr>
            <w:tcW w:w="4535" w:type="dxa"/>
            <w:vAlign w:val="center"/>
          </w:tcPr>
          <w:p w:rsidR="00233B9A" w:rsidRDefault="000C69FE">
            <w:pPr>
              <w:pStyle w:val="2"/>
            </w:pPr>
            <w:r>
              <w:t>差旅费</w:t>
            </w:r>
          </w:p>
        </w:tc>
        <w:tc>
          <w:tcPr>
            <w:tcW w:w="2551" w:type="dxa"/>
            <w:vAlign w:val="center"/>
          </w:tcPr>
          <w:p w:rsidR="00233B9A" w:rsidRDefault="000C69FE">
            <w:pPr>
              <w:pStyle w:val="4"/>
            </w:pPr>
            <w:r>
              <w:t>82.92</w:t>
            </w:r>
          </w:p>
        </w:tc>
        <w:tc>
          <w:tcPr>
            <w:tcW w:w="2551" w:type="dxa"/>
            <w:vAlign w:val="center"/>
          </w:tcPr>
          <w:p w:rsidR="00233B9A" w:rsidRDefault="00233B9A">
            <w:pPr>
              <w:pStyle w:val="4"/>
            </w:pPr>
          </w:p>
        </w:tc>
        <w:tc>
          <w:tcPr>
            <w:tcW w:w="2551" w:type="dxa"/>
            <w:vAlign w:val="center"/>
          </w:tcPr>
          <w:p w:rsidR="00233B9A" w:rsidRDefault="000C69FE">
            <w:pPr>
              <w:pStyle w:val="4"/>
            </w:pPr>
            <w:r>
              <w:t>82.92</w:t>
            </w:r>
          </w:p>
        </w:tc>
      </w:tr>
      <w:tr w:rsidR="00233B9A">
        <w:trPr>
          <w:trHeight w:val="369"/>
          <w:jc w:val="center"/>
        </w:trPr>
        <w:tc>
          <w:tcPr>
            <w:tcW w:w="850" w:type="dxa"/>
            <w:vAlign w:val="center"/>
          </w:tcPr>
          <w:p w:rsidR="00233B9A" w:rsidRDefault="000C69FE">
            <w:pPr>
              <w:pStyle w:val="3"/>
            </w:pPr>
            <w:r>
              <w:t>16</w:t>
            </w:r>
          </w:p>
        </w:tc>
        <w:tc>
          <w:tcPr>
            <w:tcW w:w="1191" w:type="dxa"/>
            <w:vAlign w:val="center"/>
          </w:tcPr>
          <w:p w:rsidR="00233B9A" w:rsidRDefault="000C69FE">
            <w:pPr>
              <w:pStyle w:val="2"/>
            </w:pPr>
            <w:r>
              <w:t>30214</w:t>
            </w:r>
          </w:p>
        </w:tc>
        <w:tc>
          <w:tcPr>
            <w:tcW w:w="4535" w:type="dxa"/>
            <w:vAlign w:val="center"/>
          </w:tcPr>
          <w:p w:rsidR="00233B9A" w:rsidRDefault="000C69FE">
            <w:pPr>
              <w:pStyle w:val="2"/>
            </w:pPr>
            <w:r>
              <w:t>租赁费</w:t>
            </w:r>
          </w:p>
        </w:tc>
        <w:tc>
          <w:tcPr>
            <w:tcW w:w="2551" w:type="dxa"/>
            <w:vAlign w:val="center"/>
          </w:tcPr>
          <w:p w:rsidR="00233B9A" w:rsidRDefault="000C69FE">
            <w:pPr>
              <w:pStyle w:val="4"/>
            </w:pPr>
            <w:r>
              <w:t>11.75</w:t>
            </w:r>
          </w:p>
        </w:tc>
        <w:tc>
          <w:tcPr>
            <w:tcW w:w="2551" w:type="dxa"/>
            <w:vAlign w:val="center"/>
          </w:tcPr>
          <w:p w:rsidR="00233B9A" w:rsidRDefault="00233B9A">
            <w:pPr>
              <w:pStyle w:val="4"/>
            </w:pPr>
          </w:p>
        </w:tc>
        <w:tc>
          <w:tcPr>
            <w:tcW w:w="2551" w:type="dxa"/>
            <w:vAlign w:val="center"/>
          </w:tcPr>
          <w:p w:rsidR="00233B9A" w:rsidRDefault="000C69FE">
            <w:pPr>
              <w:pStyle w:val="4"/>
            </w:pPr>
            <w:r>
              <w:t>11.75</w:t>
            </w:r>
          </w:p>
        </w:tc>
      </w:tr>
      <w:tr w:rsidR="00233B9A">
        <w:trPr>
          <w:trHeight w:val="369"/>
          <w:jc w:val="center"/>
        </w:trPr>
        <w:tc>
          <w:tcPr>
            <w:tcW w:w="850" w:type="dxa"/>
            <w:vAlign w:val="center"/>
          </w:tcPr>
          <w:p w:rsidR="00233B9A" w:rsidRDefault="000C69FE">
            <w:pPr>
              <w:pStyle w:val="3"/>
            </w:pPr>
            <w:r>
              <w:t>17</w:t>
            </w:r>
          </w:p>
        </w:tc>
        <w:tc>
          <w:tcPr>
            <w:tcW w:w="1191" w:type="dxa"/>
            <w:vAlign w:val="center"/>
          </w:tcPr>
          <w:p w:rsidR="00233B9A" w:rsidRDefault="000C69FE">
            <w:pPr>
              <w:pStyle w:val="2"/>
            </w:pPr>
            <w:r>
              <w:t>30218</w:t>
            </w:r>
          </w:p>
        </w:tc>
        <w:tc>
          <w:tcPr>
            <w:tcW w:w="4535" w:type="dxa"/>
            <w:vAlign w:val="center"/>
          </w:tcPr>
          <w:p w:rsidR="00233B9A" w:rsidRDefault="000C69FE">
            <w:pPr>
              <w:pStyle w:val="2"/>
            </w:pPr>
            <w:r>
              <w:t>专用材料费</w:t>
            </w:r>
          </w:p>
        </w:tc>
        <w:tc>
          <w:tcPr>
            <w:tcW w:w="2551" w:type="dxa"/>
            <w:vAlign w:val="center"/>
          </w:tcPr>
          <w:p w:rsidR="00233B9A" w:rsidRDefault="000C69FE">
            <w:pPr>
              <w:pStyle w:val="4"/>
            </w:pPr>
            <w:r>
              <w:t>20.00</w:t>
            </w:r>
          </w:p>
        </w:tc>
        <w:tc>
          <w:tcPr>
            <w:tcW w:w="2551" w:type="dxa"/>
            <w:vAlign w:val="center"/>
          </w:tcPr>
          <w:p w:rsidR="00233B9A" w:rsidRDefault="00233B9A">
            <w:pPr>
              <w:pStyle w:val="4"/>
            </w:pPr>
          </w:p>
        </w:tc>
        <w:tc>
          <w:tcPr>
            <w:tcW w:w="2551" w:type="dxa"/>
            <w:vAlign w:val="center"/>
          </w:tcPr>
          <w:p w:rsidR="00233B9A" w:rsidRDefault="000C69FE">
            <w:pPr>
              <w:pStyle w:val="4"/>
            </w:pPr>
            <w:r>
              <w:t>20.00</w:t>
            </w:r>
          </w:p>
        </w:tc>
      </w:tr>
      <w:tr w:rsidR="00233B9A">
        <w:trPr>
          <w:trHeight w:val="369"/>
          <w:jc w:val="center"/>
        </w:trPr>
        <w:tc>
          <w:tcPr>
            <w:tcW w:w="850" w:type="dxa"/>
            <w:vAlign w:val="center"/>
          </w:tcPr>
          <w:p w:rsidR="00233B9A" w:rsidRDefault="000C69FE">
            <w:pPr>
              <w:pStyle w:val="3"/>
            </w:pPr>
            <w:r>
              <w:t>18</w:t>
            </w:r>
          </w:p>
        </w:tc>
        <w:tc>
          <w:tcPr>
            <w:tcW w:w="1191" w:type="dxa"/>
            <w:vAlign w:val="center"/>
          </w:tcPr>
          <w:p w:rsidR="00233B9A" w:rsidRDefault="000C69FE">
            <w:pPr>
              <w:pStyle w:val="2"/>
            </w:pPr>
            <w:r>
              <w:t>30227</w:t>
            </w:r>
          </w:p>
        </w:tc>
        <w:tc>
          <w:tcPr>
            <w:tcW w:w="4535" w:type="dxa"/>
            <w:vAlign w:val="center"/>
          </w:tcPr>
          <w:p w:rsidR="00233B9A" w:rsidRDefault="000C69FE">
            <w:pPr>
              <w:pStyle w:val="2"/>
            </w:pPr>
            <w:r>
              <w:t>委托业务费</w:t>
            </w:r>
          </w:p>
        </w:tc>
        <w:tc>
          <w:tcPr>
            <w:tcW w:w="2551" w:type="dxa"/>
            <w:vAlign w:val="center"/>
          </w:tcPr>
          <w:p w:rsidR="00233B9A" w:rsidRDefault="000C69FE">
            <w:pPr>
              <w:pStyle w:val="4"/>
            </w:pPr>
            <w:r>
              <w:t>25.00</w:t>
            </w:r>
          </w:p>
        </w:tc>
        <w:tc>
          <w:tcPr>
            <w:tcW w:w="2551" w:type="dxa"/>
            <w:vAlign w:val="center"/>
          </w:tcPr>
          <w:p w:rsidR="00233B9A" w:rsidRDefault="00233B9A">
            <w:pPr>
              <w:pStyle w:val="4"/>
            </w:pPr>
          </w:p>
        </w:tc>
        <w:tc>
          <w:tcPr>
            <w:tcW w:w="2551" w:type="dxa"/>
            <w:vAlign w:val="center"/>
          </w:tcPr>
          <w:p w:rsidR="00233B9A" w:rsidRDefault="000C69FE">
            <w:pPr>
              <w:pStyle w:val="4"/>
            </w:pPr>
            <w:r>
              <w:t>25.00</w:t>
            </w:r>
          </w:p>
        </w:tc>
      </w:tr>
      <w:tr w:rsidR="00233B9A">
        <w:trPr>
          <w:trHeight w:val="369"/>
          <w:jc w:val="center"/>
        </w:trPr>
        <w:tc>
          <w:tcPr>
            <w:tcW w:w="850" w:type="dxa"/>
            <w:vAlign w:val="center"/>
          </w:tcPr>
          <w:p w:rsidR="00233B9A" w:rsidRDefault="000C69FE">
            <w:pPr>
              <w:pStyle w:val="3"/>
            </w:pPr>
            <w:r>
              <w:t>19</w:t>
            </w:r>
          </w:p>
        </w:tc>
        <w:tc>
          <w:tcPr>
            <w:tcW w:w="1191" w:type="dxa"/>
            <w:vAlign w:val="center"/>
          </w:tcPr>
          <w:p w:rsidR="00233B9A" w:rsidRDefault="000C69FE">
            <w:pPr>
              <w:pStyle w:val="2"/>
            </w:pPr>
            <w:r>
              <w:t>30228</w:t>
            </w:r>
          </w:p>
        </w:tc>
        <w:tc>
          <w:tcPr>
            <w:tcW w:w="4535" w:type="dxa"/>
            <w:vAlign w:val="center"/>
          </w:tcPr>
          <w:p w:rsidR="00233B9A" w:rsidRDefault="000C69FE">
            <w:pPr>
              <w:pStyle w:val="2"/>
            </w:pPr>
            <w:r>
              <w:t>工会经费</w:t>
            </w:r>
          </w:p>
        </w:tc>
        <w:tc>
          <w:tcPr>
            <w:tcW w:w="2551" w:type="dxa"/>
            <w:vAlign w:val="center"/>
          </w:tcPr>
          <w:p w:rsidR="00233B9A" w:rsidRDefault="000C69FE">
            <w:pPr>
              <w:pStyle w:val="4"/>
            </w:pPr>
            <w:r>
              <w:t>21.30</w:t>
            </w:r>
          </w:p>
        </w:tc>
        <w:tc>
          <w:tcPr>
            <w:tcW w:w="2551" w:type="dxa"/>
            <w:vAlign w:val="center"/>
          </w:tcPr>
          <w:p w:rsidR="00233B9A" w:rsidRDefault="00233B9A">
            <w:pPr>
              <w:pStyle w:val="4"/>
            </w:pPr>
          </w:p>
        </w:tc>
        <w:tc>
          <w:tcPr>
            <w:tcW w:w="2551" w:type="dxa"/>
            <w:vAlign w:val="center"/>
          </w:tcPr>
          <w:p w:rsidR="00233B9A" w:rsidRDefault="000C69FE">
            <w:pPr>
              <w:pStyle w:val="4"/>
            </w:pPr>
            <w:r>
              <w:t>21.30</w:t>
            </w:r>
          </w:p>
        </w:tc>
      </w:tr>
      <w:tr w:rsidR="00233B9A">
        <w:trPr>
          <w:trHeight w:val="369"/>
          <w:jc w:val="center"/>
        </w:trPr>
        <w:tc>
          <w:tcPr>
            <w:tcW w:w="850" w:type="dxa"/>
            <w:vAlign w:val="center"/>
          </w:tcPr>
          <w:p w:rsidR="00233B9A" w:rsidRDefault="000C69FE">
            <w:pPr>
              <w:pStyle w:val="3"/>
            </w:pPr>
            <w:r>
              <w:lastRenderedPageBreak/>
              <w:t>20</w:t>
            </w:r>
          </w:p>
        </w:tc>
        <w:tc>
          <w:tcPr>
            <w:tcW w:w="1191" w:type="dxa"/>
            <w:vAlign w:val="center"/>
          </w:tcPr>
          <w:p w:rsidR="00233B9A" w:rsidRDefault="000C69FE">
            <w:pPr>
              <w:pStyle w:val="2"/>
            </w:pPr>
            <w:r>
              <w:t>30229</w:t>
            </w:r>
          </w:p>
        </w:tc>
        <w:tc>
          <w:tcPr>
            <w:tcW w:w="4535" w:type="dxa"/>
            <w:vAlign w:val="center"/>
          </w:tcPr>
          <w:p w:rsidR="00233B9A" w:rsidRDefault="000C69FE">
            <w:pPr>
              <w:pStyle w:val="2"/>
            </w:pPr>
            <w:r>
              <w:t>福利费</w:t>
            </w:r>
          </w:p>
        </w:tc>
        <w:tc>
          <w:tcPr>
            <w:tcW w:w="2551" w:type="dxa"/>
            <w:vAlign w:val="center"/>
          </w:tcPr>
          <w:p w:rsidR="00233B9A" w:rsidRDefault="000C69FE">
            <w:pPr>
              <w:pStyle w:val="4"/>
            </w:pPr>
            <w:r>
              <w:t>13.30</w:t>
            </w:r>
          </w:p>
        </w:tc>
        <w:tc>
          <w:tcPr>
            <w:tcW w:w="2551" w:type="dxa"/>
            <w:vAlign w:val="center"/>
          </w:tcPr>
          <w:p w:rsidR="00233B9A" w:rsidRDefault="00233B9A">
            <w:pPr>
              <w:pStyle w:val="4"/>
            </w:pPr>
          </w:p>
        </w:tc>
        <w:tc>
          <w:tcPr>
            <w:tcW w:w="2551" w:type="dxa"/>
            <w:vAlign w:val="center"/>
          </w:tcPr>
          <w:p w:rsidR="00233B9A" w:rsidRDefault="000C69FE">
            <w:pPr>
              <w:pStyle w:val="4"/>
            </w:pPr>
            <w:r>
              <w:t>13.30</w:t>
            </w:r>
          </w:p>
        </w:tc>
      </w:tr>
      <w:tr w:rsidR="00233B9A">
        <w:trPr>
          <w:trHeight w:val="369"/>
          <w:jc w:val="center"/>
        </w:trPr>
        <w:tc>
          <w:tcPr>
            <w:tcW w:w="850" w:type="dxa"/>
            <w:vAlign w:val="center"/>
          </w:tcPr>
          <w:p w:rsidR="00233B9A" w:rsidRDefault="000C69FE">
            <w:pPr>
              <w:pStyle w:val="3"/>
            </w:pPr>
            <w:r>
              <w:t>21</w:t>
            </w:r>
          </w:p>
        </w:tc>
        <w:tc>
          <w:tcPr>
            <w:tcW w:w="1191" w:type="dxa"/>
            <w:vAlign w:val="center"/>
          </w:tcPr>
          <w:p w:rsidR="00233B9A" w:rsidRDefault="000C69FE">
            <w:pPr>
              <w:pStyle w:val="2"/>
            </w:pPr>
            <w:r>
              <w:t>30299</w:t>
            </w:r>
          </w:p>
        </w:tc>
        <w:tc>
          <w:tcPr>
            <w:tcW w:w="4535" w:type="dxa"/>
            <w:vAlign w:val="center"/>
          </w:tcPr>
          <w:p w:rsidR="00233B9A" w:rsidRDefault="000C69FE">
            <w:pPr>
              <w:pStyle w:val="2"/>
            </w:pPr>
            <w:r>
              <w:t>其他商品和服务支出</w:t>
            </w:r>
          </w:p>
        </w:tc>
        <w:tc>
          <w:tcPr>
            <w:tcW w:w="2551" w:type="dxa"/>
            <w:vAlign w:val="center"/>
          </w:tcPr>
          <w:p w:rsidR="00233B9A" w:rsidRDefault="000C69FE">
            <w:pPr>
              <w:pStyle w:val="4"/>
            </w:pPr>
            <w:r>
              <w:t>4.13</w:t>
            </w:r>
          </w:p>
        </w:tc>
        <w:tc>
          <w:tcPr>
            <w:tcW w:w="2551" w:type="dxa"/>
            <w:vAlign w:val="center"/>
          </w:tcPr>
          <w:p w:rsidR="00233B9A" w:rsidRDefault="00233B9A">
            <w:pPr>
              <w:pStyle w:val="4"/>
            </w:pPr>
          </w:p>
        </w:tc>
        <w:tc>
          <w:tcPr>
            <w:tcW w:w="2551" w:type="dxa"/>
            <w:vAlign w:val="center"/>
          </w:tcPr>
          <w:p w:rsidR="00233B9A" w:rsidRDefault="000C69FE">
            <w:pPr>
              <w:pStyle w:val="4"/>
            </w:pPr>
            <w:r>
              <w:t>4.13</w:t>
            </w:r>
          </w:p>
        </w:tc>
      </w:tr>
      <w:tr w:rsidR="00233B9A">
        <w:trPr>
          <w:trHeight w:val="369"/>
          <w:jc w:val="center"/>
        </w:trPr>
        <w:tc>
          <w:tcPr>
            <w:tcW w:w="850" w:type="dxa"/>
            <w:vAlign w:val="center"/>
          </w:tcPr>
          <w:p w:rsidR="00233B9A" w:rsidRDefault="000C69FE">
            <w:pPr>
              <w:pStyle w:val="3"/>
            </w:pPr>
            <w:r>
              <w:t>22</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0.01</w:t>
            </w:r>
          </w:p>
        </w:tc>
        <w:tc>
          <w:tcPr>
            <w:tcW w:w="2551" w:type="dxa"/>
            <w:vAlign w:val="center"/>
          </w:tcPr>
          <w:p w:rsidR="00233B9A" w:rsidRDefault="000C69FE">
            <w:pPr>
              <w:pStyle w:val="4"/>
            </w:pPr>
            <w:r>
              <w:t>0.01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0.01</w:t>
            </w:r>
          </w:p>
        </w:tc>
        <w:tc>
          <w:tcPr>
            <w:tcW w:w="2551" w:type="dxa"/>
            <w:vAlign w:val="center"/>
          </w:tcPr>
          <w:p w:rsidR="00233B9A" w:rsidRDefault="000C69FE">
            <w:pPr>
              <w:pStyle w:val="4"/>
            </w:pPr>
            <w:r>
              <w:t>0.01</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29286.04</w:t>
            </w:r>
          </w:p>
        </w:tc>
        <w:tc>
          <w:tcPr>
            <w:tcW w:w="2551" w:type="dxa"/>
            <w:vAlign w:val="center"/>
          </w:tcPr>
          <w:p w:rsidR="00233B9A" w:rsidRDefault="00233B9A">
            <w:pPr>
              <w:pStyle w:val="7"/>
            </w:pPr>
          </w:p>
        </w:tc>
        <w:tc>
          <w:tcPr>
            <w:tcW w:w="2551" w:type="dxa"/>
            <w:vAlign w:val="center"/>
          </w:tcPr>
          <w:p w:rsidR="00233B9A" w:rsidRDefault="000C69FE">
            <w:pPr>
              <w:pStyle w:val="7"/>
            </w:pPr>
            <w:r>
              <w:t>29286.04</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29286.04</w:t>
            </w:r>
          </w:p>
        </w:tc>
        <w:tc>
          <w:tcPr>
            <w:tcW w:w="2551" w:type="dxa"/>
            <w:vAlign w:val="center"/>
          </w:tcPr>
          <w:p w:rsidR="00233B9A" w:rsidRDefault="00233B9A">
            <w:pPr>
              <w:pStyle w:val="4"/>
            </w:pPr>
          </w:p>
        </w:tc>
        <w:tc>
          <w:tcPr>
            <w:tcW w:w="2551" w:type="dxa"/>
            <w:vAlign w:val="center"/>
          </w:tcPr>
          <w:p w:rsidR="00233B9A" w:rsidRDefault="000C69FE">
            <w:pPr>
              <w:pStyle w:val="4"/>
            </w:pPr>
            <w:r>
              <w:t>29286.04</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29286.04</w:t>
            </w:r>
          </w:p>
        </w:tc>
        <w:tc>
          <w:tcPr>
            <w:tcW w:w="2551" w:type="dxa"/>
            <w:vAlign w:val="center"/>
          </w:tcPr>
          <w:p w:rsidR="00233B9A" w:rsidRDefault="00233B9A">
            <w:pPr>
              <w:pStyle w:val="4"/>
            </w:pPr>
          </w:p>
        </w:tc>
        <w:tc>
          <w:tcPr>
            <w:tcW w:w="2551" w:type="dxa"/>
            <w:vAlign w:val="center"/>
          </w:tcPr>
          <w:p w:rsidR="00233B9A" w:rsidRDefault="000C69FE">
            <w:pPr>
              <w:pStyle w:val="4"/>
            </w:pPr>
            <w:r>
              <w:t>29286.04</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29286.04</w:t>
            </w:r>
          </w:p>
        </w:tc>
        <w:tc>
          <w:tcPr>
            <w:tcW w:w="2551" w:type="dxa"/>
            <w:vAlign w:val="center"/>
          </w:tcPr>
          <w:p w:rsidR="00233B9A" w:rsidRDefault="00233B9A">
            <w:pPr>
              <w:pStyle w:val="4"/>
            </w:pPr>
          </w:p>
        </w:tc>
        <w:tc>
          <w:tcPr>
            <w:tcW w:w="2551" w:type="dxa"/>
            <w:vAlign w:val="center"/>
          </w:tcPr>
          <w:p w:rsidR="00233B9A" w:rsidRDefault="000C69FE">
            <w:pPr>
              <w:pStyle w:val="4"/>
            </w:pPr>
            <w:r>
              <w:t>29286.04</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740129" w:rsidTr="00740129">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河北省体育局冬季运动中心2022年单位预算信息公开情况说明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按照《预算法》、《地方预决算公开操作规程》和《关于进一步推进预算公开工作的实施意见》规定，现将河北省体育局冬季运动中心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（一）承担主办和委托举办国际性、全国和全省冬季项目比赛的工作。</w:t>
      </w:r>
    </w:p>
    <w:p w:rsidR="00233B9A" w:rsidRDefault="000C69FE">
      <w:pPr>
        <w:pStyle w:val="-6"/>
      </w:pPr>
      <w:r>
        <w:t>（二）承担全省冬季项目优秀运动队队伍建设以及后备人才培养等工作。</w:t>
      </w:r>
    </w:p>
    <w:p w:rsidR="00233B9A" w:rsidRDefault="000C69FE">
      <w:pPr>
        <w:pStyle w:val="-6"/>
      </w:pPr>
      <w:r>
        <w:t>（三）承担参加全国及以上竞赛队伍的组织、集训和参赛等工作。</w:t>
      </w:r>
    </w:p>
    <w:p w:rsidR="00233B9A" w:rsidRDefault="000C69FE">
      <w:pPr>
        <w:pStyle w:val="-6"/>
      </w:pPr>
      <w:r>
        <w:t>（四）承担全省冬季项目教练员、运动员、裁判员的业务培训及技术等级申报和全省冬季项目运动员的注册、转会、运动成绩申报等工作。</w:t>
      </w:r>
    </w:p>
    <w:p w:rsidR="00233B9A" w:rsidRDefault="000C69FE">
      <w:pPr>
        <w:pStyle w:val="-6"/>
      </w:pPr>
      <w:r>
        <w:t>（五）承担为冬季项目运动发展筹措资金的服务保障工作。</w:t>
      </w:r>
    </w:p>
    <w:p w:rsidR="00233B9A" w:rsidRDefault="000C69FE">
      <w:pPr>
        <w:pStyle w:val="-6"/>
      </w:pPr>
      <w:r>
        <w:t>（六）完成河北省体育局交办的其他任务。</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河北省体育局冬季运动中心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财政性资金基本保证</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AE53F7">
      <w:pPr>
        <w:pStyle w:val="-7"/>
      </w:pPr>
      <w:r>
        <w:lastRenderedPageBreak/>
        <w:t>反映本单位当年全部收入。</w:t>
      </w:r>
      <w:r w:rsidR="000C69FE">
        <w:t>本中心</w:t>
      </w:r>
      <w:r w:rsidR="000C69FE">
        <w:t>2022</w:t>
      </w:r>
      <w:r w:rsidR="000C69FE">
        <w:t>年预算收入</w:t>
      </w:r>
      <w:r w:rsidR="000C69FE">
        <w:t>32193.53</w:t>
      </w:r>
      <w:r w:rsidR="000C69FE">
        <w:t>万元，其中一般公共预算收入</w:t>
      </w:r>
      <w:r w:rsidR="000C69FE">
        <w:t>2907.49</w:t>
      </w:r>
      <w:r w:rsidR="000C69FE">
        <w:t>万元，基金预算收入</w:t>
      </w:r>
      <w:r w:rsidR="000C69FE">
        <w:t>29143.35</w:t>
      </w:r>
      <w:r w:rsidR="000C69FE">
        <w:t>万元，上年结转</w:t>
      </w:r>
      <w:r w:rsidR="000C69FE">
        <w:t>142.69</w:t>
      </w:r>
      <w:r w:rsidR="000C69FE">
        <w:t>万元。</w:t>
      </w:r>
    </w:p>
    <w:p w:rsidR="00233B9A" w:rsidRDefault="000C69FE">
      <w:pPr>
        <w:pStyle w:val="-7"/>
      </w:pPr>
      <w:r>
        <w:t>2</w:t>
      </w:r>
      <w:r>
        <w:t>、支出说明</w:t>
      </w:r>
    </w:p>
    <w:p w:rsidR="00233B9A" w:rsidRDefault="008F15B0">
      <w:pPr>
        <w:pStyle w:val="-7"/>
      </w:pPr>
      <w:r>
        <w:t>收支预算总表支出栏、基本支出表、项目支出表按经济分类和支出功能分类科目编制，反映河北省体育局</w:t>
      </w:r>
      <w:r>
        <w:rPr>
          <w:rFonts w:asciiTheme="minorEastAsia" w:eastAsiaTheme="minorEastAsia" w:hAnsiTheme="minorEastAsia" w:hint="eastAsia"/>
          <w:lang w:eastAsia="zh-CN"/>
        </w:rPr>
        <w:t>冬季</w:t>
      </w:r>
      <w:r>
        <w:t>运动中心年度单位预算中支出预算的总体情况</w:t>
      </w:r>
      <w:r>
        <w:rPr>
          <w:rFonts w:asciiTheme="minorEastAsia" w:eastAsiaTheme="minorEastAsia" w:hAnsiTheme="minorEastAsia" w:hint="eastAsia"/>
          <w:lang w:eastAsia="zh-CN"/>
        </w:rPr>
        <w:t>。</w:t>
      </w:r>
      <w:r w:rsidR="000C69FE">
        <w:t>本中心</w:t>
      </w:r>
      <w:r w:rsidR="000C69FE">
        <w:t>2022</w:t>
      </w:r>
      <w:r w:rsidR="000C69FE">
        <w:t>年支出预算</w:t>
      </w:r>
      <w:r w:rsidR="000C69FE">
        <w:t>32193.53</w:t>
      </w:r>
      <w:r w:rsidR="000C69FE">
        <w:t>万元，其中基本支出</w:t>
      </w:r>
      <w:r w:rsidR="000C69FE">
        <w:t>2907.49</w:t>
      </w:r>
      <w:r w:rsidR="000C69FE">
        <w:t>万元，包括人员经费</w:t>
      </w:r>
      <w:r w:rsidR="000C69FE">
        <w:t>2701.09</w:t>
      </w:r>
      <w:r w:rsidR="000C69FE">
        <w:t>万元，日常公用经费</w:t>
      </w:r>
      <w:r w:rsidR="000C69FE">
        <w:t>206.4</w:t>
      </w:r>
      <w:r w:rsidR="000C69FE">
        <w:t>万元。项目支出</w:t>
      </w:r>
      <w:r w:rsidR="000C69FE">
        <w:t>29286.04</w:t>
      </w:r>
      <w:r w:rsidR="000C69FE">
        <w:t>万元。主要为崇礼高原（国家综合）训练基地室内</w:t>
      </w:r>
      <w:r w:rsidR="000C69FE">
        <w:t>U</w:t>
      </w:r>
      <w:r w:rsidR="000C69FE">
        <w:t>型场地建设项目</w:t>
      </w:r>
      <w:r w:rsidR="000C69FE">
        <w:t>18886</w:t>
      </w:r>
      <w:r w:rsidR="000C69FE">
        <w:t>万元、崇礼基地建设经费（基金）</w:t>
      </w:r>
      <w:r w:rsidR="000C69FE">
        <w:t>1445</w:t>
      </w:r>
      <w:r w:rsidR="000C69FE">
        <w:t>万元、体育发展经费（超收）</w:t>
      </w:r>
      <w:r w:rsidR="000C69FE">
        <w:t>80.05</w:t>
      </w:r>
      <w:r w:rsidR="000C69FE">
        <w:t>万元、体育发展经费（基金）</w:t>
      </w:r>
      <w:r w:rsidR="000C69FE">
        <w:t>8874.99</w:t>
      </w:r>
      <w:r w:rsidR="000C69FE">
        <w:t>万元。</w:t>
      </w:r>
    </w:p>
    <w:p w:rsidR="00233B9A" w:rsidRDefault="000C69FE">
      <w:pPr>
        <w:pStyle w:val="-7"/>
      </w:pPr>
      <w:r>
        <w:t>3</w:t>
      </w:r>
      <w:r>
        <w:t>、比上年增减情况</w:t>
      </w:r>
    </w:p>
    <w:p w:rsidR="00233B9A" w:rsidRDefault="000C69FE">
      <w:pPr>
        <w:pStyle w:val="-7"/>
      </w:pPr>
      <w:r>
        <w:t>2022</w:t>
      </w:r>
      <w:r>
        <w:t>年预算支出安排</w:t>
      </w:r>
      <w:r>
        <w:t>32193.53</w:t>
      </w:r>
      <w:r>
        <w:t>万元，较</w:t>
      </w:r>
      <w:r>
        <w:t>2021</w:t>
      </w:r>
      <w:r>
        <w:t>年预算增加</w:t>
      </w:r>
      <w:r>
        <w:t>22044.71</w:t>
      </w:r>
      <w:r>
        <w:t>万元。其中基本支出增加</w:t>
      </w:r>
      <w:r>
        <w:t>765.65</w:t>
      </w:r>
      <w:r>
        <w:t>万元，主要为人员经费增加</w:t>
      </w:r>
      <w:r>
        <w:t>806.63</w:t>
      </w:r>
      <w:r>
        <w:t>万元，日常公用经费减少</w:t>
      </w:r>
      <w:r>
        <w:t>40.98</w:t>
      </w:r>
      <w:r>
        <w:t>万元。项目支出增加</w:t>
      </w:r>
      <w:r>
        <w:t>21279.06</w:t>
      </w:r>
      <w:r>
        <w:t>万元，主要增加崇礼高原（国家综合）训练基地室内</w:t>
      </w:r>
      <w:r>
        <w:t>U</w:t>
      </w:r>
      <w:r>
        <w:t>型场地建设项目</w:t>
      </w:r>
      <w:r>
        <w:t>1.88</w:t>
      </w:r>
      <w:r>
        <w:t>万元、崇礼基地建设经费</w:t>
      </w:r>
      <w:r>
        <w:t>1445</w:t>
      </w:r>
      <w:r>
        <w:t>万元，体育发展经费（超收）</w:t>
      </w:r>
      <w:r>
        <w:t>80.05</w:t>
      </w:r>
      <w:r>
        <w:t>万元，体育发展经费（基金）</w:t>
      </w:r>
      <w:r>
        <w:t>868.01</w:t>
      </w:r>
      <w:r>
        <w:t>万元。</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年，我中心运行经费共计安排</w:t>
      </w:r>
      <w:r>
        <w:t>206.4</w:t>
      </w:r>
      <w:r>
        <w:t>万元，主要用于日常差旅、办公、邮寄等日常运行支出。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lastRenderedPageBreak/>
        <w:t>2022</w:t>
      </w:r>
      <w:r>
        <w:t>年，我中心财政拨款：</w:t>
      </w:r>
      <w:r>
        <w:t>“</w:t>
      </w:r>
      <w:r>
        <w:t>三公</w:t>
      </w:r>
      <w:r>
        <w:t>”</w:t>
      </w:r>
      <w:r>
        <w:t>经费预算安排</w:t>
      </w:r>
      <w:r>
        <w:t>0</w:t>
      </w:r>
      <w:r>
        <w:t>万元，其中因公出国（境）费</w:t>
      </w:r>
      <w:r>
        <w:t>0</w:t>
      </w:r>
      <w:r>
        <w:t>万元，公务用车购置及运维费</w:t>
      </w:r>
      <w:r>
        <w:t>0</w:t>
      </w:r>
      <w:r>
        <w:t>万元，（其中：公务用车购置费</w:t>
      </w:r>
      <w:r>
        <w:t>0</w:t>
      </w:r>
      <w:r>
        <w:t>万元，公务用车运维费</w:t>
      </w:r>
      <w:r>
        <w:t>0</w:t>
      </w:r>
      <w:r>
        <w:t>万元）公务接待费</w:t>
      </w:r>
      <w:r>
        <w:t>0</w:t>
      </w:r>
      <w:r>
        <w:t>万元，与</w:t>
      </w:r>
      <w:r>
        <w:t>2021</w:t>
      </w:r>
      <w:r>
        <w:t>年相比持平</w:t>
      </w:r>
      <w:r>
        <w:t>0</w:t>
      </w:r>
      <w:r>
        <w:t>万元，无增减变化。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1、崇礼高原（国家综合）训练基地室内U型场地建设项目绩效目标表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1.建成室内U型场地</w:t>
            </w:r>
          </w:p>
          <w:p w:rsidR="00233B9A" w:rsidRDefault="000C69FE">
            <w:pPr>
              <w:pStyle w:val="24a5815bc-afc2-4ba5-9c49-c138840dba85"/>
            </w:pPr>
            <w:r>
              <w:t>2.完成试运行</w:t>
            </w:r>
          </w:p>
          <w:p w:rsidR="00233B9A" w:rsidRDefault="000C69FE">
            <w:pPr>
              <w:pStyle w:val="24a5815bc-afc2-4ba5-9c49-c138840dba85"/>
            </w:pPr>
            <w:r>
              <w:t>3.运动队入驻训练，满足使用需求</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全省各类体育场地数量（个）</w:t>
            </w:r>
          </w:p>
        </w:tc>
        <w:tc>
          <w:tcPr>
            <w:tcW w:w="2835" w:type="dxa"/>
            <w:vAlign w:val="center"/>
          </w:tcPr>
          <w:p w:rsidR="00233B9A" w:rsidRDefault="000C69FE">
            <w:pPr>
              <w:pStyle w:val="24a5815bc-afc2-4ba5-9c49-c138840dba85"/>
            </w:pPr>
            <w:r>
              <w:t>全省各类体育场地数量（个）</w:t>
            </w:r>
          </w:p>
        </w:tc>
        <w:tc>
          <w:tcPr>
            <w:tcW w:w="2551" w:type="dxa"/>
            <w:vAlign w:val="center"/>
          </w:tcPr>
          <w:p w:rsidR="00233B9A" w:rsidRDefault="000C69FE">
            <w:pPr>
              <w:pStyle w:val="24a5815bc-afc2-4ba5-9c49-c138840dba85"/>
            </w:pPr>
            <w:r>
              <w:t>1座</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工程质量合格率</w:t>
            </w:r>
          </w:p>
        </w:tc>
        <w:tc>
          <w:tcPr>
            <w:tcW w:w="2835" w:type="dxa"/>
            <w:vAlign w:val="center"/>
          </w:tcPr>
          <w:p w:rsidR="00233B9A" w:rsidRDefault="000C69FE">
            <w:pPr>
              <w:pStyle w:val="24a5815bc-afc2-4ba5-9c49-c138840dba85"/>
            </w:pPr>
            <w:r>
              <w:t>工程质量合格率</w:t>
            </w:r>
          </w:p>
        </w:tc>
        <w:tc>
          <w:tcPr>
            <w:tcW w:w="2551" w:type="dxa"/>
            <w:vAlign w:val="center"/>
          </w:tcPr>
          <w:p w:rsidR="00233B9A" w:rsidRDefault="000C69FE">
            <w:pPr>
              <w:pStyle w:val="24a5815bc-afc2-4ba5-9c49-c138840dba85"/>
            </w:pPr>
            <w:r>
              <w:t>1比例</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项目建设成本</w:t>
            </w:r>
          </w:p>
        </w:tc>
        <w:tc>
          <w:tcPr>
            <w:tcW w:w="2835" w:type="dxa"/>
            <w:vAlign w:val="center"/>
          </w:tcPr>
          <w:p w:rsidR="00233B9A" w:rsidRDefault="000C69FE">
            <w:pPr>
              <w:pStyle w:val="24a5815bc-afc2-4ba5-9c49-c138840dba85"/>
            </w:pPr>
            <w:r>
              <w:t>项目建设成本</w:t>
            </w:r>
          </w:p>
        </w:tc>
        <w:tc>
          <w:tcPr>
            <w:tcW w:w="2551" w:type="dxa"/>
            <w:vAlign w:val="center"/>
          </w:tcPr>
          <w:p w:rsidR="00233B9A" w:rsidRDefault="000C69FE">
            <w:pPr>
              <w:pStyle w:val="24a5815bc-afc2-4ba5-9c49-c138840dba85"/>
            </w:pPr>
            <w:r>
              <w:t>≤18886万元</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工程建设按期完工率</w:t>
            </w:r>
          </w:p>
        </w:tc>
        <w:tc>
          <w:tcPr>
            <w:tcW w:w="2835" w:type="dxa"/>
            <w:vAlign w:val="center"/>
          </w:tcPr>
          <w:p w:rsidR="00233B9A" w:rsidRDefault="000C69FE">
            <w:pPr>
              <w:pStyle w:val="24a5815bc-afc2-4ba5-9c49-c138840dba85"/>
            </w:pPr>
            <w:r>
              <w:t>工程建设按期完工率</w:t>
            </w:r>
          </w:p>
        </w:tc>
        <w:tc>
          <w:tcPr>
            <w:tcW w:w="2551" w:type="dxa"/>
            <w:vAlign w:val="center"/>
          </w:tcPr>
          <w:p w:rsidR="00233B9A" w:rsidRDefault="000C69FE">
            <w:pPr>
              <w:pStyle w:val="24a5815bc-afc2-4ba5-9c49-c138840dba85"/>
            </w:pPr>
            <w:r>
              <w:t>&lt;200天</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对竞技水平提高的促进程度</w:t>
            </w:r>
          </w:p>
        </w:tc>
        <w:tc>
          <w:tcPr>
            <w:tcW w:w="2835" w:type="dxa"/>
            <w:vAlign w:val="center"/>
          </w:tcPr>
          <w:p w:rsidR="00233B9A" w:rsidRDefault="000C69FE">
            <w:pPr>
              <w:pStyle w:val="24a5815bc-afc2-4ba5-9c49-c138840dba85"/>
            </w:pPr>
            <w:r>
              <w:t>对竞技水平提高的促进程度</w:t>
            </w:r>
          </w:p>
        </w:tc>
        <w:tc>
          <w:tcPr>
            <w:tcW w:w="2551" w:type="dxa"/>
            <w:vAlign w:val="center"/>
          </w:tcPr>
          <w:p w:rsidR="00233B9A" w:rsidRDefault="000C69FE">
            <w:pPr>
              <w:pStyle w:val="24a5815bc-afc2-4ba5-9c49-c138840dba85"/>
            </w:pPr>
            <w:r>
              <w:t>&lt;9分</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年度工作计划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2、崇礼基地建设经费（基金）绩效目标表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1.提升基地建设水平、鳗鱼运动员专业训练需要。</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 xml:space="preserve"> 构建基地设施</w:t>
            </w:r>
          </w:p>
        </w:tc>
        <w:tc>
          <w:tcPr>
            <w:tcW w:w="2835" w:type="dxa"/>
            <w:vAlign w:val="center"/>
          </w:tcPr>
          <w:p w:rsidR="00233B9A" w:rsidRDefault="000C69FE">
            <w:pPr>
              <w:pStyle w:val="24a5815bc-afc2-4ba5-9c49-c138840dba85"/>
            </w:pPr>
            <w:r>
              <w:t xml:space="preserve"> 构建指标</w:t>
            </w:r>
          </w:p>
        </w:tc>
        <w:tc>
          <w:tcPr>
            <w:tcW w:w="2551" w:type="dxa"/>
            <w:vAlign w:val="center"/>
          </w:tcPr>
          <w:p w:rsidR="00233B9A" w:rsidRDefault="000C69FE">
            <w:pPr>
              <w:pStyle w:val="24a5815bc-afc2-4ba5-9c49-c138840dba85"/>
            </w:pPr>
            <w:r>
              <w:t>≥1 次</w:t>
            </w:r>
          </w:p>
        </w:tc>
        <w:tc>
          <w:tcPr>
            <w:tcW w:w="2268" w:type="dxa"/>
            <w:vAlign w:val="center"/>
          </w:tcPr>
          <w:p w:rsidR="00233B9A" w:rsidRDefault="000C69FE">
            <w:pPr>
              <w:pStyle w:val="24a5815bc-afc2-4ba5-9c49-c138840dba85"/>
            </w:pPr>
            <w:r>
              <w:t xml:space="preserve"> 次</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 xml:space="preserve"> 验收合格率</w:t>
            </w:r>
          </w:p>
        </w:tc>
        <w:tc>
          <w:tcPr>
            <w:tcW w:w="2835" w:type="dxa"/>
            <w:vAlign w:val="center"/>
          </w:tcPr>
          <w:p w:rsidR="00233B9A" w:rsidRDefault="000C69FE">
            <w:pPr>
              <w:pStyle w:val="24a5815bc-afc2-4ba5-9c49-c138840dba85"/>
            </w:pPr>
            <w:r>
              <w:t xml:space="preserve"> 验收合格率</w:t>
            </w:r>
          </w:p>
        </w:tc>
        <w:tc>
          <w:tcPr>
            <w:tcW w:w="2551" w:type="dxa"/>
            <w:vAlign w:val="center"/>
          </w:tcPr>
          <w:p w:rsidR="00233B9A" w:rsidRDefault="000C69FE">
            <w:pPr>
              <w:pStyle w:val="24a5815bc-afc2-4ba5-9c49-c138840dba85"/>
            </w:pPr>
            <w:r>
              <w:t>≥100 %</w:t>
            </w:r>
          </w:p>
        </w:tc>
        <w:tc>
          <w:tcPr>
            <w:tcW w:w="2268" w:type="dxa"/>
            <w:vAlign w:val="center"/>
          </w:tcPr>
          <w:p w:rsidR="00233B9A" w:rsidRDefault="000C69FE">
            <w:pPr>
              <w:pStyle w:val="24a5815bc-afc2-4ba5-9c49-c138840dba85"/>
            </w:pPr>
            <w:r>
              <w:t xml:space="preserve"> %</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 xml:space="preserve"> 完成准时度</w:t>
            </w:r>
          </w:p>
        </w:tc>
        <w:tc>
          <w:tcPr>
            <w:tcW w:w="2835" w:type="dxa"/>
            <w:vAlign w:val="center"/>
          </w:tcPr>
          <w:p w:rsidR="00233B9A" w:rsidRDefault="000C69FE">
            <w:pPr>
              <w:pStyle w:val="24a5815bc-afc2-4ba5-9c49-c138840dba85"/>
            </w:pPr>
            <w:r>
              <w:t xml:space="preserve"> 完成准时度</w:t>
            </w:r>
          </w:p>
        </w:tc>
        <w:tc>
          <w:tcPr>
            <w:tcW w:w="2551" w:type="dxa"/>
            <w:vAlign w:val="center"/>
          </w:tcPr>
          <w:p w:rsidR="00233B9A" w:rsidRDefault="000C69FE">
            <w:pPr>
              <w:pStyle w:val="24a5815bc-afc2-4ba5-9c49-c138840dba85"/>
            </w:pPr>
            <w:r>
              <w:t>≥100 %</w:t>
            </w:r>
          </w:p>
        </w:tc>
        <w:tc>
          <w:tcPr>
            <w:tcW w:w="2268" w:type="dxa"/>
            <w:vAlign w:val="center"/>
          </w:tcPr>
          <w:p w:rsidR="00233B9A" w:rsidRDefault="000C69FE">
            <w:pPr>
              <w:pStyle w:val="24a5815bc-afc2-4ba5-9c49-c138840dba85"/>
            </w:pPr>
            <w:r>
              <w:t xml:space="preserve"> %</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 xml:space="preserve"> 资金支出</w:t>
            </w:r>
          </w:p>
        </w:tc>
        <w:tc>
          <w:tcPr>
            <w:tcW w:w="2835" w:type="dxa"/>
            <w:vAlign w:val="center"/>
          </w:tcPr>
          <w:p w:rsidR="00233B9A" w:rsidRDefault="000C69FE">
            <w:pPr>
              <w:pStyle w:val="24a5815bc-afc2-4ba5-9c49-c138840dba85"/>
            </w:pPr>
            <w:r>
              <w:t xml:space="preserve"> 支出资金情况</w:t>
            </w:r>
          </w:p>
        </w:tc>
        <w:tc>
          <w:tcPr>
            <w:tcW w:w="2551" w:type="dxa"/>
            <w:vAlign w:val="center"/>
          </w:tcPr>
          <w:p w:rsidR="00233B9A" w:rsidRDefault="000C69FE">
            <w:pPr>
              <w:pStyle w:val="24a5815bc-afc2-4ba5-9c49-c138840dba85"/>
            </w:pPr>
            <w:r>
              <w:t>1445 万元</w:t>
            </w:r>
          </w:p>
        </w:tc>
        <w:tc>
          <w:tcPr>
            <w:tcW w:w="2268" w:type="dxa"/>
            <w:vAlign w:val="center"/>
          </w:tcPr>
          <w:p w:rsidR="00233B9A" w:rsidRDefault="000C69FE">
            <w:pPr>
              <w:pStyle w:val="24a5815bc-afc2-4ba5-9c49-c138840dba85"/>
            </w:pPr>
            <w:r>
              <w:t xml:space="preserve"> 万元</w:t>
            </w:r>
          </w:p>
        </w:tc>
      </w:tr>
      <w:tr w:rsidR="00233B9A">
        <w:trPr>
          <w:trHeight w:val="397"/>
          <w:jc w:val="center"/>
        </w:trPr>
        <w:tc>
          <w:tcPr>
            <w:tcW w:w="1417" w:type="dxa"/>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 xml:space="preserve"> 发展程度</w:t>
            </w:r>
          </w:p>
        </w:tc>
        <w:tc>
          <w:tcPr>
            <w:tcW w:w="2835" w:type="dxa"/>
            <w:vAlign w:val="center"/>
          </w:tcPr>
          <w:p w:rsidR="00233B9A" w:rsidRDefault="000C69FE">
            <w:pPr>
              <w:pStyle w:val="24a5815bc-afc2-4ba5-9c49-c138840dba85"/>
            </w:pPr>
            <w:r>
              <w:t xml:space="preserve"> 带动经济的发展</w:t>
            </w:r>
          </w:p>
        </w:tc>
        <w:tc>
          <w:tcPr>
            <w:tcW w:w="2551" w:type="dxa"/>
            <w:vAlign w:val="center"/>
          </w:tcPr>
          <w:p w:rsidR="00233B9A" w:rsidRDefault="000C69FE">
            <w:pPr>
              <w:pStyle w:val="24a5815bc-afc2-4ba5-9c49-c138840dba85"/>
            </w:pPr>
            <w:r>
              <w:t>≥1 年</w:t>
            </w:r>
          </w:p>
        </w:tc>
        <w:tc>
          <w:tcPr>
            <w:tcW w:w="2268" w:type="dxa"/>
            <w:vAlign w:val="center"/>
          </w:tcPr>
          <w:p w:rsidR="00233B9A" w:rsidRDefault="000C69FE">
            <w:pPr>
              <w:pStyle w:val="24a5815bc-afc2-4ba5-9c49-c138840dba85"/>
            </w:pPr>
            <w:r>
              <w:t xml:space="preserve"> 年</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 xml:space="preserve"> 满意程度</w:t>
            </w:r>
          </w:p>
        </w:tc>
        <w:tc>
          <w:tcPr>
            <w:tcW w:w="2835" w:type="dxa"/>
            <w:vAlign w:val="center"/>
          </w:tcPr>
          <w:p w:rsidR="00233B9A" w:rsidRDefault="000C69FE">
            <w:pPr>
              <w:pStyle w:val="24a5815bc-afc2-4ba5-9c49-c138840dba85"/>
            </w:pPr>
            <w:r>
              <w:t xml:space="preserve"> 满意程度</w:t>
            </w:r>
          </w:p>
        </w:tc>
        <w:tc>
          <w:tcPr>
            <w:tcW w:w="2551" w:type="dxa"/>
            <w:vAlign w:val="center"/>
          </w:tcPr>
          <w:p w:rsidR="00233B9A" w:rsidRDefault="000C69FE">
            <w:pPr>
              <w:pStyle w:val="24a5815bc-afc2-4ba5-9c49-c138840dba85"/>
            </w:pPr>
            <w:r>
              <w:t>≥100 %</w:t>
            </w:r>
          </w:p>
        </w:tc>
        <w:tc>
          <w:tcPr>
            <w:tcW w:w="2268" w:type="dxa"/>
            <w:vAlign w:val="center"/>
          </w:tcPr>
          <w:p w:rsidR="00233B9A" w:rsidRDefault="000C69FE">
            <w:pPr>
              <w:pStyle w:val="24a5815bc-afc2-4ba5-9c49-c138840dba85"/>
            </w:pPr>
            <w:r>
              <w:t xml:space="preserve"> 满意程度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3、体育发展经费（超收）绩效目标表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1.蓄水池按照合同进度开进行开展</w:t>
            </w:r>
          </w:p>
          <w:p w:rsidR="00233B9A" w:rsidRDefault="000C69FE">
            <w:pPr>
              <w:pStyle w:val="24a5815bc-afc2-4ba5-9c49-c138840dba85"/>
            </w:pPr>
            <w:r>
              <w:t>2.储水池完工</w:t>
            </w:r>
          </w:p>
          <w:p w:rsidR="00233B9A" w:rsidRDefault="000C69FE">
            <w:pPr>
              <w:pStyle w:val="24a5815bc-afc2-4ba5-9c49-c138840dba85"/>
            </w:pPr>
            <w:r>
              <w:t>3.验收合格</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崇礼基地蓄水池维修项目质量情况</w:t>
            </w:r>
          </w:p>
        </w:tc>
        <w:tc>
          <w:tcPr>
            <w:tcW w:w="2835" w:type="dxa"/>
            <w:vAlign w:val="center"/>
          </w:tcPr>
          <w:p w:rsidR="00233B9A" w:rsidRDefault="000C69FE">
            <w:pPr>
              <w:pStyle w:val="24a5815bc-afc2-4ba5-9c49-c138840dba85"/>
            </w:pPr>
            <w:r>
              <w:t>崇礼基地蓄水池维修项目质量情况</w:t>
            </w:r>
          </w:p>
          <w:p w:rsidR="00233B9A" w:rsidRDefault="00233B9A">
            <w:pPr>
              <w:pStyle w:val="24a5815bc-afc2-4ba5-9c49-c138840dba85"/>
            </w:pP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1项工程</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维修工程的质量合不合格</w:t>
            </w:r>
          </w:p>
        </w:tc>
        <w:tc>
          <w:tcPr>
            <w:tcW w:w="2835" w:type="dxa"/>
            <w:vAlign w:val="center"/>
          </w:tcPr>
          <w:p w:rsidR="00233B9A" w:rsidRDefault="000C69FE">
            <w:pPr>
              <w:pStyle w:val="24a5815bc-afc2-4ba5-9c49-c138840dba85"/>
            </w:pPr>
            <w:r>
              <w:t>维修工程的质量合不合格</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验收合格</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工程蓄水池、电缆桥架、电路维修</w:t>
            </w:r>
          </w:p>
        </w:tc>
        <w:tc>
          <w:tcPr>
            <w:tcW w:w="2835" w:type="dxa"/>
            <w:vAlign w:val="center"/>
          </w:tcPr>
          <w:p w:rsidR="00233B9A" w:rsidRDefault="000C69FE">
            <w:pPr>
              <w:pStyle w:val="24a5815bc-afc2-4ba5-9c49-c138840dba85"/>
            </w:pPr>
            <w:r>
              <w:t>工程蓄水池、电缆桥架、电路维修</w:t>
            </w:r>
          </w:p>
        </w:tc>
        <w:tc>
          <w:tcPr>
            <w:tcW w:w="2551" w:type="dxa"/>
            <w:vAlign w:val="center"/>
          </w:tcPr>
          <w:p w:rsidR="00233B9A" w:rsidRDefault="000C69FE">
            <w:pPr>
              <w:pStyle w:val="24a5815bc-afc2-4ba5-9c49-c138840dba85"/>
            </w:pPr>
            <w:r>
              <w:t>80.05万元</w:t>
            </w:r>
          </w:p>
        </w:tc>
        <w:tc>
          <w:tcPr>
            <w:tcW w:w="2268" w:type="dxa"/>
            <w:vAlign w:val="center"/>
          </w:tcPr>
          <w:p w:rsidR="00233B9A" w:rsidRDefault="000C69FE">
            <w:pPr>
              <w:pStyle w:val="24a5815bc-afc2-4ba5-9c49-c138840dba85"/>
            </w:pPr>
            <w:r>
              <w:t>按照工程进度来进行支付款项</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经济效益的发展</w:t>
            </w:r>
          </w:p>
        </w:tc>
        <w:tc>
          <w:tcPr>
            <w:tcW w:w="2835" w:type="dxa"/>
            <w:vAlign w:val="center"/>
          </w:tcPr>
          <w:p w:rsidR="00233B9A" w:rsidRDefault="000C69FE">
            <w:pPr>
              <w:pStyle w:val="24a5815bc-afc2-4ba5-9c49-c138840dba85"/>
            </w:pPr>
            <w:r>
              <w:t>经济效益的发展</w:t>
            </w:r>
          </w:p>
        </w:tc>
        <w:tc>
          <w:tcPr>
            <w:tcW w:w="2551" w:type="dxa"/>
            <w:vAlign w:val="center"/>
          </w:tcPr>
          <w:p w:rsidR="00233B9A" w:rsidRDefault="000C69FE">
            <w:pPr>
              <w:pStyle w:val="24a5815bc-afc2-4ba5-9c49-c138840dba85"/>
            </w:pPr>
            <w:r>
              <w:t>&gt;1年</w:t>
            </w:r>
          </w:p>
        </w:tc>
        <w:tc>
          <w:tcPr>
            <w:tcW w:w="2268" w:type="dxa"/>
            <w:vAlign w:val="center"/>
          </w:tcPr>
          <w:p w:rsidR="00233B9A" w:rsidRDefault="000C69FE">
            <w:pPr>
              <w:pStyle w:val="24a5815bc-afc2-4ba5-9c49-c138840dba85"/>
            </w:pPr>
            <w:r>
              <w:t>时间年限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带动周边经济的发展</w:t>
            </w:r>
          </w:p>
        </w:tc>
        <w:tc>
          <w:tcPr>
            <w:tcW w:w="2835" w:type="dxa"/>
            <w:vAlign w:val="center"/>
          </w:tcPr>
          <w:p w:rsidR="00233B9A" w:rsidRDefault="000C69FE">
            <w:pPr>
              <w:pStyle w:val="24a5815bc-afc2-4ba5-9c49-c138840dba85"/>
            </w:pPr>
            <w:r>
              <w:t>带动周边经济的发展</w:t>
            </w:r>
          </w:p>
        </w:tc>
        <w:tc>
          <w:tcPr>
            <w:tcW w:w="2551" w:type="dxa"/>
            <w:vAlign w:val="center"/>
          </w:tcPr>
          <w:p w:rsidR="00233B9A" w:rsidRDefault="000C69FE">
            <w:pPr>
              <w:pStyle w:val="24a5815bc-afc2-4ba5-9c49-c138840dba85"/>
            </w:pPr>
            <w:r>
              <w:t>&gt;1年</w:t>
            </w:r>
          </w:p>
        </w:tc>
        <w:tc>
          <w:tcPr>
            <w:tcW w:w="2268" w:type="dxa"/>
            <w:vAlign w:val="center"/>
          </w:tcPr>
          <w:p w:rsidR="00233B9A" w:rsidRDefault="000C69FE">
            <w:pPr>
              <w:pStyle w:val="24a5815bc-afc2-4ba5-9c49-c138840dba85"/>
            </w:pPr>
            <w:r>
              <w:t>时间年限</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为运动队服务的满意程度</w:t>
            </w:r>
          </w:p>
        </w:tc>
        <w:tc>
          <w:tcPr>
            <w:tcW w:w="2835" w:type="dxa"/>
            <w:vAlign w:val="center"/>
          </w:tcPr>
          <w:p w:rsidR="00233B9A" w:rsidRDefault="000C69FE">
            <w:pPr>
              <w:pStyle w:val="24a5815bc-afc2-4ba5-9c49-c138840dba85"/>
            </w:pPr>
            <w:r>
              <w:t>为运动队服务的满意程度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百分比</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4、体育发展经费（基金）绩效目标表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1.复合性团队保障服务完成</w:t>
            </w:r>
          </w:p>
          <w:p w:rsidR="00233B9A" w:rsidRDefault="000C69FE">
            <w:pPr>
              <w:pStyle w:val="24a5815bc-afc2-4ba5-9c49-c138840dba85"/>
            </w:pPr>
            <w:r>
              <w:t>2.完成验收</w:t>
            </w:r>
          </w:p>
          <w:p w:rsidR="00233B9A" w:rsidRDefault="000C69FE">
            <w:pPr>
              <w:pStyle w:val="24a5815bc-afc2-4ba5-9c49-c138840dba85"/>
            </w:pPr>
            <w:r>
              <w:t>3.达到满意的程度</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保障队伍的正常训练</w:t>
            </w:r>
          </w:p>
        </w:tc>
        <w:tc>
          <w:tcPr>
            <w:tcW w:w="2835" w:type="dxa"/>
            <w:vAlign w:val="center"/>
          </w:tcPr>
          <w:p w:rsidR="00233B9A" w:rsidRDefault="000C69FE">
            <w:pPr>
              <w:pStyle w:val="24a5815bc-afc2-4ba5-9c49-c138840dba85"/>
            </w:pPr>
            <w:r>
              <w:t>保障队伍的正常训练</w:t>
            </w:r>
          </w:p>
        </w:tc>
        <w:tc>
          <w:tcPr>
            <w:tcW w:w="2551" w:type="dxa"/>
            <w:vAlign w:val="center"/>
          </w:tcPr>
          <w:p w:rsidR="00233B9A" w:rsidRDefault="000C69FE">
            <w:pPr>
              <w:pStyle w:val="24a5815bc-afc2-4ba5-9c49-c138840dba85"/>
            </w:pPr>
            <w:r>
              <w:t>&gt;90%</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按照合同来进行保障队伍正常训练</w:t>
            </w:r>
          </w:p>
        </w:tc>
        <w:tc>
          <w:tcPr>
            <w:tcW w:w="2835" w:type="dxa"/>
            <w:vAlign w:val="center"/>
          </w:tcPr>
          <w:p w:rsidR="00233B9A" w:rsidRDefault="000C69FE">
            <w:pPr>
              <w:pStyle w:val="24a5815bc-afc2-4ba5-9c49-c138840dba85"/>
            </w:pPr>
            <w:r>
              <w:t>按照合同来进行保障队伍正常训练</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按照合同来进行付款</w:t>
            </w:r>
          </w:p>
        </w:tc>
        <w:tc>
          <w:tcPr>
            <w:tcW w:w="2835" w:type="dxa"/>
            <w:vAlign w:val="center"/>
          </w:tcPr>
          <w:p w:rsidR="00233B9A" w:rsidRDefault="000C69FE">
            <w:pPr>
              <w:pStyle w:val="24a5815bc-afc2-4ba5-9c49-c138840dba85"/>
            </w:pPr>
            <w:r>
              <w:t>按照合同来进行付款</w:t>
            </w:r>
          </w:p>
        </w:tc>
        <w:tc>
          <w:tcPr>
            <w:tcW w:w="2551" w:type="dxa"/>
            <w:vAlign w:val="center"/>
          </w:tcPr>
          <w:p w:rsidR="00233B9A" w:rsidRDefault="000C69FE">
            <w:pPr>
              <w:pStyle w:val="24a5815bc-afc2-4ba5-9c49-c138840dba85"/>
            </w:pPr>
            <w:r>
              <w:t>62.64万元</w:t>
            </w:r>
          </w:p>
        </w:tc>
        <w:tc>
          <w:tcPr>
            <w:tcW w:w="2268" w:type="dxa"/>
            <w:vAlign w:val="center"/>
          </w:tcPr>
          <w:p w:rsidR="00233B9A" w:rsidRDefault="000C69FE">
            <w:pPr>
              <w:pStyle w:val="24a5815bc-afc2-4ba5-9c49-c138840dba85"/>
            </w:pPr>
            <w:r>
              <w:t>剩余尾款</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运动队伍的训练带动经济的发展</w:t>
            </w:r>
          </w:p>
        </w:tc>
        <w:tc>
          <w:tcPr>
            <w:tcW w:w="2835" w:type="dxa"/>
            <w:vAlign w:val="center"/>
          </w:tcPr>
          <w:p w:rsidR="00233B9A" w:rsidRDefault="000C69FE">
            <w:pPr>
              <w:pStyle w:val="24a5815bc-afc2-4ba5-9c49-c138840dba85"/>
            </w:pPr>
            <w:r>
              <w:t>保障队伍的正常训练，带动经济的发展</w:t>
            </w:r>
          </w:p>
        </w:tc>
        <w:tc>
          <w:tcPr>
            <w:tcW w:w="2551" w:type="dxa"/>
            <w:vAlign w:val="center"/>
          </w:tcPr>
          <w:p w:rsidR="00233B9A" w:rsidRDefault="000C69FE">
            <w:pPr>
              <w:pStyle w:val="24a5815bc-afc2-4ba5-9c49-c138840dba85"/>
            </w:pPr>
            <w:r>
              <w:t>≥1年</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持续冬季项目的发展</w:t>
            </w:r>
          </w:p>
        </w:tc>
        <w:tc>
          <w:tcPr>
            <w:tcW w:w="2835" w:type="dxa"/>
            <w:vAlign w:val="center"/>
          </w:tcPr>
          <w:p w:rsidR="00233B9A" w:rsidRDefault="000C69FE">
            <w:pPr>
              <w:pStyle w:val="24a5815bc-afc2-4ba5-9c49-c138840dba85"/>
            </w:pPr>
            <w:r>
              <w:t>持续冬季项目的可持续发展</w:t>
            </w:r>
          </w:p>
        </w:tc>
        <w:tc>
          <w:tcPr>
            <w:tcW w:w="2551" w:type="dxa"/>
            <w:vAlign w:val="center"/>
          </w:tcPr>
          <w:p w:rsidR="00233B9A" w:rsidRDefault="000C69FE">
            <w:pPr>
              <w:pStyle w:val="24a5815bc-afc2-4ba5-9c49-c138840dba85"/>
            </w:pPr>
            <w:r>
              <w:t>≥1年</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可持续发展</w:t>
            </w:r>
          </w:p>
        </w:tc>
        <w:tc>
          <w:tcPr>
            <w:tcW w:w="2835" w:type="dxa"/>
            <w:vAlign w:val="center"/>
          </w:tcPr>
          <w:p w:rsidR="00233B9A" w:rsidRDefault="000C69FE">
            <w:pPr>
              <w:pStyle w:val="24a5815bc-afc2-4ba5-9c49-c138840dba85"/>
            </w:pPr>
            <w:r>
              <w:t>冬季项目可持续发展</w:t>
            </w:r>
          </w:p>
        </w:tc>
        <w:tc>
          <w:tcPr>
            <w:tcW w:w="2551" w:type="dxa"/>
            <w:vAlign w:val="center"/>
          </w:tcPr>
          <w:p w:rsidR="00233B9A" w:rsidRDefault="000C69FE">
            <w:pPr>
              <w:pStyle w:val="24a5815bc-afc2-4ba5-9c49-c138840dba85"/>
            </w:pPr>
            <w:r>
              <w:t>≥1年</w:t>
            </w:r>
          </w:p>
        </w:tc>
        <w:tc>
          <w:tcPr>
            <w:tcW w:w="2268" w:type="dxa"/>
            <w:vAlign w:val="center"/>
          </w:tcPr>
          <w:p w:rsidR="00233B9A" w:rsidRDefault="000C69FE">
            <w:pPr>
              <w:pStyle w:val="24a5815bc-afc2-4ba5-9c49-c138840dba85"/>
            </w:pPr>
            <w:r>
              <w:t>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为运动队服务满意程度</w:t>
            </w:r>
          </w:p>
        </w:tc>
        <w:tc>
          <w:tcPr>
            <w:tcW w:w="2835" w:type="dxa"/>
            <w:vAlign w:val="center"/>
          </w:tcPr>
          <w:p w:rsidR="00233B9A" w:rsidRDefault="000C69FE">
            <w:pPr>
              <w:pStyle w:val="24a5815bc-afc2-4ba5-9c49-c138840dba85"/>
            </w:pPr>
            <w:r>
              <w:t>为运动队服务的满意程度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工作计划</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5、体育发展经费（基金）绩效目标表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1.保障队伍的正常训练</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为国家队输送人才数量</w:t>
            </w:r>
          </w:p>
        </w:tc>
        <w:tc>
          <w:tcPr>
            <w:tcW w:w="2835" w:type="dxa"/>
            <w:vAlign w:val="center"/>
          </w:tcPr>
          <w:p w:rsidR="00233B9A" w:rsidRDefault="000C69FE">
            <w:pPr>
              <w:pStyle w:val="24a5815bc-afc2-4ba5-9c49-c138840dba85"/>
            </w:pPr>
            <w:r>
              <w:t>反映我省运动员加入国家队人数，数量越多说明项目开展越好</w:t>
            </w:r>
          </w:p>
        </w:tc>
        <w:tc>
          <w:tcPr>
            <w:tcW w:w="2551" w:type="dxa"/>
            <w:vAlign w:val="center"/>
          </w:tcPr>
          <w:p w:rsidR="00233B9A" w:rsidRDefault="000C69FE">
            <w:pPr>
              <w:pStyle w:val="24a5815bc-afc2-4ba5-9c49-c138840dba85"/>
            </w:pPr>
            <w:r>
              <w:t>≥10 人</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组织比赛的场次</w:t>
            </w:r>
          </w:p>
        </w:tc>
        <w:tc>
          <w:tcPr>
            <w:tcW w:w="2835" w:type="dxa"/>
            <w:vAlign w:val="center"/>
          </w:tcPr>
          <w:p w:rsidR="00233B9A" w:rsidRDefault="000C69FE">
            <w:pPr>
              <w:pStyle w:val="24a5815bc-afc2-4ba5-9c49-c138840dba85"/>
            </w:pPr>
            <w:r>
              <w:t>组织比赛的场次</w:t>
            </w:r>
          </w:p>
        </w:tc>
        <w:tc>
          <w:tcPr>
            <w:tcW w:w="2551" w:type="dxa"/>
            <w:vAlign w:val="center"/>
          </w:tcPr>
          <w:p w:rsidR="00233B9A" w:rsidRDefault="000C69FE">
            <w:pPr>
              <w:pStyle w:val="24a5815bc-afc2-4ba5-9c49-c138840dba85"/>
            </w:pPr>
            <w:r>
              <w:t>≥12场</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 xml:space="preserve"> 出现赛风赛纪和兴奋剂事件次数</w:t>
            </w:r>
          </w:p>
        </w:tc>
        <w:tc>
          <w:tcPr>
            <w:tcW w:w="2835" w:type="dxa"/>
            <w:vAlign w:val="center"/>
          </w:tcPr>
          <w:p w:rsidR="00233B9A" w:rsidRDefault="000C69FE">
            <w:pPr>
              <w:pStyle w:val="24a5815bc-afc2-4ba5-9c49-c138840dba85"/>
            </w:pPr>
            <w:r>
              <w:t xml:space="preserve"> 反映当年国家级赛事发生赛风赛纪问题及兴奋剂事件情况</w:t>
            </w:r>
          </w:p>
        </w:tc>
        <w:tc>
          <w:tcPr>
            <w:tcW w:w="2551" w:type="dxa"/>
            <w:vAlign w:val="center"/>
          </w:tcPr>
          <w:p w:rsidR="00233B9A" w:rsidRDefault="000C69FE">
            <w:pPr>
              <w:pStyle w:val="24a5815bc-afc2-4ba5-9c49-c138840dba85"/>
            </w:pPr>
            <w:r>
              <w:t>&lt;1 次</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 xml:space="preserve"> 招标采购时间</w:t>
            </w:r>
          </w:p>
        </w:tc>
        <w:tc>
          <w:tcPr>
            <w:tcW w:w="2835" w:type="dxa"/>
            <w:vAlign w:val="center"/>
          </w:tcPr>
          <w:p w:rsidR="00233B9A" w:rsidRDefault="000C69FE">
            <w:pPr>
              <w:pStyle w:val="24a5815bc-afc2-4ba5-9c49-c138840dba85"/>
            </w:pPr>
            <w:r>
              <w:t xml:space="preserve"> 招标采购时间</w:t>
            </w:r>
          </w:p>
        </w:tc>
        <w:tc>
          <w:tcPr>
            <w:tcW w:w="2551" w:type="dxa"/>
            <w:vAlign w:val="center"/>
          </w:tcPr>
          <w:p w:rsidR="00233B9A" w:rsidRDefault="000C69FE">
            <w:pPr>
              <w:pStyle w:val="24a5815bc-afc2-4ba5-9c49-c138840dba85"/>
            </w:pPr>
            <w:r>
              <w:t>9 月份</w:t>
            </w:r>
          </w:p>
        </w:tc>
        <w:tc>
          <w:tcPr>
            <w:tcW w:w="2268" w:type="dxa"/>
            <w:vAlign w:val="center"/>
          </w:tcPr>
          <w:p w:rsidR="00233B9A" w:rsidRDefault="000C69FE">
            <w:pPr>
              <w:pStyle w:val="24a5815bc-afc2-4ba5-9c49-c138840dba85"/>
            </w:pPr>
            <w:r>
              <w:t>9月份之前招标完成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 xml:space="preserve"> 预算控制数</w:t>
            </w:r>
          </w:p>
        </w:tc>
        <w:tc>
          <w:tcPr>
            <w:tcW w:w="2835" w:type="dxa"/>
            <w:vAlign w:val="center"/>
          </w:tcPr>
          <w:p w:rsidR="00233B9A" w:rsidRDefault="000C69FE">
            <w:pPr>
              <w:pStyle w:val="24a5815bc-afc2-4ba5-9c49-c138840dba85"/>
            </w:pPr>
            <w:r>
              <w:t xml:space="preserve"> 不超过财政支持预算经费规模</w:t>
            </w:r>
          </w:p>
        </w:tc>
        <w:tc>
          <w:tcPr>
            <w:tcW w:w="2551" w:type="dxa"/>
            <w:vAlign w:val="center"/>
          </w:tcPr>
          <w:p w:rsidR="00233B9A" w:rsidRDefault="000C69FE">
            <w:pPr>
              <w:pStyle w:val="24a5815bc-afc2-4ba5-9c49-c138840dba85"/>
            </w:pPr>
            <w:r>
              <w:t>≤8812.35 万元</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 xml:space="preserve"> 项目持续发挥作用期限</w:t>
            </w:r>
          </w:p>
        </w:tc>
        <w:tc>
          <w:tcPr>
            <w:tcW w:w="2835" w:type="dxa"/>
            <w:vAlign w:val="center"/>
          </w:tcPr>
          <w:p w:rsidR="00233B9A" w:rsidRDefault="000C69FE">
            <w:pPr>
              <w:pStyle w:val="24a5815bc-afc2-4ba5-9c49-c138840dba85"/>
            </w:pPr>
            <w:r>
              <w:t xml:space="preserve"> 项目实施对竞技体育的持续影响期限</w:t>
            </w:r>
          </w:p>
        </w:tc>
        <w:tc>
          <w:tcPr>
            <w:tcW w:w="2551" w:type="dxa"/>
            <w:vAlign w:val="center"/>
          </w:tcPr>
          <w:p w:rsidR="00233B9A" w:rsidRDefault="000C69FE">
            <w:pPr>
              <w:pStyle w:val="24a5815bc-afc2-4ba5-9c49-c138840dba85"/>
            </w:pPr>
            <w:r>
              <w:t>≥1 年</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社会影响程度</w:t>
            </w:r>
          </w:p>
        </w:tc>
        <w:tc>
          <w:tcPr>
            <w:tcW w:w="2835" w:type="dxa"/>
            <w:vAlign w:val="center"/>
          </w:tcPr>
          <w:p w:rsidR="00233B9A" w:rsidRDefault="000C69FE">
            <w:pPr>
              <w:pStyle w:val="24a5815bc-afc2-4ba5-9c49-c138840dba85"/>
            </w:pPr>
            <w:r>
              <w:t>通过在重大赛事河北籍选手取得的优异成绩，在全省或全国产生重要影响，激发群众全民上冰雪热情</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生态效益指标</w:t>
            </w:r>
          </w:p>
        </w:tc>
        <w:tc>
          <w:tcPr>
            <w:tcW w:w="2835" w:type="dxa"/>
            <w:vAlign w:val="center"/>
          </w:tcPr>
          <w:p w:rsidR="00233B9A" w:rsidRDefault="000C69FE">
            <w:pPr>
              <w:pStyle w:val="24a5815bc-afc2-4ba5-9c49-c138840dba85"/>
            </w:pPr>
            <w:r>
              <w:t>生态效益的影响力</w:t>
            </w:r>
          </w:p>
        </w:tc>
        <w:tc>
          <w:tcPr>
            <w:tcW w:w="2835" w:type="dxa"/>
            <w:vAlign w:val="center"/>
          </w:tcPr>
          <w:p w:rsidR="00233B9A" w:rsidRDefault="000C69FE">
            <w:pPr>
              <w:pStyle w:val="24a5815bc-afc2-4ba5-9c49-c138840dba85"/>
            </w:pPr>
            <w:r>
              <w:t>生态效益的影响力</w:t>
            </w:r>
          </w:p>
        </w:tc>
        <w:tc>
          <w:tcPr>
            <w:tcW w:w="2551" w:type="dxa"/>
            <w:vAlign w:val="center"/>
          </w:tcPr>
          <w:p w:rsidR="00233B9A" w:rsidRDefault="000C69FE">
            <w:pPr>
              <w:pStyle w:val="24a5815bc-afc2-4ba5-9c49-c138840dba85"/>
            </w:pPr>
            <w:r>
              <w:t>&gt;1年</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 xml:space="preserve"> 省青少年年度比赛代表队满意度</w:t>
            </w:r>
          </w:p>
        </w:tc>
        <w:tc>
          <w:tcPr>
            <w:tcW w:w="2835" w:type="dxa"/>
            <w:vAlign w:val="center"/>
          </w:tcPr>
          <w:p w:rsidR="00233B9A" w:rsidRDefault="000C69FE">
            <w:pPr>
              <w:pStyle w:val="24a5815bc-afc2-4ba5-9c49-c138840dba85"/>
            </w:pPr>
            <w:r>
              <w:t>省青少年年度比赛代表队满意数量占总数比例</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年度工作计划</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年，河北省体育局冬季运动中心安排政府采购预算</w:t>
      </w:r>
      <w:r>
        <w:rPr>
          <w:rFonts w:eastAsia="方正仿宋_GBK"/>
          <w:color w:val="000000"/>
          <w:sz w:val="28"/>
        </w:rPr>
        <w:t>20472.84</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740129" w:rsidTr="00740129">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362027河北省体育局冬季运动中心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740129" w:rsidTr="00740129">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20472.84</w:t>
            </w:r>
          </w:p>
        </w:tc>
        <w:tc>
          <w:tcPr>
            <w:tcW w:w="964" w:type="dxa"/>
            <w:vAlign w:val="center"/>
          </w:tcPr>
          <w:p w:rsidR="00233B9A" w:rsidRDefault="000C69FE">
            <w:pPr>
              <w:pStyle w:val="7"/>
            </w:pPr>
            <w:r>
              <w:t>0.80</w:t>
            </w:r>
          </w:p>
        </w:tc>
        <w:tc>
          <w:tcPr>
            <w:tcW w:w="964" w:type="dxa"/>
            <w:vAlign w:val="center"/>
          </w:tcPr>
          <w:p w:rsidR="00233B9A" w:rsidRDefault="000C69FE">
            <w:pPr>
              <w:pStyle w:val="7"/>
            </w:pPr>
            <w:r>
              <w:t>20472.04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200.80</w:t>
            </w:r>
          </w:p>
        </w:tc>
      </w:tr>
      <w:tr w:rsidR="00233B9A">
        <w:trPr>
          <w:cantSplit/>
          <w:jc w:val="center"/>
        </w:trPr>
        <w:tc>
          <w:tcPr>
            <w:tcW w:w="1701" w:type="dxa"/>
            <w:vAlign w:val="center"/>
          </w:tcPr>
          <w:p w:rsidR="00233B9A" w:rsidRDefault="000C69FE">
            <w:pPr>
              <w:pStyle w:val="6"/>
            </w:pPr>
            <w:r>
              <w:t>河北省体育局冬季运动中心小计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20472.84</w:t>
            </w:r>
          </w:p>
        </w:tc>
        <w:tc>
          <w:tcPr>
            <w:tcW w:w="964" w:type="dxa"/>
            <w:vAlign w:val="center"/>
          </w:tcPr>
          <w:p w:rsidR="00233B9A" w:rsidRDefault="000C69FE">
            <w:pPr>
              <w:pStyle w:val="7"/>
            </w:pPr>
            <w:r>
              <w:t>0.80</w:t>
            </w:r>
          </w:p>
        </w:tc>
        <w:tc>
          <w:tcPr>
            <w:tcW w:w="964" w:type="dxa"/>
            <w:vAlign w:val="center"/>
          </w:tcPr>
          <w:p w:rsidR="00233B9A" w:rsidRDefault="000C69FE">
            <w:pPr>
              <w:pStyle w:val="7"/>
            </w:pPr>
            <w:r>
              <w:t>20472.04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200.80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206.40</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崇礼高原（国家综合）训练基地室内U型场地建设项目</w:t>
            </w:r>
          </w:p>
        </w:tc>
        <w:tc>
          <w:tcPr>
            <w:tcW w:w="964" w:type="dxa"/>
            <w:vAlign w:val="center"/>
          </w:tcPr>
          <w:p w:rsidR="00233B9A" w:rsidRDefault="000C69FE">
            <w:pPr>
              <w:pStyle w:val="4"/>
            </w:pPr>
            <w:r>
              <w:t>18886.00</w:t>
            </w:r>
          </w:p>
        </w:tc>
        <w:tc>
          <w:tcPr>
            <w:tcW w:w="1134" w:type="dxa"/>
            <w:vAlign w:val="center"/>
          </w:tcPr>
          <w:p w:rsidR="00233B9A" w:rsidRDefault="000C69FE">
            <w:pPr>
              <w:pStyle w:val="2"/>
            </w:pPr>
            <w:r>
              <w:t>其他建筑物施工</w:t>
            </w:r>
          </w:p>
        </w:tc>
        <w:tc>
          <w:tcPr>
            <w:tcW w:w="1134" w:type="dxa"/>
            <w:vAlign w:val="center"/>
          </w:tcPr>
          <w:p w:rsidR="00233B9A" w:rsidRDefault="000C69FE">
            <w:pPr>
              <w:pStyle w:val="2"/>
            </w:pPr>
            <w:r>
              <w:t>B0199</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6378.03</w:t>
            </w:r>
          </w:p>
        </w:tc>
        <w:tc>
          <w:tcPr>
            <w:tcW w:w="964" w:type="dxa"/>
            <w:vAlign w:val="center"/>
          </w:tcPr>
          <w:p w:rsidR="00233B9A" w:rsidRDefault="000C69FE">
            <w:pPr>
              <w:pStyle w:val="4"/>
            </w:pPr>
            <w:r>
              <w:t>6378.03</w:t>
            </w:r>
          </w:p>
        </w:tc>
        <w:tc>
          <w:tcPr>
            <w:tcW w:w="964" w:type="dxa"/>
            <w:vAlign w:val="center"/>
          </w:tcPr>
          <w:p w:rsidR="00233B9A" w:rsidRDefault="00233B9A">
            <w:pPr>
              <w:pStyle w:val="4"/>
            </w:pPr>
          </w:p>
        </w:tc>
        <w:tc>
          <w:tcPr>
            <w:tcW w:w="964" w:type="dxa"/>
            <w:vAlign w:val="center"/>
          </w:tcPr>
          <w:p w:rsidR="00233B9A" w:rsidRDefault="000C69FE">
            <w:pPr>
              <w:pStyle w:val="4"/>
            </w:pPr>
            <w:r>
              <w:t>6378.03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崇礼高原（国家综合）训练基地室内U型场地建设项目</w:t>
            </w:r>
          </w:p>
        </w:tc>
        <w:tc>
          <w:tcPr>
            <w:tcW w:w="964" w:type="dxa"/>
            <w:vAlign w:val="center"/>
          </w:tcPr>
          <w:p w:rsidR="00233B9A" w:rsidRDefault="000C69FE">
            <w:pPr>
              <w:pStyle w:val="4"/>
            </w:pPr>
            <w:r>
              <w:t>18886.00</w:t>
            </w:r>
          </w:p>
        </w:tc>
        <w:tc>
          <w:tcPr>
            <w:tcW w:w="1134" w:type="dxa"/>
            <w:vAlign w:val="center"/>
          </w:tcPr>
          <w:p w:rsidR="00233B9A" w:rsidRDefault="000C69FE">
            <w:pPr>
              <w:pStyle w:val="2"/>
            </w:pPr>
            <w:r>
              <w:t>其他建筑物施工</w:t>
            </w:r>
          </w:p>
        </w:tc>
        <w:tc>
          <w:tcPr>
            <w:tcW w:w="1134" w:type="dxa"/>
            <w:vAlign w:val="center"/>
          </w:tcPr>
          <w:p w:rsidR="00233B9A" w:rsidRDefault="000C69FE">
            <w:pPr>
              <w:pStyle w:val="2"/>
            </w:pPr>
            <w:r>
              <w:t>B0199</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4093.66</w:t>
            </w:r>
          </w:p>
        </w:tc>
        <w:tc>
          <w:tcPr>
            <w:tcW w:w="964" w:type="dxa"/>
            <w:vAlign w:val="center"/>
          </w:tcPr>
          <w:p w:rsidR="00233B9A" w:rsidRDefault="000C69FE">
            <w:pPr>
              <w:pStyle w:val="4"/>
            </w:pPr>
            <w:r>
              <w:t>4093.66</w:t>
            </w:r>
          </w:p>
        </w:tc>
        <w:tc>
          <w:tcPr>
            <w:tcW w:w="964" w:type="dxa"/>
            <w:vAlign w:val="center"/>
          </w:tcPr>
          <w:p w:rsidR="00233B9A" w:rsidRDefault="00233B9A">
            <w:pPr>
              <w:pStyle w:val="4"/>
            </w:pPr>
          </w:p>
        </w:tc>
        <w:tc>
          <w:tcPr>
            <w:tcW w:w="964" w:type="dxa"/>
            <w:vAlign w:val="center"/>
          </w:tcPr>
          <w:p w:rsidR="00233B9A" w:rsidRDefault="000C69FE">
            <w:pPr>
              <w:pStyle w:val="4"/>
            </w:pPr>
            <w:r>
              <w:t>4093.66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崇礼高原（国家综合）训练基地室内U型场地建设项目</w:t>
            </w:r>
          </w:p>
        </w:tc>
        <w:tc>
          <w:tcPr>
            <w:tcW w:w="964" w:type="dxa"/>
            <w:vAlign w:val="center"/>
          </w:tcPr>
          <w:p w:rsidR="00233B9A" w:rsidRDefault="000C69FE">
            <w:pPr>
              <w:pStyle w:val="4"/>
            </w:pPr>
            <w:r>
              <w:t>18886.00</w:t>
            </w:r>
          </w:p>
        </w:tc>
        <w:tc>
          <w:tcPr>
            <w:tcW w:w="1134" w:type="dxa"/>
            <w:vAlign w:val="center"/>
          </w:tcPr>
          <w:p w:rsidR="00233B9A" w:rsidRDefault="000C69FE">
            <w:pPr>
              <w:pStyle w:val="2"/>
            </w:pPr>
            <w:r>
              <w:t>其他建筑物施工</w:t>
            </w:r>
          </w:p>
        </w:tc>
        <w:tc>
          <w:tcPr>
            <w:tcW w:w="1134" w:type="dxa"/>
            <w:vAlign w:val="center"/>
          </w:tcPr>
          <w:p w:rsidR="00233B9A" w:rsidRDefault="000C69FE">
            <w:pPr>
              <w:pStyle w:val="2"/>
            </w:pPr>
            <w:r>
              <w:t>B0199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4905.00</w:t>
            </w:r>
          </w:p>
        </w:tc>
        <w:tc>
          <w:tcPr>
            <w:tcW w:w="964" w:type="dxa"/>
            <w:vAlign w:val="center"/>
          </w:tcPr>
          <w:p w:rsidR="00233B9A" w:rsidRDefault="000C69FE">
            <w:pPr>
              <w:pStyle w:val="4"/>
            </w:pPr>
            <w:r>
              <w:t>4905.00</w:t>
            </w:r>
          </w:p>
        </w:tc>
        <w:tc>
          <w:tcPr>
            <w:tcW w:w="964" w:type="dxa"/>
            <w:vAlign w:val="center"/>
          </w:tcPr>
          <w:p w:rsidR="00233B9A" w:rsidRDefault="00233B9A">
            <w:pPr>
              <w:pStyle w:val="4"/>
            </w:pPr>
          </w:p>
        </w:tc>
        <w:tc>
          <w:tcPr>
            <w:tcW w:w="964" w:type="dxa"/>
            <w:vAlign w:val="center"/>
          </w:tcPr>
          <w:p w:rsidR="00233B9A" w:rsidRDefault="000C69FE">
            <w:pPr>
              <w:pStyle w:val="4"/>
            </w:pPr>
            <w:r>
              <w:t>4905.00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崇礼高原（国家综合）训练基地室内U型场地建设项目</w:t>
            </w:r>
          </w:p>
        </w:tc>
        <w:tc>
          <w:tcPr>
            <w:tcW w:w="964" w:type="dxa"/>
            <w:vAlign w:val="center"/>
          </w:tcPr>
          <w:p w:rsidR="00233B9A" w:rsidRDefault="000C69FE">
            <w:pPr>
              <w:pStyle w:val="4"/>
            </w:pPr>
            <w:r>
              <w:t>18886.00</w:t>
            </w:r>
          </w:p>
        </w:tc>
        <w:tc>
          <w:tcPr>
            <w:tcW w:w="1134" w:type="dxa"/>
            <w:vAlign w:val="center"/>
          </w:tcPr>
          <w:p w:rsidR="00233B9A" w:rsidRDefault="000C69FE">
            <w:pPr>
              <w:pStyle w:val="2"/>
            </w:pPr>
            <w:r>
              <w:t>其他建筑物施工</w:t>
            </w:r>
          </w:p>
        </w:tc>
        <w:tc>
          <w:tcPr>
            <w:tcW w:w="1134" w:type="dxa"/>
            <w:vAlign w:val="center"/>
          </w:tcPr>
          <w:p w:rsidR="00233B9A" w:rsidRDefault="000C69FE">
            <w:pPr>
              <w:pStyle w:val="2"/>
            </w:pPr>
            <w:r>
              <w:t>B0199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1623.31</w:t>
            </w:r>
          </w:p>
        </w:tc>
        <w:tc>
          <w:tcPr>
            <w:tcW w:w="964" w:type="dxa"/>
            <w:vAlign w:val="center"/>
          </w:tcPr>
          <w:p w:rsidR="00233B9A" w:rsidRDefault="000C69FE">
            <w:pPr>
              <w:pStyle w:val="4"/>
            </w:pPr>
            <w:r>
              <w:t>1623.31</w:t>
            </w:r>
          </w:p>
        </w:tc>
        <w:tc>
          <w:tcPr>
            <w:tcW w:w="964" w:type="dxa"/>
            <w:vAlign w:val="center"/>
          </w:tcPr>
          <w:p w:rsidR="00233B9A" w:rsidRDefault="00233B9A">
            <w:pPr>
              <w:pStyle w:val="4"/>
            </w:pPr>
          </w:p>
        </w:tc>
        <w:tc>
          <w:tcPr>
            <w:tcW w:w="964" w:type="dxa"/>
            <w:vAlign w:val="center"/>
          </w:tcPr>
          <w:p w:rsidR="00233B9A" w:rsidRDefault="000C69FE">
            <w:pPr>
              <w:pStyle w:val="4"/>
            </w:pPr>
            <w:r>
              <w:t>1623.31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lastRenderedPageBreak/>
              <w:t>崇礼高原（国家综合）训练基地室内U型场地建设项目</w:t>
            </w:r>
          </w:p>
        </w:tc>
        <w:tc>
          <w:tcPr>
            <w:tcW w:w="964" w:type="dxa"/>
            <w:vAlign w:val="center"/>
          </w:tcPr>
          <w:p w:rsidR="00233B9A" w:rsidRDefault="000C69FE">
            <w:pPr>
              <w:pStyle w:val="4"/>
            </w:pPr>
            <w:r>
              <w:t>18886.00</w:t>
            </w:r>
          </w:p>
        </w:tc>
        <w:tc>
          <w:tcPr>
            <w:tcW w:w="1134" w:type="dxa"/>
            <w:vAlign w:val="center"/>
          </w:tcPr>
          <w:p w:rsidR="00233B9A" w:rsidRDefault="000C69FE">
            <w:pPr>
              <w:pStyle w:val="2"/>
            </w:pPr>
            <w:r>
              <w:t>其他服务</w:t>
            </w:r>
          </w:p>
        </w:tc>
        <w:tc>
          <w:tcPr>
            <w:tcW w:w="1134" w:type="dxa"/>
            <w:vAlign w:val="center"/>
          </w:tcPr>
          <w:p w:rsidR="00233B9A" w:rsidRDefault="000C69FE">
            <w:pPr>
              <w:pStyle w:val="2"/>
            </w:pPr>
            <w:r>
              <w:t>C99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1000.00</w:t>
            </w:r>
          </w:p>
        </w:tc>
        <w:tc>
          <w:tcPr>
            <w:tcW w:w="964" w:type="dxa"/>
            <w:vAlign w:val="center"/>
          </w:tcPr>
          <w:p w:rsidR="00233B9A" w:rsidRDefault="000C69FE">
            <w:pPr>
              <w:pStyle w:val="4"/>
            </w:pPr>
            <w:r>
              <w:t>1000.00</w:t>
            </w:r>
          </w:p>
        </w:tc>
        <w:tc>
          <w:tcPr>
            <w:tcW w:w="964" w:type="dxa"/>
            <w:vAlign w:val="center"/>
          </w:tcPr>
          <w:p w:rsidR="00233B9A" w:rsidRDefault="00233B9A">
            <w:pPr>
              <w:pStyle w:val="4"/>
            </w:pPr>
          </w:p>
        </w:tc>
        <w:tc>
          <w:tcPr>
            <w:tcW w:w="964" w:type="dxa"/>
            <w:vAlign w:val="center"/>
          </w:tcPr>
          <w:p w:rsidR="00233B9A" w:rsidRDefault="000C69FE">
            <w:pPr>
              <w:pStyle w:val="4"/>
            </w:pPr>
            <w:r>
              <w:t>1000.00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崇礼基地建设经费（基金）</w:t>
            </w:r>
          </w:p>
        </w:tc>
        <w:tc>
          <w:tcPr>
            <w:tcW w:w="964" w:type="dxa"/>
            <w:vAlign w:val="center"/>
          </w:tcPr>
          <w:p w:rsidR="00233B9A" w:rsidRDefault="000C69FE">
            <w:pPr>
              <w:pStyle w:val="4"/>
            </w:pPr>
            <w:r>
              <w:t>1445.00</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1144.64</w:t>
            </w:r>
          </w:p>
        </w:tc>
        <w:tc>
          <w:tcPr>
            <w:tcW w:w="964" w:type="dxa"/>
            <w:vAlign w:val="center"/>
          </w:tcPr>
          <w:p w:rsidR="00233B9A" w:rsidRDefault="000C69FE">
            <w:pPr>
              <w:pStyle w:val="4"/>
            </w:pPr>
            <w:r>
              <w:t>1144.64</w:t>
            </w:r>
          </w:p>
        </w:tc>
        <w:tc>
          <w:tcPr>
            <w:tcW w:w="964" w:type="dxa"/>
            <w:vAlign w:val="center"/>
          </w:tcPr>
          <w:p w:rsidR="00233B9A" w:rsidRDefault="00233B9A">
            <w:pPr>
              <w:pStyle w:val="4"/>
            </w:pPr>
          </w:p>
        </w:tc>
        <w:tc>
          <w:tcPr>
            <w:tcW w:w="964" w:type="dxa"/>
            <w:vAlign w:val="center"/>
          </w:tcPr>
          <w:p w:rsidR="00233B9A" w:rsidRDefault="000C69FE">
            <w:pPr>
              <w:pStyle w:val="4"/>
            </w:pPr>
            <w:r>
              <w:t>1144.64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8812.35</w:t>
            </w:r>
          </w:p>
        </w:tc>
        <w:tc>
          <w:tcPr>
            <w:tcW w:w="1134" w:type="dxa"/>
            <w:vAlign w:val="center"/>
          </w:tcPr>
          <w:p w:rsidR="00233B9A" w:rsidRDefault="000C69FE">
            <w:pPr>
              <w:pStyle w:val="2"/>
            </w:pPr>
            <w:r>
              <w:t>冰上运动设备</w:t>
            </w:r>
          </w:p>
        </w:tc>
        <w:tc>
          <w:tcPr>
            <w:tcW w:w="1134" w:type="dxa"/>
            <w:vAlign w:val="center"/>
          </w:tcPr>
          <w:p w:rsidR="00233B9A" w:rsidRDefault="000C69FE">
            <w:pPr>
              <w:pStyle w:val="2"/>
            </w:pPr>
            <w:r>
              <w:t>A033610</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346.00</w:t>
            </w:r>
          </w:p>
        </w:tc>
        <w:tc>
          <w:tcPr>
            <w:tcW w:w="964" w:type="dxa"/>
            <w:vAlign w:val="center"/>
          </w:tcPr>
          <w:p w:rsidR="00233B9A" w:rsidRDefault="000C69FE">
            <w:pPr>
              <w:pStyle w:val="4"/>
            </w:pPr>
            <w:r>
              <w:t>346.00</w:t>
            </w:r>
          </w:p>
        </w:tc>
        <w:tc>
          <w:tcPr>
            <w:tcW w:w="964" w:type="dxa"/>
            <w:vAlign w:val="center"/>
          </w:tcPr>
          <w:p w:rsidR="00233B9A" w:rsidRDefault="00233B9A">
            <w:pPr>
              <w:pStyle w:val="4"/>
            </w:pPr>
          </w:p>
        </w:tc>
        <w:tc>
          <w:tcPr>
            <w:tcW w:w="964" w:type="dxa"/>
            <w:vAlign w:val="center"/>
          </w:tcPr>
          <w:p w:rsidR="00233B9A" w:rsidRDefault="000C69FE">
            <w:pPr>
              <w:pStyle w:val="4"/>
            </w:pPr>
            <w:r>
              <w:t>346.00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8812.35</w:t>
            </w:r>
          </w:p>
        </w:tc>
        <w:tc>
          <w:tcPr>
            <w:tcW w:w="1134" w:type="dxa"/>
            <w:vAlign w:val="center"/>
          </w:tcPr>
          <w:p w:rsidR="00233B9A" w:rsidRDefault="000C69FE">
            <w:pPr>
              <w:pStyle w:val="2"/>
            </w:pPr>
            <w:r>
              <w:t>雪上运动设备</w:t>
            </w:r>
          </w:p>
        </w:tc>
        <w:tc>
          <w:tcPr>
            <w:tcW w:w="1134" w:type="dxa"/>
            <w:vAlign w:val="center"/>
          </w:tcPr>
          <w:p w:rsidR="00233B9A" w:rsidRDefault="000C69FE">
            <w:pPr>
              <w:pStyle w:val="2"/>
            </w:pPr>
            <w:r>
              <w:t>A033611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400.00</w:t>
            </w:r>
          </w:p>
        </w:tc>
        <w:tc>
          <w:tcPr>
            <w:tcW w:w="964" w:type="dxa"/>
            <w:vAlign w:val="center"/>
          </w:tcPr>
          <w:p w:rsidR="00233B9A" w:rsidRDefault="000C69FE">
            <w:pPr>
              <w:pStyle w:val="4"/>
            </w:pPr>
            <w:r>
              <w:t>400.00</w:t>
            </w:r>
          </w:p>
        </w:tc>
        <w:tc>
          <w:tcPr>
            <w:tcW w:w="964" w:type="dxa"/>
            <w:vAlign w:val="center"/>
          </w:tcPr>
          <w:p w:rsidR="00233B9A" w:rsidRDefault="00233B9A">
            <w:pPr>
              <w:pStyle w:val="4"/>
            </w:pPr>
          </w:p>
        </w:tc>
        <w:tc>
          <w:tcPr>
            <w:tcW w:w="964" w:type="dxa"/>
            <w:vAlign w:val="center"/>
          </w:tcPr>
          <w:p w:rsidR="00233B9A" w:rsidRDefault="000C69FE">
            <w:pPr>
              <w:pStyle w:val="4"/>
            </w:pPr>
            <w:r>
              <w:t>400.00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8812.35</w:t>
            </w:r>
          </w:p>
        </w:tc>
        <w:tc>
          <w:tcPr>
            <w:tcW w:w="1134" w:type="dxa"/>
            <w:vAlign w:val="center"/>
          </w:tcPr>
          <w:p w:rsidR="00233B9A" w:rsidRDefault="000C69FE">
            <w:pPr>
              <w:pStyle w:val="2"/>
            </w:pPr>
            <w:r>
              <w:t>体育运动辅助设备</w:t>
            </w:r>
          </w:p>
        </w:tc>
        <w:tc>
          <w:tcPr>
            <w:tcW w:w="1134" w:type="dxa"/>
            <w:vAlign w:val="center"/>
          </w:tcPr>
          <w:p w:rsidR="00233B9A" w:rsidRDefault="000C69FE">
            <w:pPr>
              <w:pStyle w:val="2"/>
            </w:pPr>
            <w:r>
              <w:t>A033629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265.00</w:t>
            </w:r>
          </w:p>
        </w:tc>
        <w:tc>
          <w:tcPr>
            <w:tcW w:w="964" w:type="dxa"/>
            <w:vAlign w:val="center"/>
          </w:tcPr>
          <w:p w:rsidR="00233B9A" w:rsidRDefault="000C69FE">
            <w:pPr>
              <w:pStyle w:val="4"/>
            </w:pPr>
            <w:r>
              <w:t>265.00</w:t>
            </w:r>
          </w:p>
        </w:tc>
        <w:tc>
          <w:tcPr>
            <w:tcW w:w="964" w:type="dxa"/>
            <w:vAlign w:val="center"/>
          </w:tcPr>
          <w:p w:rsidR="00233B9A" w:rsidRDefault="00233B9A">
            <w:pPr>
              <w:pStyle w:val="4"/>
            </w:pPr>
          </w:p>
        </w:tc>
        <w:tc>
          <w:tcPr>
            <w:tcW w:w="964" w:type="dxa"/>
            <w:vAlign w:val="center"/>
          </w:tcPr>
          <w:p w:rsidR="00233B9A" w:rsidRDefault="000C69FE">
            <w:pPr>
              <w:pStyle w:val="4"/>
            </w:pPr>
            <w:r>
              <w:t>265.00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8812.35</w:t>
            </w:r>
          </w:p>
        </w:tc>
        <w:tc>
          <w:tcPr>
            <w:tcW w:w="1134" w:type="dxa"/>
            <w:vAlign w:val="center"/>
          </w:tcPr>
          <w:p w:rsidR="00233B9A" w:rsidRDefault="000C69FE">
            <w:pPr>
              <w:pStyle w:val="2"/>
            </w:pPr>
            <w:r>
              <w:t>普通服装</w:t>
            </w:r>
          </w:p>
        </w:tc>
        <w:tc>
          <w:tcPr>
            <w:tcW w:w="1134" w:type="dxa"/>
            <w:vAlign w:val="center"/>
          </w:tcPr>
          <w:p w:rsidR="00233B9A" w:rsidRDefault="000C69FE">
            <w:pPr>
              <w:pStyle w:val="2"/>
            </w:pPr>
            <w:r>
              <w:t>A07030103</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116.40</w:t>
            </w:r>
          </w:p>
        </w:tc>
        <w:tc>
          <w:tcPr>
            <w:tcW w:w="964" w:type="dxa"/>
            <w:vAlign w:val="center"/>
          </w:tcPr>
          <w:p w:rsidR="00233B9A" w:rsidRDefault="000C69FE">
            <w:pPr>
              <w:pStyle w:val="4"/>
            </w:pPr>
            <w:r>
              <w:t>116.40</w:t>
            </w:r>
          </w:p>
        </w:tc>
        <w:tc>
          <w:tcPr>
            <w:tcW w:w="964" w:type="dxa"/>
            <w:vAlign w:val="center"/>
          </w:tcPr>
          <w:p w:rsidR="00233B9A" w:rsidRDefault="00233B9A">
            <w:pPr>
              <w:pStyle w:val="4"/>
            </w:pPr>
          </w:p>
        </w:tc>
        <w:tc>
          <w:tcPr>
            <w:tcW w:w="964" w:type="dxa"/>
            <w:vAlign w:val="center"/>
          </w:tcPr>
          <w:p w:rsidR="00233B9A" w:rsidRDefault="000C69FE">
            <w:pPr>
              <w:pStyle w:val="4"/>
            </w:pPr>
            <w:r>
              <w:t>116.40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8812.35</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次</w:t>
            </w:r>
          </w:p>
        </w:tc>
        <w:tc>
          <w:tcPr>
            <w:tcW w:w="850" w:type="dxa"/>
            <w:vAlign w:val="center"/>
          </w:tcPr>
          <w:p w:rsidR="00233B9A" w:rsidRDefault="000C69FE">
            <w:pPr>
              <w:pStyle w:val="4"/>
            </w:pPr>
            <w:r>
              <w:t>1</w:t>
            </w:r>
          </w:p>
        </w:tc>
        <w:tc>
          <w:tcPr>
            <w:tcW w:w="850" w:type="dxa"/>
            <w:vAlign w:val="center"/>
          </w:tcPr>
          <w:p w:rsidR="00233B9A" w:rsidRDefault="000C69FE">
            <w:pPr>
              <w:pStyle w:val="4"/>
            </w:pPr>
            <w:r>
              <w:t>200.00</w:t>
            </w: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t>河北省体育局冬季运动中心上年末固定资产金额为</w:t>
      </w:r>
      <w:r>
        <w:rPr>
          <w:rFonts w:eastAsia="方正仿宋_GBK"/>
          <w:color w:val="000000"/>
          <w:sz w:val="28"/>
        </w:rPr>
        <w:t>6736.20</w:t>
      </w:r>
      <w:r>
        <w:rPr>
          <w:rFonts w:eastAsia="方正仿宋_GBK"/>
          <w:color w:val="000000"/>
          <w:sz w:val="28"/>
        </w:rPr>
        <w:t>万元（详见下表）。本年度拟购置固定资产总额为</w:t>
      </w:r>
      <w:r>
        <w:rPr>
          <w:rFonts w:eastAsia="方正仿宋_GBK"/>
          <w:color w:val="000000"/>
          <w:sz w:val="28"/>
        </w:rPr>
        <w:t>545.50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740129" w:rsidTr="00740129">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lastRenderedPageBreak/>
              <w:t>362027河北省体育局冬季运动中心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6736.20</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2</w:t>
            </w:r>
          </w:p>
        </w:tc>
        <w:tc>
          <w:tcPr>
            <w:tcW w:w="2835" w:type="dxa"/>
            <w:vAlign w:val="center"/>
          </w:tcPr>
          <w:p w:rsidR="00233B9A" w:rsidRDefault="000C69FE">
            <w:pPr>
              <w:pStyle w:val="4"/>
            </w:pPr>
            <w:r>
              <w:t>88.72</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16</w:t>
            </w:r>
          </w:p>
        </w:tc>
        <w:tc>
          <w:tcPr>
            <w:tcW w:w="2835" w:type="dxa"/>
            <w:vAlign w:val="center"/>
          </w:tcPr>
          <w:p w:rsidR="00233B9A" w:rsidRDefault="000C69FE">
            <w:pPr>
              <w:pStyle w:val="4"/>
            </w:pPr>
            <w:r>
              <w:t>874.29</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8512</w:t>
            </w:r>
          </w:p>
        </w:tc>
        <w:tc>
          <w:tcPr>
            <w:tcW w:w="2835" w:type="dxa"/>
            <w:vAlign w:val="center"/>
          </w:tcPr>
          <w:p w:rsidR="00233B9A" w:rsidRDefault="000C69FE">
            <w:pPr>
              <w:pStyle w:val="4"/>
            </w:pPr>
            <w:r>
              <w:t>5773.19</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lastRenderedPageBreak/>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3" w:name="_Toc_4_4_0000000041"/>
      <w:r>
        <w:rPr>
          <w:rFonts w:ascii="方正小标宋_GBK" w:eastAsia="方正小标宋_GBK" w:hAnsi="方正小标宋_GBK" w:cs="方正小标宋_GBK"/>
          <w:color w:val="000000"/>
          <w:sz w:val="44"/>
        </w:rPr>
        <w:lastRenderedPageBreak/>
        <w:t>二十三、河北体育学院收支预算</w:t>
      </w:r>
      <w:bookmarkEnd w:id="23"/>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740129" w:rsidTr="00740129">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14013.55</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2594.00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0C69FE">
            <w:pPr>
              <w:pStyle w:val="4"/>
            </w:pPr>
            <w:r>
              <w:t>6400.00</w:t>
            </w: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0C69FE">
            <w:pPr>
              <w:pStyle w:val="4"/>
            </w:pPr>
            <w:r>
              <w:t>680.00</w:t>
            </w:r>
          </w:p>
        </w:tc>
        <w:tc>
          <w:tcPr>
            <w:tcW w:w="4535" w:type="dxa"/>
            <w:vAlign w:val="center"/>
          </w:tcPr>
          <w:p w:rsidR="00233B9A" w:rsidRDefault="000C69FE">
            <w:pPr>
              <w:pStyle w:val="2"/>
            </w:pPr>
            <w:r>
              <w:t>五、教育支出</w:t>
            </w:r>
          </w:p>
        </w:tc>
        <w:tc>
          <w:tcPr>
            <w:tcW w:w="2126" w:type="dxa"/>
            <w:vAlign w:val="center"/>
          </w:tcPr>
          <w:p w:rsidR="00233B9A" w:rsidRDefault="000C69FE">
            <w:pPr>
              <w:pStyle w:val="4"/>
            </w:pPr>
            <w:r>
              <w:t>22973.96</w:t>
            </w: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233B9A">
            <w:pPr>
              <w:pStyle w:val="4"/>
            </w:pPr>
          </w:p>
        </w:tc>
        <w:tc>
          <w:tcPr>
            <w:tcW w:w="4535" w:type="dxa"/>
            <w:vAlign w:val="center"/>
          </w:tcPr>
          <w:p w:rsidR="00233B9A" w:rsidRDefault="000C69FE">
            <w:pPr>
              <w:pStyle w:val="2"/>
            </w:pPr>
            <w:r>
              <w:t>六、科学技术支出</w:t>
            </w:r>
          </w:p>
        </w:tc>
        <w:tc>
          <w:tcPr>
            <w:tcW w:w="2126" w:type="dxa"/>
            <w:vAlign w:val="center"/>
          </w:tcPr>
          <w:p w:rsidR="00233B9A" w:rsidRDefault="000C69FE">
            <w:pPr>
              <w:pStyle w:val="4"/>
            </w:pPr>
            <w:r>
              <w:t>0.80</w:t>
            </w: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0C69FE">
            <w:pPr>
              <w:pStyle w:val="4"/>
            </w:pPr>
            <w:r>
              <w:t>10.00</w:t>
            </w: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2594.00</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23697.55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25568.76</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1871.21</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25568.76</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25568.76</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740129" w:rsidTr="00740129">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25568.76</w:t>
            </w:r>
          </w:p>
        </w:tc>
        <w:tc>
          <w:tcPr>
            <w:tcW w:w="1134" w:type="dxa"/>
            <w:vAlign w:val="center"/>
          </w:tcPr>
          <w:p w:rsidR="00233B9A" w:rsidRDefault="000C69FE">
            <w:pPr>
              <w:pStyle w:val="7"/>
            </w:pPr>
            <w:r>
              <w:t>23697.55</w:t>
            </w:r>
          </w:p>
        </w:tc>
        <w:tc>
          <w:tcPr>
            <w:tcW w:w="1134" w:type="dxa"/>
            <w:vAlign w:val="center"/>
          </w:tcPr>
          <w:p w:rsidR="00233B9A" w:rsidRDefault="000C69FE">
            <w:pPr>
              <w:pStyle w:val="7"/>
            </w:pPr>
            <w:r>
              <w:t>16607.55</w:t>
            </w:r>
          </w:p>
        </w:tc>
        <w:tc>
          <w:tcPr>
            <w:tcW w:w="1134" w:type="dxa"/>
            <w:vAlign w:val="center"/>
          </w:tcPr>
          <w:p w:rsidR="00233B9A" w:rsidRDefault="000C69FE">
            <w:pPr>
              <w:pStyle w:val="7"/>
            </w:pPr>
            <w:r>
              <w:t>6400.00</w:t>
            </w:r>
          </w:p>
        </w:tc>
        <w:tc>
          <w:tcPr>
            <w:tcW w:w="1134" w:type="dxa"/>
            <w:vAlign w:val="center"/>
          </w:tcPr>
          <w:p w:rsidR="00233B9A" w:rsidRDefault="000C69FE">
            <w:pPr>
              <w:pStyle w:val="7"/>
            </w:pPr>
            <w:r>
              <w:t>680.00</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10.00</w:t>
            </w:r>
          </w:p>
        </w:tc>
        <w:tc>
          <w:tcPr>
            <w:tcW w:w="1134" w:type="dxa"/>
            <w:vAlign w:val="center"/>
          </w:tcPr>
          <w:p w:rsidR="00233B9A" w:rsidRDefault="000C69FE">
            <w:pPr>
              <w:pStyle w:val="7"/>
            </w:pPr>
            <w:r>
              <w:t>1871.21</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205</w:t>
            </w:r>
          </w:p>
        </w:tc>
        <w:tc>
          <w:tcPr>
            <w:tcW w:w="1559" w:type="dxa"/>
            <w:vAlign w:val="center"/>
          </w:tcPr>
          <w:p w:rsidR="00233B9A" w:rsidRDefault="000C69FE">
            <w:pPr>
              <w:pStyle w:val="2"/>
            </w:pPr>
            <w:r>
              <w:t>教育支出</w:t>
            </w:r>
          </w:p>
        </w:tc>
        <w:tc>
          <w:tcPr>
            <w:tcW w:w="1134" w:type="dxa"/>
            <w:vAlign w:val="center"/>
          </w:tcPr>
          <w:p w:rsidR="00233B9A" w:rsidRDefault="000C69FE">
            <w:pPr>
              <w:pStyle w:val="4"/>
            </w:pPr>
            <w:r>
              <w:t>22973.96</w:t>
            </w:r>
          </w:p>
        </w:tc>
        <w:tc>
          <w:tcPr>
            <w:tcW w:w="1134" w:type="dxa"/>
            <w:vAlign w:val="center"/>
          </w:tcPr>
          <w:p w:rsidR="00233B9A" w:rsidRDefault="000C69FE">
            <w:pPr>
              <w:pStyle w:val="4"/>
            </w:pPr>
            <w:r>
              <w:t>21103.55</w:t>
            </w:r>
          </w:p>
        </w:tc>
        <w:tc>
          <w:tcPr>
            <w:tcW w:w="1134" w:type="dxa"/>
            <w:vAlign w:val="center"/>
          </w:tcPr>
          <w:p w:rsidR="00233B9A" w:rsidRDefault="000C69FE">
            <w:pPr>
              <w:pStyle w:val="4"/>
            </w:pPr>
            <w:r>
              <w:t>14013.55</w:t>
            </w:r>
          </w:p>
        </w:tc>
        <w:tc>
          <w:tcPr>
            <w:tcW w:w="1134" w:type="dxa"/>
            <w:vAlign w:val="center"/>
          </w:tcPr>
          <w:p w:rsidR="00233B9A" w:rsidRDefault="000C69FE">
            <w:pPr>
              <w:pStyle w:val="4"/>
            </w:pPr>
            <w:r>
              <w:t>6400.00</w:t>
            </w:r>
          </w:p>
        </w:tc>
        <w:tc>
          <w:tcPr>
            <w:tcW w:w="1134" w:type="dxa"/>
            <w:vAlign w:val="center"/>
          </w:tcPr>
          <w:p w:rsidR="00233B9A" w:rsidRDefault="000C69FE">
            <w:pPr>
              <w:pStyle w:val="4"/>
            </w:pPr>
            <w:r>
              <w:t>680.00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10.00</w:t>
            </w:r>
          </w:p>
        </w:tc>
        <w:tc>
          <w:tcPr>
            <w:tcW w:w="1134" w:type="dxa"/>
            <w:vAlign w:val="center"/>
          </w:tcPr>
          <w:p w:rsidR="00233B9A" w:rsidRDefault="000C69FE">
            <w:pPr>
              <w:pStyle w:val="4"/>
            </w:pPr>
            <w:r>
              <w:t>1870.41</w:t>
            </w: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20502</w:t>
            </w:r>
          </w:p>
        </w:tc>
        <w:tc>
          <w:tcPr>
            <w:tcW w:w="1559" w:type="dxa"/>
            <w:vAlign w:val="center"/>
          </w:tcPr>
          <w:p w:rsidR="00233B9A" w:rsidRDefault="000C69FE">
            <w:pPr>
              <w:pStyle w:val="2"/>
            </w:pPr>
            <w:r>
              <w:t>普通教育</w:t>
            </w:r>
          </w:p>
        </w:tc>
        <w:tc>
          <w:tcPr>
            <w:tcW w:w="1134" w:type="dxa"/>
            <w:vAlign w:val="center"/>
          </w:tcPr>
          <w:p w:rsidR="00233B9A" w:rsidRDefault="000C69FE">
            <w:pPr>
              <w:pStyle w:val="4"/>
            </w:pPr>
            <w:r>
              <w:t>22944.96</w:t>
            </w:r>
          </w:p>
        </w:tc>
        <w:tc>
          <w:tcPr>
            <w:tcW w:w="1134" w:type="dxa"/>
            <w:vAlign w:val="center"/>
          </w:tcPr>
          <w:p w:rsidR="00233B9A" w:rsidRDefault="000C69FE">
            <w:pPr>
              <w:pStyle w:val="4"/>
            </w:pPr>
            <w:r>
              <w:t>21074.55</w:t>
            </w:r>
          </w:p>
        </w:tc>
        <w:tc>
          <w:tcPr>
            <w:tcW w:w="1134" w:type="dxa"/>
            <w:vAlign w:val="center"/>
          </w:tcPr>
          <w:p w:rsidR="00233B9A" w:rsidRDefault="000C69FE">
            <w:pPr>
              <w:pStyle w:val="4"/>
            </w:pPr>
            <w:r>
              <w:t>13984.55</w:t>
            </w:r>
          </w:p>
        </w:tc>
        <w:tc>
          <w:tcPr>
            <w:tcW w:w="1134" w:type="dxa"/>
            <w:vAlign w:val="center"/>
          </w:tcPr>
          <w:p w:rsidR="00233B9A" w:rsidRDefault="000C69FE">
            <w:pPr>
              <w:pStyle w:val="4"/>
            </w:pPr>
            <w:r>
              <w:t>6400.00</w:t>
            </w:r>
          </w:p>
        </w:tc>
        <w:tc>
          <w:tcPr>
            <w:tcW w:w="1134" w:type="dxa"/>
            <w:vAlign w:val="center"/>
          </w:tcPr>
          <w:p w:rsidR="00233B9A" w:rsidRDefault="000C69FE">
            <w:pPr>
              <w:pStyle w:val="4"/>
            </w:pPr>
            <w:r>
              <w:t>680.00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10.00</w:t>
            </w:r>
          </w:p>
        </w:tc>
        <w:tc>
          <w:tcPr>
            <w:tcW w:w="1134" w:type="dxa"/>
            <w:vAlign w:val="center"/>
          </w:tcPr>
          <w:p w:rsidR="00233B9A" w:rsidRDefault="000C69FE">
            <w:pPr>
              <w:pStyle w:val="4"/>
            </w:pPr>
            <w:r>
              <w:t>1870.41</w:t>
            </w: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2050205</w:t>
            </w:r>
          </w:p>
        </w:tc>
        <w:tc>
          <w:tcPr>
            <w:tcW w:w="1559" w:type="dxa"/>
            <w:vAlign w:val="center"/>
          </w:tcPr>
          <w:p w:rsidR="00233B9A" w:rsidRDefault="000C69FE">
            <w:pPr>
              <w:pStyle w:val="2"/>
            </w:pPr>
            <w:r>
              <w:t>高等教育</w:t>
            </w:r>
          </w:p>
        </w:tc>
        <w:tc>
          <w:tcPr>
            <w:tcW w:w="1134" w:type="dxa"/>
            <w:vAlign w:val="center"/>
          </w:tcPr>
          <w:p w:rsidR="00233B9A" w:rsidRDefault="000C69FE">
            <w:pPr>
              <w:pStyle w:val="4"/>
            </w:pPr>
            <w:r>
              <w:t>22944.96</w:t>
            </w:r>
          </w:p>
        </w:tc>
        <w:tc>
          <w:tcPr>
            <w:tcW w:w="1134" w:type="dxa"/>
            <w:vAlign w:val="center"/>
          </w:tcPr>
          <w:p w:rsidR="00233B9A" w:rsidRDefault="000C69FE">
            <w:pPr>
              <w:pStyle w:val="4"/>
            </w:pPr>
            <w:r>
              <w:t>21074.55</w:t>
            </w:r>
          </w:p>
        </w:tc>
        <w:tc>
          <w:tcPr>
            <w:tcW w:w="1134" w:type="dxa"/>
            <w:vAlign w:val="center"/>
          </w:tcPr>
          <w:p w:rsidR="00233B9A" w:rsidRDefault="000C69FE">
            <w:pPr>
              <w:pStyle w:val="4"/>
            </w:pPr>
            <w:r>
              <w:t>13984.55</w:t>
            </w:r>
          </w:p>
        </w:tc>
        <w:tc>
          <w:tcPr>
            <w:tcW w:w="1134" w:type="dxa"/>
            <w:vAlign w:val="center"/>
          </w:tcPr>
          <w:p w:rsidR="00233B9A" w:rsidRDefault="000C69FE">
            <w:pPr>
              <w:pStyle w:val="4"/>
            </w:pPr>
            <w:r>
              <w:t>6400.00</w:t>
            </w:r>
          </w:p>
        </w:tc>
        <w:tc>
          <w:tcPr>
            <w:tcW w:w="1134" w:type="dxa"/>
            <w:vAlign w:val="center"/>
          </w:tcPr>
          <w:p w:rsidR="00233B9A" w:rsidRDefault="000C69FE">
            <w:pPr>
              <w:pStyle w:val="4"/>
            </w:pPr>
            <w:r>
              <w:t>680.00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10.00</w:t>
            </w:r>
          </w:p>
        </w:tc>
        <w:tc>
          <w:tcPr>
            <w:tcW w:w="1134" w:type="dxa"/>
            <w:vAlign w:val="center"/>
          </w:tcPr>
          <w:p w:rsidR="00233B9A" w:rsidRDefault="000C69FE">
            <w:pPr>
              <w:pStyle w:val="4"/>
            </w:pPr>
            <w:r>
              <w:t>1870.41</w:t>
            </w: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20503</w:t>
            </w:r>
          </w:p>
        </w:tc>
        <w:tc>
          <w:tcPr>
            <w:tcW w:w="1559" w:type="dxa"/>
            <w:vAlign w:val="center"/>
          </w:tcPr>
          <w:p w:rsidR="00233B9A" w:rsidRDefault="000C69FE">
            <w:pPr>
              <w:pStyle w:val="2"/>
            </w:pPr>
            <w:r>
              <w:t>职业教育</w:t>
            </w:r>
          </w:p>
        </w:tc>
        <w:tc>
          <w:tcPr>
            <w:tcW w:w="1134" w:type="dxa"/>
            <w:vAlign w:val="center"/>
          </w:tcPr>
          <w:p w:rsidR="00233B9A" w:rsidRDefault="000C69FE">
            <w:pPr>
              <w:pStyle w:val="4"/>
            </w:pPr>
            <w:r>
              <w:t>29.00</w:t>
            </w:r>
          </w:p>
        </w:tc>
        <w:tc>
          <w:tcPr>
            <w:tcW w:w="1134" w:type="dxa"/>
            <w:vAlign w:val="center"/>
          </w:tcPr>
          <w:p w:rsidR="00233B9A" w:rsidRDefault="000C69FE">
            <w:pPr>
              <w:pStyle w:val="4"/>
            </w:pPr>
            <w:r>
              <w:t>29.00</w:t>
            </w:r>
          </w:p>
        </w:tc>
        <w:tc>
          <w:tcPr>
            <w:tcW w:w="1134" w:type="dxa"/>
            <w:vAlign w:val="center"/>
          </w:tcPr>
          <w:p w:rsidR="00233B9A" w:rsidRDefault="000C69FE">
            <w:pPr>
              <w:pStyle w:val="4"/>
            </w:pPr>
            <w:r>
              <w:t>29.00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2050302</w:t>
            </w:r>
          </w:p>
        </w:tc>
        <w:tc>
          <w:tcPr>
            <w:tcW w:w="1559" w:type="dxa"/>
            <w:vAlign w:val="center"/>
          </w:tcPr>
          <w:p w:rsidR="00233B9A" w:rsidRDefault="000C69FE">
            <w:pPr>
              <w:pStyle w:val="2"/>
            </w:pPr>
            <w:r>
              <w:t>中等职业教育</w:t>
            </w:r>
          </w:p>
        </w:tc>
        <w:tc>
          <w:tcPr>
            <w:tcW w:w="1134" w:type="dxa"/>
            <w:vAlign w:val="center"/>
          </w:tcPr>
          <w:p w:rsidR="00233B9A" w:rsidRDefault="000C69FE">
            <w:pPr>
              <w:pStyle w:val="4"/>
            </w:pPr>
            <w:r>
              <w:t>29.00</w:t>
            </w:r>
          </w:p>
        </w:tc>
        <w:tc>
          <w:tcPr>
            <w:tcW w:w="1134" w:type="dxa"/>
            <w:vAlign w:val="center"/>
          </w:tcPr>
          <w:p w:rsidR="00233B9A" w:rsidRDefault="000C69FE">
            <w:pPr>
              <w:pStyle w:val="4"/>
            </w:pPr>
            <w:r>
              <w:t>29.00</w:t>
            </w:r>
          </w:p>
        </w:tc>
        <w:tc>
          <w:tcPr>
            <w:tcW w:w="1134" w:type="dxa"/>
            <w:vAlign w:val="center"/>
          </w:tcPr>
          <w:p w:rsidR="00233B9A" w:rsidRDefault="000C69FE">
            <w:pPr>
              <w:pStyle w:val="4"/>
            </w:pPr>
            <w:r>
              <w:t>29.00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206</w:t>
            </w:r>
          </w:p>
        </w:tc>
        <w:tc>
          <w:tcPr>
            <w:tcW w:w="1559" w:type="dxa"/>
            <w:vAlign w:val="center"/>
          </w:tcPr>
          <w:p w:rsidR="00233B9A" w:rsidRDefault="000C69FE">
            <w:pPr>
              <w:pStyle w:val="2"/>
            </w:pPr>
            <w:r>
              <w:t>科学技术支出</w:t>
            </w:r>
          </w:p>
        </w:tc>
        <w:tc>
          <w:tcPr>
            <w:tcW w:w="1134" w:type="dxa"/>
            <w:vAlign w:val="center"/>
          </w:tcPr>
          <w:p w:rsidR="00233B9A" w:rsidRDefault="000C69FE">
            <w:pPr>
              <w:pStyle w:val="4"/>
            </w:pPr>
            <w:r>
              <w:t>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0.80</w:t>
            </w: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20699</w:t>
            </w:r>
          </w:p>
        </w:tc>
        <w:tc>
          <w:tcPr>
            <w:tcW w:w="1559" w:type="dxa"/>
            <w:vAlign w:val="center"/>
          </w:tcPr>
          <w:p w:rsidR="00233B9A" w:rsidRDefault="000C69FE">
            <w:pPr>
              <w:pStyle w:val="2"/>
            </w:pPr>
            <w:r>
              <w:t>其他科学技术支出</w:t>
            </w:r>
          </w:p>
        </w:tc>
        <w:tc>
          <w:tcPr>
            <w:tcW w:w="1134" w:type="dxa"/>
            <w:vAlign w:val="center"/>
          </w:tcPr>
          <w:p w:rsidR="00233B9A" w:rsidRDefault="000C69FE">
            <w:pPr>
              <w:pStyle w:val="4"/>
            </w:pPr>
            <w:r>
              <w:t>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0.80</w:t>
            </w:r>
          </w:p>
        </w:tc>
      </w:tr>
      <w:tr w:rsidR="00233B9A">
        <w:trPr>
          <w:trHeight w:val="369"/>
          <w:jc w:val="center"/>
        </w:trPr>
        <w:tc>
          <w:tcPr>
            <w:tcW w:w="680" w:type="dxa"/>
            <w:vAlign w:val="center"/>
          </w:tcPr>
          <w:p w:rsidR="00233B9A" w:rsidRDefault="000C69FE">
            <w:pPr>
              <w:pStyle w:val="3"/>
            </w:pPr>
            <w:r>
              <w:t>9</w:t>
            </w:r>
          </w:p>
        </w:tc>
        <w:tc>
          <w:tcPr>
            <w:tcW w:w="992" w:type="dxa"/>
            <w:vAlign w:val="center"/>
          </w:tcPr>
          <w:p w:rsidR="00233B9A" w:rsidRDefault="000C69FE">
            <w:pPr>
              <w:pStyle w:val="2"/>
            </w:pPr>
            <w:r>
              <w:t>2069999</w:t>
            </w:r>
          </w:p>
        </w:tc>
        <w:tc>
          <w:tcPr>
            <w:tcW w:w="1559" w:type="dxa"/>
            <w:vAlign w:val="center"/>
          </w:tcPr>
          <w:p w:rsidR="00233B9A" w:rsidRDefault="000C69FE">
            <w:pPr>
              <w:pStyle w:val="2"/>
            </w:pPr>
            <w:r>
              <w:t>其他科学技术支出</w:t>
            </w:r>
          </w:p>
        </w:tc>
        <w:tc>
          <w:tcPr>
            <w:tcW w:w="1134" w:type="dxa"/>
            <w:vAlign w:val="center"/>
          </w:tcPr>
          <w:p w:rsidR="00233B9A" w:rsidRDefault="000C69FE">
            <w:pPr>
              <w:pStyle w:val="4"/>
            </w:pPr>
            <w:r>
              <w:t>0.80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0.80</w:t>
            </w:r>
          </w:p>
        </w:tc>
      </w:tr>
      <w:tr w:rsidR="00233B9A">
        <w:trPr>
          <w:trHeight w:val="369"/>
          <w:jc w:val="center"/>
        </w:trPr>
        <w:tc>
          <w:tcPr>
            <w:tcW w:w="680" w:type="dxa"/>
            <w:vAlign w:val="center"/>
          </w:tcPr>
          <w:p w:rsidR="00233B9A" w:rsidRDefault="000C69FE">
            <w:pPr>
              <w:pStyle w:val="3"/>
            </w:pPr>
            <w:r>
              <w:t>10</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11</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r w:rsidR="00233B9A">
        <w:trPr>
          <w:trHeight w:val="369"/>
          <w:jc w:val="center"/>
        </w:trPr>
        <w:tc>
          <w:tcPr>
            <w:tcW w:w="680" w:type="dxa"/>
            <w:vAlign w:val="center"/>
          </w:tcPr>
          <w:p w:rsidR="00233B9A" w:rsidRDefault="000C69FE">
            <w:pPr>
              <w:pStyle w:val="3"/>
            </w:pPr>
            <w:r>
              <w:t>12</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0C69FE">
            <w:pPr>
              <w:pStyle w:val="4"/>
            </w:pPr>
            <w:r>
              <w:t>2594.00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740129" w:rsidTr="00740129">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25568.76</w:t>
            </w:r>
          </w:p>
        </w:tc>
        <w:tc>
          <w:tcPr>
            <w:tcW w:w="1361" w:type="dxa"/>
            <w:vAlign w:val="center"/>
          </w:tcPr>
          <w:p w:rsidR="00233B9A" w:rsidRDefault="000C69FE">
            <w:pPr>
              <w:pStyle w:val="7"/>
            </w:pPr>
            <w:r>
              <w:t>14894.04</w:t>
            </w:r>
          </w:p>
        </w:tc>
        <w:tc>
          <w:tcPr>
            <w:tcW w:w="1361" w:type="dxa"/>
            <w:vAlign w:val="center"/>
          </w:tcPr>
          <w:p w:rsidR="00233B9A" w:rsidRDefault="000C69FE">
            <w:pPr>
              <w:pStyle w:val="7"/>
            </w:pPr>
            <w:r>
              <w:t>10674.72</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205</w:t>
            </w:r>
          </w:p>
        </w:tc>
        <w:tc>
          <w:tcPr>
            <w:tcW w:w="4535" w:type="dxa"/>
            <w:vAlign w:val="center"/>
          </w:tcPr>
          <w:p w:rsidR="00233B9A" w:rsidRDefault="000C69FE">
            <w:pPr>
              <w:pStyle w:val="2"/>
            </w:pPr>
            <w:r>
              <w:t>教育支出</w:t>
            </w:r>
          </w:p>
        </w:tc>
        <w:tc>
          <w:tcPr>
            <w:tcW w:w="1361" w:type="dxa"/>
            <w:vAlign w:val="center"/>
          </w:tcPr>
          <w:p w:rsidR="00233B9A" w:rsidRDefault="000C69FE">
            <w:pPr>
              <w:pStyle w:val="4"/>
            </w:pPr>
            <w:r>
              <w:t>22973.96</w:t>
            </w:r>
          </w:p>
        </w:tc>
        <w:tc>
          <w:tcPr>
            <w:tcW w:w="1361" w:type="dxa"/>
            <w:vAlign w:val="center"/>
          </w:tcPr>
          <w:p w:rsidR="00233B9A" w:rsidRDefault="000C69FE">
            <w:pPr>
              <w:pStyle w:val="4"/>
            </w:pPr>
            <w:r>
              <w:t>14894.04</w:t>
            </w:r>
          </w:p>
        </w:tc>
        <w:tc>
          <w:tcPr>
            <w:tcW w:w="1361" w:type="dxa"/>
            <w:vAlign w:val="center"/>
          </w:tcPr>
          <w:p w:rsidR="00233B9A" w:rsidRDefault="000C69FE">
            <w:pPr>
              <w:pStyle w:val="4"/>
            </w:pPr>
            <w:r>
              <w:t>8079.92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20502</w:t>
            </w:r>
          </w:p>
        </w:tc>
        <w:tc>
          <w:tcPr>
            <w:tcW w:w="4535" w:type="dxa"/>
            <w:vAlign w:val="center"/>
          </w:tcPr>
          <w:p w:rsidR="00233B9A" w:rsidRDefault="000C69FE">
            <w:pPr>
              <w:pStyle w:val="2"/>
            </w:pPr>
            <w:r>
              <w:t>普通教育</w:t>
            </w:r>
          </w:p>
        </w:tc>
        <w:tc>
          <w:tcPr>
            <w:tcW w:w="1361" w:type="dxa"/>
            <w:vAlign w:val="center"/>
          </w:tcPr>
          <w:p w:rsidR="00233B9A" w:rsidRDefault="000C69FE">
            <w:pPr>
              <w:pStyle w:val="4"/>
            </w:pPr>
            <w:r>
              <w:t>22944.96</w:t>
            </w:r>
          </w:p>
        </w:tc>
        <w:tc>
          <w:tcPr>
            <w:tcW w:w="1361" w:type="dxa"/>
            <w:vAlign w:val="center"/>
          </w:tcPr>
          <w:p w:rsidR="00233B9A" w:rsidRDefault="000C69FE">
            <w:pPr>
              <w:pStyle w:val="4"/>
            </w:pPr>
            <w:r>
              <w:t>14894.04</w:t>
            </w:r>
          </w:p>
        </w:tc>
        <w:tc>
          <w:tcPr>
            <w:tcW w:w="1361" w:type="dxa"/>
            <w:vAlign w:val="center"/>
          </w:tcPr>
          <w:p w:rsidR="00233B9A" w:rsidRDefault="000C69FE">
            <w:pPr>
              <w:pStyle w:val="4"/>
            </w:pPr>
            <w:r>
              <w:t>8050.92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2050205</w:t>
            </w:r>
          </w:p>
        </w:tc>
        <w:tc>
          <w:tcPr>
            <w:tcW w:w="4535" w:type="dxa"/>
            <w:vAlign w:val="center"/>
          </w:tcPr>
          <w:p w:rsidR="00233B9A" w:rsidRDefault="000C69FE">
            <w:pPr>
              <w:pStyle w:val="2"/>
            </w:pPr>
            <w:r>
              <w:t>高等教育</w:t>
            </w:r>
          </w:p>
        </w:tc>
        <w:tc>
          <w:tcPr>
            <w:tcW w:w="1361" w:type="dxa"/>
            <w:vAlign w:val="center"/>
          </w:tcPr>
          <w:p w:rsidR="00233B9A" w:rsidRDefault="000C69FE">
            <w:pPr>
              <w:pStyle w:val="4"/>
            </w:pPr>
            <w:r>
              <w:t>22944.96</w:t>
            </w:r>
          </w:p>
        </w:tc>
        <w:tc>
          <w:tcPr>
            <w:tcW w:w="1361" w:type="dxa"/>
            <w:vAlign w:val="center"/>
          </w:tcPr>
          <w:p w:rsidR="00233B9A" w:rsidRDefault="000C69FE">
            <w:pPr>
              <w:pStyle w:val="4"/>
            </w:pPr>
            <w:r>
              <w:t>14894.04</w:t>
            </w:r>
          </w:p>
        </w:tc>
        <w:tc>
          <w:tcPr>
            <w:tcW w:w="1361" w:type="dxa"/>
            <w:vAlign w:val="center"/>
          </w:tcPr>
          <w:p w:rsidR="00233B9A" w:rsidRDefault="000C69FE">
            <w:pPr>
              <w:pStyle w:val="4"/>
            </w:pPr>
            <w:r>
              <w:t>8050.92</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20503</w:t>
            </w:r>
          </w:p>
        </w:tc>
        <w:tc>
          <w:tcPr>
            <w:tcW w:w="4535" w:type="dxa"/>
            <w:vAlign w:val="center"/>
          </w:tcPr>
          <w:p w:rsidR="00233B9A" w:rsidRDefault="000C69FE">
            <w:pPr>
              <w:pStyle w:val="2"/>
            </w:pPr>
            <w:r>
              <w:t>职业教育</w:t>
            </w:r>
          </w:p>
        </w:tc>
        <w:tc>
          <w:tcPr>
            <w:tcW w:w="1361" w:type="dxa"/>
            <w:vAlign w:val="center"/>
          </w:tcPr>
          <w:p w:rsidR="00233B9A" w:rsidRDefault="000C69FE">
            <w:pPr>
              <w:pStyle w:val="4"/>
            </w:pPr>
            <w:r>
              <w:t>29.00</w:t>
            </w:r>
          </w:p>
        </w:tc>
        <w:tc>
          <w:tcPr>
            <w:tcW w:w="1361" w:type="dxa"/>
            <w:vAlign w:val="center"/>
          </w:tcPr>
          <w:p w:rsidR="00233B9A" w:rsidRDefault="00233B9A">
            <w:pPr>
              <w:pStyle w:val="4"/>
            </w:pPr>
          </w:p>
        </w:tc>
        <w:tc>
          <w:tcPr>
            <w:tcW w:w="1361" w:type="dxa"/>
            <w:vAlign w:val="center"/>
          </w:tcPr>
          <w:p w:rsidR="00233B9A" w:rsidRDefault="000C69FE">
            <w:pPr>
              <w:pStyle w:val="4"/>
            </w:pPr>
            <w:r>
              <w:t>29.00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2050302</w:t>
            </w:r>
          </w:p>
        </w:tc>
        <w:tc>
          <w:tcPr>
            <w:tcW w:w="4535" w:type="dxa"/>
            <w:vAlign w:val="center"/>
          </w:tcPr>
          <w:p w:rsidR="00233B9A" w:rsidRDefault="000C69FE">
            <w:pPr>
              <w:pStyle w:val="2"/>
            </w:pPr>
            <w:r>
              <w:t>中等职业教育</w:t>
            </w:r>
          </w:p>
        </w:tc>
        <w:tc>
          <w:tcPr>
            <w:tcW w:w="1361" w:type="dxa"/>
            <w:vAlign w:val="center"/>
          </w:tcPr>
          <w:p w:rsidR="00233B9A" w:rsidRDefault="000C69FE">
            <w:pPr>
              <w:pStyle w:val="4"/>
            </w:pPr>
            <w:r>
              <w:t>29.00</w:t>
            </w:r>
          </w:p>
        </w:tc>
        <w:tc>
          <w:tcPr>
            <w:tcW w:w="1361" w:type="dxa"/>
            <w:vAlign w:val="center"/>
          </w:tcPr>
          <w:p w:rsidR="00233B9A" w:rsidRDefault="00233B9A">
            <w:pPr>
              <w:pStyle w:val="4"/>
            </w:pPr>
          </w:p>
        </w:tc>
        <w:tc>
          <w:tcPr>
            <w:tcW w:w="1361" w:type="dxa"/>
            <w:vAlign w:val="center"/>
          </w:tcPr>
          <w:p w:rsidR="00233B9A" w:rsidRDefault="000C69FE">
            <w:pPr>
              <w:pStyle w:val="4"/>
            </w:pPr>
            <w:r>
              <w:t>29.00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206</w:t>
            </w:r>
          </w:p>
        </w:tc>
        <w:tc>
          <w:tcPr>
            <w:tcW w:w="4535" w:type="dxa"/>
            <w:vAlign w:val="center"/>
          </w:tcPr>
          <w:p w:rsidR="00233B9A" w:rsidRDefault="000C69FE">
            <w:pPr>
              <w:pStyle w:val="2"/>
            </w:pPr>
            <w:r>
              <w:t>科学技术支出</w:t>
            </w: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20699</w:t>
            </w:r>
          </w:p>
        </w:tc>
        <w:tc>
          <w:tcPr>
            <w:tcW w:w="4535" w:type="dxa"/>
            <w:vAlign w:val="center"/>
          </w:tcPr>
          <w:p w:rsidR="00233B9A" w:rsidRDefault="000C69FE">
            <w:pPr>
              <w:pStyle w:val="2"/>
            </w:pPr>
            <w:r>
              <w:t>其他科学技术支出</w:t>
            </w: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992" w:type="dxa"/>
            <w:vAlign w:val="center"/>
          </w:tcPr>
          <w:p w:rsidR="00233B9A" w:rsidRDefault="000C69FE">
            <w:pPr>
              <w:pStyle w:val="2"/>
            </w:pPr>
            <w:r>
              <w:t>2069999</w:t>
            </w:r>
          </w:p>
        </w:tc>
        <w:tc>
          <w:tcPr>
            <w:tcW w:w="4535" w:type="dxa"/>
            <w:vAlign w:val="center"/>
          </w:tcPr>
          <w:p w:rsidR="00233B9A" w:rsidRDefault="000C69FE">
            <w:pPr>
              <w:pStyle w:val="2"/>
            </w:pPr>
            <w:r>
              <w:t>其他科学技术支出</w:t>
            </w: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0C69FE">
            <w:pPr>
              <w:pStyle w:val="4"/>
            </w:pPr>
            <w:r>
              <w:t>0.80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0C69FE">
            <w:pPr>
              <w:pStyle w:val="4"/>
            </w:pPr>
            <w:r>
              <w:t>2594.00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740129" w:rsidTr="00740129">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14013.55</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2594.00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0C69FE">
            <w:pPr>
              <w:pStyle w:val="4"/>
            </w:pPr>
            <w:r>
              <w:t>14361.37</w:t>
            </w:r>
          </w:p>
        </w:tc>
        <w:tc>
          <w:tcPr>
            <w:tcW w:w="1474" w:type="dxa"/>
            <w:vAlign w:val="center"/>
          </w:tcPr>
          <w:p w:rsidR="00233B9A" w:rsidRDefault="000C69FE">
            <w:pPr>
              <w:pStyle w:val="4"/>
            </w:pPr>
            <w:r>
              <w:t>14361.37</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0C69FE">
            <w:pPr>
              <w:pStyle w:val="4"/>
            </w:pPr>
            <w:r>
              <w:t>0.80</w:t>
            </w:r>
          </w:p>
        </w:tc>
        <w:tc>
          <w:tcPr>
            <w:tcW w:w="1474" w:type="dxa"/>
            <w:vAlign w:val="center"/>
          </w:tcPr>
          <w:p w:rsidR="00233B9A" w:rsidRDefault="000C69FE">
            <w:pPr>
              <w:pStyle w:val="4"/>
            </w:pPr>
            <w:r>
              <w:t>0.80</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2594.00</w:t>
            </w:r>
          </w:p>
        </w:tc>
        <w:tc>
          <w:tcPr>
            <w:tcW w:w="1474" w:type="dxa"/>
            <w:vAlign w:val="center"/>
          </w:tcPr>
          <w:p w:rsidR="00233B9A" w:rsidRDefault="00233B9A">
            <w:pPr>
              <w:pStyle w:val="4"/>
            </w:pPr>
          </w:p>
        </w:tc>
        <w:tc>
          <w:tcPr>
            <w:tcW w:w="1474" w:type="dxa"/>
            <w:vAlign w:val="center"/>
          </w:tcPr>
          <w:p w:rsidR="00233B9A" w:rsidRDefault="000C69FE">
            <w:pPr>
              <w:pStyle w:val="4"/>
            </w:pPr>
            <w:r>
              <w:t>2594.00</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16607.55</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16956.17</w:t>
            </w:r>
          </w:p>
        </w:tc>
        <w:tc>
          <w:tcPr>
            <w:tcW w:w="1474" w:type="dxa"/>
            <w:vAlign w:val="center"/>
          </w:tcPr>
          <w:p w:rsidR="00233B9A" w:rsidRDefault="000C69FE">
            <w:pPr>
              <w:pStyle w:val="7"/>
            </w:pPr>
            <w:r>
              <w:t>14362.17</w:t>
            </w:r>
          </w:p>
        </w:tc>
        <w:tc>
          <w:tcPr>
            <w:tcW w:w="1474" w:type="dxa"/>
            <w:vAlign w:val="center"/>
          </w:tcPr>
          <w:p w:rsidR="00233B9A" w:rsidRDefault="000C69FE">
            <w:pPr>
              <w:pStyle w:val="7"/>
            </w:pPr>
            <w:r>
              <w:t>2594.00</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348.62</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348.62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16956.17</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16956.17</w:t>
            </w:r>
          </w:p>
        </w:tc>
        <w:tc>
          <w:tcPr>
            <w:tcW w:w="1474" w:type="dxa"/>
            <w:vAlign w:val="center"/>
          </w:tcPr>
          <w:p w:rsidR="00233B9A" w:rsidRDefault="000C69FE">
            <w:pPr>
              <w:pStyle w:val="7"/>
            </w:pPr>
            <w:r>
              <w:t>14362.17</w:t>
            </w:r>
          </w:p>
        </w:tc>
        <w:tc>
          <w:tcPr>
            <w:tcW w:w="1474" w:type="dxa"/>
            <w:vAlign w:val="center"/>
          </w:tcPr>
          <w:p w:rsidR="00233B9A" w:rsidRDefault="000C69FE">
            <w:pPr>
              <w:pStyle w:val="7"/>
            </w:pPr>
            <w:r>
              <w:t>2594.00</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14362.17</w:t>
            </w:r>
          </w:p>
        </w:tc>
        <w:tc>
          <w:tcPr>
            <w:tcW w:w="2551" w:type="dxa"/>
            <w:vAlign w:val="center"/>
          </w:tcPr>
          <w:p w:rsidR="00233B9A" w:rsidRDefault="000C69FE">
            <w:pPr>
              <w:pStyle w:val="7"/>
            </w:pPr>
            <w:r>
              <w:t>9884.04</w:t>
            </w:r>
          </w:p>
        </w:tc>
        <w:tc>
          <w:tcPr>
            <w:tcW w:w="2551" w:type="dxa"/>
            <w:vAlign w:val="center"/>
          </w:tcPr>
          <w:p w:rsidR="00233B9A" w:rsidRDefault="000C69FE">
            <w:pPr>
              <w:pStyle w:val="7"/>
            </w:pPr>
            <w:r>
              <w:t>4478.13</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205</w:t>
            </w:r>
          </w:p>
        </w:tc>
        <w:tc>
          <w:tcPr>
            <w:tcW w:w="4535" w:type="dxa"/>
            <w:vAlign w:val="center"/>
          </w:tcPr>
          <w:p w:rsidR="00233B9A" w:rsidRDefault="000C69FE">
            <w:pPr>
              <w:pStyle w:val="2"/>
            </w:pPr>
            <w:r>
              <w:t>教育支出</w:t>
            </w:r>
          </w:p>
        </w:tc>
        <w:tc>
          <w:tcPr>
            <w:tcW w:w="2551" w:type="dxa"/>
            <w:vAlign w:val="center"/>
          </w:tcPr>
          <w:p w:rsidR="00233B9A" w:rsidRDefault="000C69FE">
            <w:pPr>
              <w:pStyle w:val="4"/>
            </w:pPr>
            <w:r>
              <w:t>14361.37</w:t>
            </w:r>
          </w:p>
        </w:tc>
        <w:tc>
          <w:tcPr>
            <w:tcW w:w="2551" w:type="dxa"/>
            <w:vAlign w:val="center"/>
          </w:tcPr>
          <w:p w:rsidR="00233B9A" w:rsidRDefault="000C69FE">
            <w:pPr>
              <w:pStyle w:val="4"/>
            </w:pPr>
            <w:r>
              <w:t>9884.04</w:t>
            </w:r>
          </w:p>
        </w:tc>
        <w:tc>
          <w:tcPr>
            <w:tcW w:w="2551" w:type="dxa"/>
            <w:vAlign w:val="center"/>
          </w:tcPr>
          <w:p w:rsidR="00233B9A" w:rsidRDefault="000C69FE">
            <w:pPr>
              <w:pStyle w:val="4"/>
            </w:pPr>
            <w:r>
              <w:t>4477.33</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20502</w:t>
            </w:r>
          </w:p>
        </w:tc>
        <w:tc>
          <w:tcPr>
            <w:tcW w:w="4535" w:type="dxa"/>
            <w:vAlign w:val="center"/>
          </w:tcPr>
          <w:p w:rsidR="00233B9A" w:rsidRDefault="000C69FE">
            <w:pPr>
              <w:pStyle w:val="2"/>
            </w:pPr>
            <w:r>
              <w:t>普通教育</w:t>
            </w:r>
          </w:p>
        </w:tc>
        <w:tc>
          <w:tcPr>
            <w:tcW w:w="2551" w:type="dxa"/>
            <w:vAlign w:val="center"/>
          </w:tcPr>
          <w:p w:rsidR="00233B9A" w:rsidRDefault="000C69FE">
            <w:pPr>
              <w:pStyle w:val="4"/>
            </w:pPr>
            <w:r>
              <w:t>14332.37</w:t>
            </w:r>
          </w:p>
        </w:tc>
        <w:tc>
          <w:tcPr>
            <w:tcW w:w="2551" w:type="dxa"/>
            <w:vAlign w:val="center"/>
          </w:tcPr>
          <w:p w:rsidR="00233B9A" w:rsidRDefault="000C69FE">
            <w:pPr>
              <w:pStyle w:val="4"/>
            </w:pPr>
            <w:r>
              <w:t>9884.04</w:t>
            </w:r>
          </w:p>
        </w:tc>
        <w:tc>
          <w:tcPr>
            <w:tcW w:w="2551" w:type="dxa"/>
            <w:vAlign w:val="center"/>
          </w:tcPr>
          <w:p w:rsidR="00233B9A" w:rsidRDefault="000C69FE">
            <w:pPr>
              <w:pStyle w:val="4"/>
            </w:pPr>
            <w:r>
              <w:t>4448.33</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2050205</w:t>
            </w:r>
          </w:p>
        </w:tc>
        <w:tc>
          <w:tcPr>
            <w:tcW w:w="4535" w:type="dxa"/>
            <w:vAlign w:val="center"/>
          </w:tcPr>
          <w:p w:rsidR="00233B9A" w:rsidRDefault="000C69FE">
            <w:pPr>
              <w:pStyle w:val="2"/>
            </w:pPr>
            <w:r>
              <w:t>高等教育</w:t>
            </w:r>
          </w:p>
        </w:tc>
        <w:tc>
          <w:tcPr>
            <w:tcW w:w="2551" w:type="dxa"/>
            <w:vAlign w:val="center"/>
          </w:tcPr>
          <w:p w:rsidR="00233B9A" w:rsidRDefault="000C69FE">
            <w:pPr>
              <w:pStyle w:val="4"/>
            </w:pPr>
            <w:r>
              <w:t>14332.37</w:t>
            </w:r>
          </w:p>
        </w:tc>
        <w:tc>
          <w:tcPr>
            <w:tcW w:w="2551" w:type="dxa"/>
            <w:vAlign w:val="center"/>
          </w:tcPr>
          <w:p w:rsidR="00233B9A" w:rsidRDefault="000C69FE">
            <w:pPr>
              <w:pStyle w:val="4"/>
            </w:pPr>
            <w:r>
              <w:t>9884.04</w:t>
            </w:r>
          </w:p>
        </w:tc>
        <w:tc>
          <w:tcPr>
            <w:tcW w:w="2551" w:type="dxa"/>
            <w:vAlign w:val="center"/>
          </w:tcPr>
          <w:p w:rsidR="00233B9A" w:rsidRDefault="000C69FE">
            <w:pPr>
              <w:pStyle w:val="4"/>
            </w:pPr>
            <w:r>
              <w:t>4448.33</w:t>
            </w: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20503</w:t>
            </w:r>
          </w:p>
        </w:tc>
        <w:tc>
          <w:tcPr>
            <w:tcW w:w="4535" w:type="dxa"/>
            <w:vAlign w:val="center"/>
          </w:tcPr>
          <w:p w:rsidR="00233B9A" w:rsidRDefault="000C69FE">
            <w:pPr>
              <w:pStyle w:val="2"/>
            </w:pPr>
            <w:r>
              <w:t>职业教育</w:t>
            </w:r>
          </w:p>
        </w:tc>
        <w:tc>
          <w:tcPr>
            <w:tcW w:w="2551" w:type="dxa"/>
            <w:vAlign w:val="center"/>
          </w:tcPr>
          <w:p w:rsidR="00233B9A" w:rsidRDefault="000C69FE">
            <w:pPr>
              <w:pStyle w:val="4"/>
            </w:pPr>
            <w:r>
              <w:t>29.00</w:t>
            </w:r>
          </w:p>
        </w:tc>
        <w:tc>
          <w:tcPr>
            <w:tcW w:w="2551" w:type="dxa"/>
            <w:vAlign w:val="center"/>
          </w:tcPr>
          <w:p w:rsidR="00233B9A" w:rsidRDefault="00233B9A">
            <w:pPr>
              <w:pStyle w:val="4"/>
            </w:pPr>
          </w:p>
        </w:tc>
        <w:tc>
          <w:tcPr>
            <w:tcW w:w="2551" w:type="dxa"/>
            <w:vAlign w:val="center"/>
          </w:tcPr>
          <w:p w:rsidR="00233B9A" w:rsidRDefault="000C69FE">
            <w:pPr>
              <w:pStyle w:val="4"/>
            </w:pPr>
            <w:r>
              <w:t>29.00</w:t>
            </w: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2050302</w:t>
            </w:r>
          </w:p>
        </w:tc>
        <w:tc>
          <w:tcPr>
            <w:tcW w:w="4535" w:type="dxa"/>
            <w:vAlign w:val="center"/>
          </w:tcPr>
          <w:p w:rsidR="00233B9A" w:rsidRDefault="000C69FE">
            <w:pPr>
              <w:pStyle w:val="2"/>
            </w:pPr>
            <w:r>
              <w:t>中等职业教育</w:t>
            </w:r>
          </w:p>
        </w:tc>
        <w:tc>
          <w:tcPr>
            <w:tcW w:w="2551" w:type="dxa"/>
            <w:vAlign w:val="center"/>
          </w:tcPr>
          <w:p w:rsidR="00233B9A" w:rsidRDefault="000C69FE">
            <w:pPr>
              <w:pStyle w:val="4"/>
            </w:pPr>
            <w:r>
              <w:t>29.00</w:t>
            </w:r>
          </w:p>
        </w:tc>
        <w:tc>
          <w:tcPr>
            <w:tcW w:w="2551" w:type="dxa"/>
            <w:vAlign w:val="center"/>
          </w:tcPr>
          <w:p w:rsidR="00233B9A" w:rsidRDefault="00233B9A">
            <w:pPr>
              <w:pStyle w:val="4"/>
            </w:pPr>
          </w:p>
        </w:tc>
        <w:tc>
          <w:tcPr>
            <w:tcW w:w="2551" w:type="dxa"/>
            <w:vAlign w:val="center"/>
          </w:tcPr>
          <w:p w:rsidR="00233B9A" w:rsidRDefault="000C69FE">
            <w:pPr>
              <w:pStyle w:val="4"/>
            </w:pPr>
            <w:r>
              <w:t>29.00</w:t>
            </w: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206</w:t>
            </w:r>
          </w:p>
        </w:tc>
        <w:tc>
          <w:tcPr>
            <w:tcW w:w="4535" w:type="dxa"/>
            <w:vAlign w:val="center"/>
          </w:tcPr>
          <w:p w:rsidR="00233B9A" w:rsidRDefault="000C69FE">
            <w:pPr>
              <w:pStyle w:val="2"/>
            </w:pPr>
            <w:r>
              <w:t>科学技术支出</w:t>
            </w:r>
          </w:p>
        </w:tc>
        <w:tc>
          <w:tcPr>
            <w:tcW w:w="2551" w:type="dxa"/>
            <w:vAlign w:val="center"/>
          </w:tcPr>
          <w:p w:rsidR="00233B9A" w:rsidRDefault="000C69FE">
            <w:pPr>
              <w:pStyle w:val="4"/>
            </w:pPr>
            <w:r>
              <w:t>0.80</w:t>
            </w:r>
          </w:p>
        </w:tc>
        <w:tc>
          <w:tcPr>
            <w:tcW w:w="2551" w:type="dxa"/>
            <w:vAlign w:val="center"/>
          </w:tcPr>
          <w:p w:rsidR="00233B9A" w:rsidRDefault="00233B9A">
            <w:pPr>
              <w:pStyle w:val="4"/>
            </w:pPr>
          </w:p>
        </w:tc>
        <w:tc>
          <w:tcPr>
            <w:tcW w:w="2551" w:type="dxa"/>
            <w:vAlign w:val="center"/>
          </w:tcPr>
          <w:p w:rsidR="00233B9A" w:rsidRDefault="000C69FE">
            <w:pPr>
              <w:pStyle w:val="4"/>
            </w:pPr>
            <w:r>
              <w:t>0.80</w:t>
            </w: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20699</w:t>
            </w:r>
          </w:p>
        </w:tc>
        <w:tc>
          <w:tcPr>
            <w:tcW w:w="4535" w:type="dxa"/>
            <w:vAlign w:val="center"/>
          </w:tcPr>
          <w:p w:rsidR="00233B9A" w:rsidRDefault="000C69FE">
            <w:pPr>
              <w:pStyle w:val="2"/>
            </w:pPr>
            <w:r>
              <w:t>其他科学技术支出</w:t>
            </w:r>
          </w:p>
        </w:tc>
        <w:tc>
          <w:tcPr>
            <w:tcW w:w="2551" w:type="dxa"/>
            <w:vAlign w:val="center"/>
          </w:tcPr>
          <w:p w:rsidR="00233B9A" w:rsidRDefault="000C69FE">
            <w:pPr>
              <w:pStyle w:val="4"/>
            </w:pPr>
            <w:r>
              <w:t>0.80</w:t>
            </w:r>
          </w:p>
        </w:tc>
        <w:tc>
          <w:tcPr>
            <w:tcW w:w="2551" w:type="dxa"/>
            <w:vAlign w:val="center"/>
          </w:tcPr>
          <w:p w:rsidR="00233B9A" w:rsidRDefault="00233B9A">
            <w:pPr>
              <w:pStyle w:val="4"/>
            </w:pPr>
          </w:p>
        </w:tc>
        <w:tc>
          <w:tcPr>
            <w:tcW w:w="2551" w:type="dxa"/>
            <w:vAlign w:val="center"/>
          </w:tcPr>
          <w:p w:rsidR="00233B9A" w:rsidRDefault="000C69FE">
            <w:pPr>
              <w:pStyle w:val="4"/>
            </w:pPr>
            <w:r>
              <w:t>0.80</w:t>
            </w: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2069999</w:t>
            </w:r>
          </w:p>
        </w:tc>
        <w:tc>
          <w:tcPr>
            <w:tcW w:w="4535" w:type="dxa"/>
            <w:vAlign w:val="center"/>
          </w:tcPr>
          <w:p w:rsidR="00233B9A" w:rsidRDefault="000C69FE">
            <w:pPr>
              <w:pStyle w:val="2"/>
            </w:pPr>
            <w:r>
              <w:t>其他科学技术支出</w:t>
            </w:r>
          </w:p>
        </w:tc>
        <w:tc>
          <w:tcPr>
            <w:tcW w:w="2551" w:type="dxa"/>
            <w:vAlign w:val="center"/>
          </w:tcPr>
          <w:p w:rsidR="00233B9A" w:rsidRDefault="000C69FE">
            <w:pPr>
              <w:pStyle w:val="4"/>
            </w:pPr>
            <w:r>
              <w:t>0.80</w:t>
            </w:r>
          </w:p>
        </w:tc>
        <w:tc>
          <w:tcPr>
            <w:tcW w:w="2551" w:type="dxa"/>
            <w:vAlign w:val="center"/>
          </w:tcPr>
          <w:p w:rsidR="00233B9A" w:rsidRDefault="00233B9A">
            <w:pPr>
              <w:pStyle w:val="4"/>
            </w:pPr>
          </w:p>
        </w:tc>
        <w:tc>
          <w:tcPr>
            <w:tcW w:w="2551" w:type="dxa"/>
            <w:vAlign w:val="center"/>
          </w:tcPr>
          <w:p w:rsidR="00233B9A" w:rsidRDefault="000C69FE">
            <w:pPr>
              <w:pStyle w:val="4"/>
            </w:pPr>
            <w:r>
              <w:t>0.80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9884.04</w:t>
            </w:r>
          </w:p>
        </w:tc>
        <w:tc>
          <w:tcPr>
            <w:tcW w:w="2551" w:type="dxa"/>
            <w:vAlign w:val="center"/>
          </w:tcPr>
          <w:p w:rsidR="00233B9A" w:rsidRDefault="000C69FE">
            <w:pPr>
              <w:pStyle w:val="7"/>
            </w:pPr>
            <w:r>
              <w:t>9768.86</w:t>
            </w:r>
          </w:p>
        </w:tc>
        <w:tc>
          <w:tcPr>
            <w:tcW w:w="2551" w:type="dxa"/>
            <w:vAlign w:val="center"/>
          </w:tcPr>
          <w:p w:rsidR="00233B9A" w:rsidRDefault="000C69FE">
            <w:pPr>
              <w:pStyle w:val="7"/>
            </w:pPr>
            <w:r>
              <w:t>115.18</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8778.45</w:t>
            </w:r>
          </w:p>
        </w:tc>
        <w:tc>
          <w:tcPr>
            <w:tcW w:w="2551" w:type="dxa"/>
            <w:vAlign w:val="center"/>
          </w:tcPr>
          <w:p w:rsidR="00233B9A" w:rsidRDefault="000C69FE">
            <w:pPr>
              <w:pStyle w:val="4"/>
            </w:pPr>
            <w:r>
              <w:t>8778.45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2439.87</w:t>
            </w:r>
          </w:p>
        </w:tc>
        <w:tc>
          <w:tcPr>
            <w:tcW w:w="2551" w:type="dxa"/>
            <w:vAlign w:val="center"/>
          </w:tcPr>
          <w:p w:rsidR="00233B9A" w:rsidRDefault="000C69FE">
            <w:pPr>
              <w:pStyle w:val="4"/>
            </w:pPr>
            <w:r>
              <w:t>2439.87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1904.46</w:t>
            </w:r>
          </w:p>
        </w:tc>
        <w:tc>
          <w:tcPr>
            <w:tcW w:w="2551" w:type="dxa"/>
            <w:vAlign w:val="center"/>
          </w:tcPr>
          <w:p w:rsidR="00233B9A" w:rsidRDefault="000C69FE">
            <w:pPr>
              <w:pStyle w:val="4"/>
            </w:pPr>
            <w:r>
              <w:t>1904.46</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2113.34</w:t>
            </w:r>
          </w:p>
        </w:tc>
        <w:tc>
          <w:tcPr>
            <w:tcW w:w="2551" w:type="dxa"/>
            <w:vAlign w:val="center"/>
          </w:tcPr>
          <w:p w:rsidR="00233B9A" w:rsidRDefault="000C69FE">
            <w:pPr>
              <w:pStyle w:val="4"/>
            </w:pPr>
            <w:r>
              <w:t>2113.34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1161.70</w:t>
            </w:r>
          </w:p>
        </w:tc>
        <w:tc>
          <w:tcPr>
            <w:tcW w:w="2551" w:type="dxa"/>
            <w:vAlign w:val="center"/>
          </w:tcPr>
          <w:p w:rsidR="00233B9A" w:rsidRDefault="000C69FE">
            <w:pPr>
              <w:pStyle w:val="4"/>
            </w:pPr>
            <w:r>
              <w:t>1161.70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384.91</w:t>
            </w:r>
          </w:p>
        </w:tc>
        <w:tc>
          <w:tcPr>
            <w:tcW w:w="2551" w:type="dxa"/>
            <w:vAlign w:val="center"/>
          </w:tcPr>
          <w:p w:rsidR="00233B9A" w:rsidRDefault="000C69FE">
            <w:pPr>
              <w:pStyle w:val="4"/>
            </w:pPr>
            <w:r>
              <w:t>384.91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577.97</w:t>
            </w:r>
          </w:p>
        </w:tc>
        <w:tc>
          <w:tcPr>
            <w:tcW w:w="2551" w:type="dxa"/>
            <w:vAlign w:val="center"/>
          </w:tcPr>
          <w:p w:rsidR="00233B9A" w:rsidRDefault="000C69FE">
            <w:pPr>
              <w:pStyle w:val="4"/>
            </w:pPr>
            <w:r>
              <w:t>577.97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196.20</w:t>
            </w:r>
          </w:p>
        </w:tc>
        <w:tc>
          <w:tcPr>
            <w:tcW w:w="2551" w:type="dxa"/>
            <w:vAlign w:val="center"/>
          </w:tcPr>
          <w:p w:rsidR="00233B9A" w:rsidRDefault="000C69FE">
            <w:pPr>
              <w:pStyle w:val="4"/>
            </w:pPr>
            <w:r>
              <w:t>196.20</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115.18</w:t>
            </w:r>
          </w:p>
        </w:tc>
        <w:tc>
          <w:tcPr>
            <w:tcW w:w="2551" w:type="dxa"/>
            <w:vAlign w:val="center"/>
          </w:tcPr>
          <w:p w:rsidR="00233B9A" w:rsidRDefault="00233B9A">
            <w:pPr>
              <w:pStyle w:val="4"/>
            </w:pPr>
          </w:p>
        </w:tc>
        <w:tc>
          <w:tcPr>
            <w:tcW w:w="2551" w:type="dxa"/>
            <w:vAlign w:val="center"/>
          </w:tcPr>
          <w:p w:rsidR="00233B9A" w:rsidRDefault="000C69FE">
            <w:pPr>
              <w:pStyle w:val="4"/>
            </w:pPr>
            <w:r>
              <w:t>115.18</w:t>
            </w: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30213</w:t>
            </w:r>
          </w:p>
        </w:tc>
        <w:tc>
          <w:tcPr>
            <w:tcW w:w="4535" w:type="dxa"/>
            <w:vAlign w:val="center"/>
          </w:tcPr>
          <w:p w:rsidR="00233B9A" w:rsidRDefault="000C69FE">
            <w:pPr>
              <w:pStyle w:val="2"/>
            </w:pPr>
            <w:r>
              <w:t>维修(护)费</w:t>
            </w:r>
          </w:p>
        </w:tc>
        <w:tc>
          <w:tcPr>
            <w:tcW w:w="2551" w:type="dxa"/>
            <w:vAlign w:val="center"/>
          </w:tcPr>
          <w:p w:rsidR="00233B9A" w:rsidRDefault="000C69FE">
            <w:pPr>
              <w:pStyle w:val="4"/>
            </w:pPr>
            <w:r>
              <w:t>115.18</w:t>
            </w:r>
          </w:p>
        </w:tc>
        <w:tc>
          <w:tcPr>
            <w:tcW w:w="2551" w:type="dxa"/>
            <w:vAlign w:val="center"/>
          </w:tcPr>
          <w:p w:rsidR="00233B9A" w:rsidRDefault="00233B9A">
            <w:pPr>
              <w:pStyle w:val="4"/>
            </w:pPr>
          </w:p>
        </w:tc>
        <w:tc>
          <w:tcPr>
            <w:tcW w:w="2551" w:type="dxa"/>
            <w:vAlign w:val="center"/>
          </w:tcPr>
          <w:p w:rsidR="00233B9A" w:rsidRDefault="000C69FE">
            <w:pPr>
              <w:pStyle w:val="4"/>
            </w:pPr>
            <w:r>
              <w:t>115.18</w:t>
            </w: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990.41</w:t>
            </w:r>
          </w:p>
        </w:tc>
        <w:tc>
          <w:tcPr>
            <w:tcW w:w="2551" w:type="dxa"/>
            <w:vAlign w:val="center"/>
          </w:tcPr>
          <w:p w:rsidR="00233B9A" w:rsidRDefault="000C69FE">
            <w:pPr>
              <w:pStyle w:val="4"/>
            </w:pPr>
            <w:r>
              <w:t>990.41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967.73</w:t>
            </w:r>
          </w:p>
        </w:tc>
        <w:tc>
          <w:tcPr>
            <w:tcW w:w="2551" w:type="dxa"/>
            <w:vAlign w:val="center"/>
          </w:tcPr>
          <w:p w:rsidR="00233B9A" w:rsidRDefault="000C69FE">
            <w:pPr>
              <w:pStyle w:val="4"/>
            </w:pPr>
            <w:r>
              <w:t>967.73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30305</w:t>
            </w:r>
          </w:p>
        </w:tc>
        <w:tc>
          <w:tcPr>
            <w:tcW w:w="4535" w:type="dxa"/>
            <w:vAlign w:val="center"/>
          </w:tcPr>
          <w:p w:rsidR="00233B9A" w:rsidRDefault="000C69FE">
            <w:pPr>
              <w:pStyle w:val="2"/>
            </w:pPr>
            <w:r>
              <w:t>生活补助</w:t>
            </w:r>
          </w:p>
        </w:tc>
        <w:tc>
          <w:tcPr>
            <w:tcW w:w="2551" w:type="dxa"/>
            <w:vAlign w:val="center"/>
          </w:tcPr>
          <w:p w:rsidR="00233B9A" w:rsidRDefault="000C69FE">
            <w:pPr>
              <w:pStyle w:val="4"/>
            </w:pPr>
            <w:r>
              <w:t>16.68</w:t>
            </w:r>
          </w:p>
        </w:tc>
        <w:tc>
          <w:tcPr>
            <w:tcW w:w="2551" w:type="dxa"/>
            <w:vAlign w:val="center"/>
          </w:tcPr>
          <w:p w:rsidR="00233B9A" w:rsidRDefault="000C69FE">
            <w:pPr>
              <w:pStyle w:val="4"/>
            </w:pPr>
            <w:r>
              <w:t>16.68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1191" w:type="dxa"/>
            <w:vAlign w:val="center"/>
          </w:tcPr>
          <w:p w:rsidR="00233B9A" w:rsidRDefault="000C69FE">
            <w:pPr>
              <w:pStyle w:val="2"/>
            </w:pPr>
            <w:r>
              <w:t>30309</w:t>
            </w:r>
          </w:p>
        </w:tc>
        <w:tc>
          <w:tcPr>
            <w:tcW w:w="4535" w:type="dxa"/>
            <w:vAlign w:val="center"/>
          </w:tcPr>
          <w:p w:rsidR="00233B9A" w:rsidRDefault="000C69FE">
            <w:pPr>
              <w:pStyle w:val="2"/>
            </w:pPr>
            <w:r>
              <w:t>奖励金</w:t>
            </w:r>
          </w:p>
        </w:tc>
        <w:tc>
          <w:tcPr>
            <w:tcW w:w="2551" w:type="dxa"/>
            <w:vAlign w:val="center"/>
          </w:tcPr>
          <w:p w:rsidR="00233B9A" w:rsidRDefault="000C69FE">
            <w:pPr>
              <w:pStyle w:val="4"/>
            </w:pPr>
            <w:r>
              <w:t>6.00</w:t>
            </w:r>
          </w:p>
        </w:tc>
        <w:tc>
          <w:tcPr>
            <w:tcW w:w="2551" w:type="dxa"/>
            <w:vAlign w:val="center"/>
          </w:tcPr>
          <w:p w:rsidR="00233B9A" w:rsidRDefault="000C69FE">
            <w:pPr>
              <w:pStyle w:val="4"/>
            </w:pPr>
            <w:r>
              <w:t>6.00</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2594.00</w:t>
            </w:r>
          </w:p>
        </w:tc>
        <w:tc>
          <w:tcPr>
            <w:tcW w:w="2551" w:type="dxa"/>
            <w:vAlign w:val="center"/>
          </w:tcPr>
          <w:p w:rsidR="00233B9A" w:rsidRDefault="00233B9A">
            <w:pPr>
              <w:pStyle w:val="7"/>
            </w:pPr>
          </w:p>
        </w:tc>
        <w:tc>
          <w:tcPr>
            <w:tcW w:w="2551" w:type="dxa"/>
            <w:vAlign w:val="center"/>
          </w:tcPr>
          <w:p w:rsidR="00233B9A" w:rsidRDefault="000C69FE">
            <w:pPr>
              <w:pStyle w:val="7"/>
            </w:pPr>
            <w:r>
              <w:t>2594.00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2594.00</w:t>
            </w:r>
          </w:p>
        </w:tc>
        <w:tc>
          <w:tcPr>
            <w:tcW w:w="2551" w:type="dxa"/>
            <w:vAlign w:val="center"/>
          </w:tcPr>
          <w:p w:rsidR="00233B9A" w:rsidRDefault="00233B9A">
            <w:pPr>
              <w:pStyle w:val="4"/>
            </w:pPr>
          </w:p>
        </w:tc>
        <w:tc>
          <w:tcPr>
            <w:tcW w:w="2551" w:type="dxa"/>
            <w:vAlign w:val="center"/>
          </w:tcPr>
          <w:p w:rsidR="00233B9A" w:rsidRDefault="000C69FE">
            <w:pPr>
              <w:pStyle w:val="4"/>
            </w:pPr>
            <w:r>
              <w:t>2594.00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2594.00</w:t>
            </w:r>
          </w:p>
        </w:tc>
        <w:tc>
          <w:tcPr>
            <w:tcW w:w="2551" w:type="dxa"/>
            <w:vAlign w:val="center"/>
          </w:tcPr>
          <w:p w:rsidR="00233B9A" w:rsidRDefault="00233B9A">
            <w:pPr>
              <w:pStyle w:val="4"/>
            </w:pPr>
          </w:p>
        </w:tc>
        <w:tc>
          <w:tcPr>
            <w:tcW w:w="2551" w:type="dxa"/>
            <w:vAlign w:val="center"/>
          </w:tcPr>
          <w:p w:rsidR="00233B9A" w:rsidRDefault="000C69FE">
            <w:pPr>
              <w:pStyle w:val="4"/>
            </w:pPr>
            <w:r>
              <w:t>2594.00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2594.00</w:t>
            </w:r>
          </w:p>
        </w:tc>
        <w:tc>
          <w:tcPr>
            <w:tcW w:w="2551" w:type="dxa"/>
            <w:vAlign w:val="center"/>
          </w:tcPr>
          <w:p w:rsidR="00233B9A" w:rsidRDefault="00233B9A">
            <w:pPr>
              <w:pStyle w:val="4"/>
            </w:pPr>
          </w:p>
        </w:tc>
        <w:tc>
          <w:tcPr>
            <w:tcW w:w="2551" w:type="dxa"/>
            <w:vAlign w:val="center"/>
          </w:tcPr>
          <w:p w:rsidR="00233B9A" w:rsidRDefault="000C69FE">
            <w:pPr>
              <w:pStyle w:val="4"/>
            </w:pPr>
            <w:r>
              <w:t>2594.00</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740129" w:rsidTr="00740129">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河北体育学院2022年单位预算信息公开情况说明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按照《预算法》、《地方预决算公开操作规程》和《关于进一步推进预算公开工作的实施意见》规定，现将河北体育学院</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（一）以全日制普通本科学历教育为主，兼办全日制普通专科学历教育和中等职业教育，培养体育管理，教学、竞技应用型人才；</w:t>
      </w:r>
    </w:p>
    <w:p w:rsidR="00233B9A" w:rsidRDefault="000C69FE">
      <w:pPr>
        <w:pStyle w:val="-6"/>
      </w:pPr>
      <w:r>
        <w:t>（二）举办业余、成人等不同类型、层次的学历和非学历继续教育；</w:t>
      </w:r>
    </w:p>
    <w:p w:rsidR="00233B9A" w:rsidRDefault="000C69FE">
      <w:pPr>
        <w:pStyle w:val="-6"/>
      </w:pPr>
      <w:r>
        <w:t>（三）开展科学研究、技术开发和社会服务，并按照国家有关规定开展与兄弟院校及境外院校之间的学术交流与合作；从事体育教学研究和竞赛训练，为竞技体育提供必要的理论支持与科学指导；</w:t>
      </w:r>
    </w:p>
    <w:p w:rsidR="00233B9A" w:rsidRDefault="000C69FE">
      <w:pPr>
        <w:pStyle w:val="-6"/>
      </w:pPr>
      <w:r>
        <w:t>（四）加强国家体育后备人才基地省体校建设；</w:t>
      </w:r>
    </w:p>
    <w:p w:rsidR="00233B9A" w:rsidRDefault="000C69FE">
      <w:pPr>
        <w:pStyle w:val="-6"/>
      </w:pPr>
      <w:r>
        <w:t>（五）科学指导群众性健身活动的开展。</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河北体育学院</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正厅（地）级</w:t>
            </w:r>
          </w:p>
        </w:tc>
        <w:tc>
          <w:tcPr>
            <w:tcW w:w="3827" w:type="dxa"/>
            <w:vAlign w:val="center"/>
          </w:tcPr>
          <w:p w:rsidR="00233B9A" w:rsidRDefault="000C69FE">
            <w:pPr>
              <w:pStyle w:val="3"/>
            </w:pPr>
            <w:r>
              <w:t>财政性资金定额或定项补助</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lastRenderedPageBreak/>
        <w:t>反映本单位当年全部收入。</w:t>
      </w:r>
      <w:r>
        <w:t>2022</w:t>
      </w:r>
      <w:r>
        <w:t>年预算收入</w:t>
      </w:r>
      <w:r>
        <w:t>25568.76</w:t>
      </w:r>
      <w:r>
        <w:t>万元，其中：一般预算收入</w:t>
      </w:r>
      <w:r>
        <w:t xml:space="preserve">14013.55  </w:t>
      </w:r>
      <w:r>
        <w:t>万元，基金预算收入</w:t>
      </w:r>
      <w:r>
        <w:t>2594</w:t>
      </w:r>
      <w:r>
        <w:t>万元，财政专户核拨</w:t>
      </w:r>
      <w:r>
        <w:t>6400</w:t>
      </w:r>
      <w:r>
        <w:t>万元，其他来源收入（单位资金</w:t>
      </w:r>
      <w:r>
        <w:t xml:space="preserve"> </w:t>
      </w:r>
      <w:r>
        <w:t>）</w:t>
      </w:r>
      <w:r>
        <w:t xml:space="preserve">690 </w:t>
      </w:r>
      <w:r>
        <w:t>万元，上年结转</w:t>
      </w:r>
      <w:r>
        <w:t>1871.21</w:t>
      </w:r>
      <w:r>
        <w:t>万元。</w:t>
      </w:r>
    </w:p>
    <w:p w:rsidR="00233B9A" w:rsidRDefault="000C69FE">
      <w:pPr>
        <w:pStyle w:val="-7"/>
      </w:pPr>
      <w:r>
        <w:t>2</w:t>
      </w:r>
      <w:r>
        <w:t>、支出说明</w:t>
      </w:r>
    </w:p>
    <w:p w:rsidR="00233B9A" w:rsidRDefault="000C69FE">
      <w:pPr>
        <w:pStyle w:val="-7"/>
      </w:pPr>
      <w:r>
        <w:t>收支预算总表支出栏、基本支出表、项目支出表按经济分类和支出功能分类科目编制，反映河北体育学院年度单位预算中支出预算的总体情况。</w:t>
      </w:r>
      <w:r>
        <w:t>2022</w:t>
      </w:r>
      <w:r>
        <w:t>年支出预算</w:t>
      </w:r>
      <w:r>
        <w:t>25568.76</w:t>
      </w:r>
      <w:r>
        <w:t>万元，其中基本支出</w:t>
      </w:r>
      <w:r>
        <w:t>14894..04</w:t>
      </w:r>
      <w:r>
        <w:t>万元，包括人员经费</w:t>
      </w:r>
      <w:r>
        <w:t>13734.43</w:t>
      </w:r>
      <w:r>
        <w:t>万元和日常公用经费</w:t>
      </w:r>
      <w:r>
        <w:t>1159.61</w:t>
      </w:r>
      <w:r>
        <w:t>万元；项目支出</w:t>
      </w:r>
      <w:r>
        <w:t>10674.72</w:t>
      </w:r>
      <w:r>
        <w:t>万元；主要为中央支持地方高校改革发展资金</w:t>
      </w:r>
      <w:r>
        <w:t>1380</w:t>
      </w:r>
      <w:r>
        <w:t>万元、攀岩教学场地实验设施项目</w:t>
      </w:r>
      <w:r>
        <w:t>80</w:t>
      </w:r>
      <w:r>
        <w:t>万元、学府路多媒体教学设备采购</w:t>
      </w:r>
      <w:r>
        <w:t>100</w:t>
      </w:r>
      <w:r>
        <w:t>万元、燕赵武术人工智能文博传习中心项目</w:t>
      </w:r>
      <w:r>
        <w:t>100</w:t>
      </w:r>
      <w:r>
        <w:t>万元、一流课程资源建设项目</w:t>
      </w:r>
      <w:r>
        <w:t>170</w:t>
      </w:r>
      <w:r>
        <w:t>万元、</w:t>
      </w:r>
      <w:r>
        <w:t>2022</w:t>
      </w:r>
      <w:r>
        <w:t>年高校资助省级资金</w:t>
      </w:r>
      <w:r>
        <w:t>292.98</w:t>
      </w:r>
      <w:r>
        <w:t>万元、</w:t>
      </w:r>
      <w:r>
        <w:t>2022</w:t>
      </w:r>
      <w:r>
        <w:t>年学生资助中央补助经费</w:t>
      </w:r>
      <w:r>
        <w:t>729.53</w:t>
      </w:r>
      <w:r>
        <w:t>万元、</w:t>
      </w:r>
      <w:r>
        <w:t>2022</w:t>
      </w:r>
      <w:r>
        <w:t>年本科高校综合水平提升经费</w:t>
      </w:r>
      <w:r>
        <w:t>1248</w:t>
      </w:r>
      <w:r>
        <w:t>万元、</w:t>
      </w:r>
      <w:r>
        <w:t>2022</w:t>
      </w:r>
      <w:r>
        <w:t>年省级中职综合补助经费</w:t>
      </w:r>
      <w:r>
        <w:t>29</w:t>
      </w:r>
      <w:r>
        <w:t>万元、体育发展经费（基金）</w:t>
      </w:r>
      <w:r>
        <w:t>394</w:t>
      </w:r>
      <w:r>
        <w:t>万元、大数据实验室建设</w:t>
      </w:r>
      <w:r>
        <w:t>200</w:t>
      </w:r>
      <w:r>
        <w:t>万元、重点实验室建设</w:t>
      </w:r>
      <w:r>
        <w:t>200</w:t>
      </w:r>
      <w:r>
        <w:t>万元、冰雪人才培养</w:t>
      </w:r>
      <w:r>
        <w:t>“</w:t>
      </w:r>
      <w:r>
        <w:t>排头兵</w:t>
      </w:r>
      <w:r>
        <w:t>”</w:t>
      </w:r>
      <w:r>
        <w:t>建设项目</w:t>
      </w:r>
      <w:r>
        <w:t>260</w:t>
      </w:r>
      <w:r>
        <w:t>万元、竞技人才培养训练比赛保障项目</w:t>
      </w:r>
      <w:r>
        <w:t>770</w:t>
      </w:r>
      <w:r>
        <w:t>万元、体育产业发展研究项目</w:t>
      </w:r>
      <w:r>
        <w:t>150</w:t>
      </w:r>
      <w:r>
        <w:t>万元、基础设施和场馆运行维修维护项目</w:t>
      </w:r>
      <w:r>
        <w:t>620</w:t>
      </w:r>
      <w:r>
        <w:t>万元、其他收入安排的支出项目</w:t>
      </w:r>
      <w:r>
        <w:t>2080</w:t>
      </w:r>
      <w:r>
        <w:t>万元、运行保障经费项目</w:t>
      </w:r>
      <w:r>
        <w:t>1300</w:t>
      </w:r>
      <w:r>
        <w:t>万元、上年结转项目</w:t>
      </w:r>
      <w:r>
        <w:t>348.62</w:t>
      </w:r>
      <w:r>
        <w:t>万元、科研课题经费</w:t>
      </w:r>
      <w:r>
        <w:t>200</w:t>
      </w:r>
      <w:r>
        <w:t>万元、办公教学购置经费</w:t>
      </w:r>
      <w:r>
        <w:t>22.59</w:t>
      </w:r>
      <w:r>
        <w:t>万元。</w:t>
      </w:r>
    </w:p>
    <w:p w:rsidR="00233B9A" w:rsidRDefault="000C69FE">
      <w:pPr>
        <w:pStyle w:val="-7"/>
      </w:pPr>
      <w:r>
        <w:t>3</w:t>
      </w:r>
      <w:r>
        <w:t>、比上年增减情况</w:t>
      </w:r>
    </w:p>
    <w:p w:rsidR="00233B9A" w:rsidRDefault="000C69FE">
      <w:pPr>
        <w:pStyle w:val="-7"/>
      </w:pPr>
      <w:r>
        <w:t>2021</w:t>
      </w:r>
      <w:r>
        <w:t>年预算收支安排</w:t>
      </w:r>
      <w:r>
        <w:t xml:space="preserve">25568.76 </w:t>
      </w:r>
      <w:r>
        <w:t>万元，较</w:t>
      </w:r>
      <w:r>
        <w:t>2021</w:t>
      </w:r>
      <w:r>
        <w:t>年预算增加</w:t>
      </w:r>
      <w:r>
        <w:t>1161.52</w:t>
      </w:r>
      <w:r>
        <w:t>万元，其中基本支出增加</w:t>
      </w:r>
      <w:r>
        <w:t xml:space="preserve"> 620.99</w:t>
      </w:r>
      <w:r>
        <w:t>万元，主要为人员经费增加</w:t>
      </w:r>
      <w:r>
        <w:t>652.38</w:t>
      </w:r>
      <w:r>
        <w:t>万元，公用经费减少</w:t>
      </w:r>
      <w:r>
        <w:t>31.39</w:t>
      </w:r>
      <w:r>
        <w:t>万元，项目支出增加</w:t>
      </w:r>
      <w:r>
        <w:t xml:space="preserve">540.53 </w:t>
      </w:r>
      <w:r>
        <w:t>万元，主要为增加了对教学训练经费的投入。</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lastRenderedPageBreak/>
        <w:t>2022</w:t>
      </w:r>
      <w:r>
        <w:t>年，我单位运行经费共计安排</w:t>
      </w:r>
      <w:r>
        <w:t>2562.18</w:t>
      </w:r>
      <w:r>
        <w:t>万元，主要用于日常维修、办学用房水电费、办学用房取暖费、物业管理费、班车租赁费、安保服务费等日常运行支出。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w:t>
      </w:r>
      <w:r>
        <w:t>)</w:t>
      </w:r>
      <w:r>
        <w:t>；公务接待费</w:t>
      </w:r>
      <w:r>
        <w:t>0</w:t>
      </w:r>
      <w:r>
        <w:t>万元。与</w:t>
      </w:r>
      <w:r>
        <w:t>2021</w:t>
      </w:r>
      <w:r>
        <w:t>年相比无变化。</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1、2021年本科高校综合水平提升（省级资金）绩效目标表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1.保障教学正常运转。</w:t>
            </w:r>
          </w:p>
          <w:p w:rsidR="00233B9A" w:rsidRDefault="000C69FE">
            <w:pPr>
              <w:pStyle w:val="24a5815bc-afc2-4ba5-9c49-c138840dba85"/>
            </w:pPr>
            <w:r>
              <w:t>2.提供物业管理、班车结算等公用支出费用。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服务人数</w:t>
            </w:r>
          </w:p>
        </w:tc>
        <w:tc>
          <w:tcPr>
            <w:tcW w:w="2835" w:type="dxa"/>
            <w:vAlign w:val="center"/>
          </w:tcPr>
          <w:p w:rsidR="00233B9A" w:rsidRDefault="000C69FE">
            <w:pPr>
              <w:pStyle w:val="24a5815bc-afc2-4ba5-9c49-c138840dba85"/>
            </w:pPr>
            <w:r>
              <w:t>服务人数</w:t>
            </w:r>
          </w:p>
        </w:tc>
        <w:tc>
          <w:tcPr>
            <w:tcW w:w="2551" w:type="dxa"/>
            <w:vAlign w:val="center"/>
          </w:tcPr>
          <w:p w:rsidR="00233B9A" w:rsidRDefault="000C69FE">
            <w:pPr>
              <w:pStyle w:val="24a5815bc-afc2-4ba5-9c49-c138840dba85"/>
            </w:pPr>
            <w:r>
              <w:t>≥7000人</w:t>
            </w:r>
          </w:p>
        </w:tc>
        <w:tc>
          <w:tcPr>
            <w:tcW w:w="2268" w:type="dxa"/>
            <w:vAlign w:val="center"/>
          </w:tcPr>
          <w:p w:rsidR="00233B9A" w:rsidRDefault="000C69FE">
            <w:pPr>
              <w:pStyle w:val="24a5815bc-afc2-4ba5-9c49-c138840dba85"/>
            </w:pPr>
            <w:r>
              <w:t>在校学师生数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各项任务完成及时率（%）</w:t>
            </w:r>
          </w:p>
        </w:tc>
        <w:tc>
          <w:tcPr>
            <w:tcW w:w="2835" w:type="dxa"/>
            <w:vAlign w:val="center"/>
          </w:tcPr>
          <w:p w:rsidR="00233B9A" w:rsidRDefault="000C69FE">
            <w:pPr>
              <w:pStyle w:val="24a5815bc-afc2-4ba5-9c49-c138840dba85"/>
            </w:pPr>
            <w:r>
              <w:t>各项任务完成及时率（%）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不超过财政预算控制数</w:t>
            </w:r>
          </w:p>
        </w:tc>
        <w:tc>
          <w:tcPr>
            <w:tcW w:w="2268" w:type="dxa"/>
            <w:vAlign w:val="center"/>
          </w:tcPr>
          <w:p w:rsidR="00233B9A" w:rsidRDefault="000C69FE">
            <w:pPr>
              <w:pStyle w:val="24a5815bc-afc2-4ba5-9c49-c138840dba85"/>
            </w:pPr>
            <w:r>
              <w:t>合同中标金额</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提升体育教学质量</w:t>
            </w:r>
          </w:p>
        </w:tc>
        <w:tc>
          <w:tcPr>
            <w:tcW w:w="2835" w:type="dxa"/>
            <w:vAlign w:val="center"/>
          </w:tcPr>
          <w:p w:rsidR="00233B9A" w:rsidRDefault="000C69FE">
            <w:pPr>
              <w:pStyle w:val="24a5815bc-afc2-4ba5-9c49-c138840dba85"/>
            </w:pPr>
            <w:r>
              <w:t>保障提升体育教学质量</w:t>
            </w:r>
          </w:p>
        </w:tc>
        <w:tc>
          <w:tcPr>
            <w:tcW w:w="2551" w:type="dxa"/>
            <w:vAlign w:val="center"/>
          </w:tcPr>
          <w:p w:rsidR="00233B9A" w:rsidRDefault="000C69FE">
            <w:pPr>
              <w:pStyle w:val="24a5815bc-afc2-4ba5-9c49-c138840dba85"/>
            </w:pPr>
            <w:r>
              <w:t>保障教学运转，提升教学质量</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2、2022年本科高校综合水平提升绩效目标表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1.保障学院教学训练等正常运转发生的安保服务费、取暖费、班车租赁费支出。</w:t>
            </w:r>
          </w:p>
          <w:p w:rsidR="00233B9A" w:rsidRDefault="000C69FE">
            <w:pPr>
              <w:pStyle w:val="24a5815bc-afc2-4ba5-9c49-c138840dba85"/>
            </w:pPr>
            <w:r>
              <w:t>2.改善教学科研条件，保障教学科研发生的支出费用。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支持学科发展</w:t>
            </w:r>
          </w:p>
        </w:tc>
        <w:tc>
          <w:tcPr>
            <w:tcW w:w="2835" w:type="dxa"/>
            <w:vAlign w:val="center"/>
          </w:tcPr>
          <w:p w:rsidR="00233B9A" w:rsidRDefault="000C69FE">
            <w:pPr>
              <w:pStyle w:val="24a5815bc-afc2-4ba5-9c49-c138840dba85"/>
            </w:pPr>
            <w:r>
              <w:t>支持学科发展数量</w:t>
            </w:r>
          </w:p>
        </w:tc>
        <w:tc>
          <w:tcPr>
            <w:tcW w:w="2551" w:type="dxa"/>
            <w:vAlign w:val="center"/>
          </w:tcPr>
          <w:p w:rsidR="00233B9A" w:rsidRDefault="000C69FE">
            <w:pPr>
              <w:pStyle w:val="24a5815bc-afc2-4ba5-9c49-c138840dba85"/>
            </w:pPr>
            <w:r>
              <w:t>≥14个</w:t>
            </w:r>
          </w:p>
        </w:tc>
        <w:tc>
          <w:tcPr>
            <w:tcW w:w="2268" w:type="dxa"/>
            <w:vAlign w:val="center"/>
          </w:tcPr>
          <w:p w:rsidR="00233B9A" w:rsidRDefault="000C69FE">
            <w:pPr>
              <w:pStyle w:val="24a5815bc-afc2-4ba5-9c49-c138840dba85"/>
            </w:pPr>
            <w:r>
              <w:t>学院学科数量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完成率</w:t>
            </w:r>
          </w:p>
        </w:tc>
        <w:tc>
          <w:tcPr>
            <w:tcW w:w="2835" w:type="dxa"/>
            <w:vAlign w:val="center"/>
          </w:tcPr>
          <w:p w:rsidR="00233B9A" w:rsidRDefault="000C69FE">
            <w:pPr>
              <w:pStyle w:val="24a5815bc-afc2-4ba5-9c49-c138840dba85"/>
            </w:pPr>
            <w:r>
              <w:t>完成率</w:t>
            </w:r>
          </w:p>
        </w:tc>
        <w:tc>
          <w:tcPr>
            <w:tcW w:w="2551" w:type="dxa"/>
            <w:vAlign w:val="center"/>
          </w:tcPr>
          <w:p w:rsidR="00233B9A" w:rsidRDefault="000C69FE">
            <w:pPr>
              <w:pStyle w:val="24a5815bc-afc2-4ba5-9c49-c138840dba85"/>
            </w:pPr>
            <w:r>
              <w:t>高质量利用资金</w:t>
            </w:r>
          </w:p>
        </w:tc>
        <w:tc>
          <w:tcPr>
            <w:tcW w:w="2268" w:type="dxa"/>
            <w:vAlign w:val="center"/>
          </w:tcPr>
          <w:p w:rsidR="00233B9A" w:rsidRDefault="000C69FE">
            <w:pPr>
              <w:pStyle w:val="24a5815bc-afc2-4ba5-9c49-c138840dba85"/>
            </w:pPr>
            <w:r>
              <w:t>按计划高质量完成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工作按时完成率</w:t>
            </w:r>
          </w:p>
        </w:tc>
        <w:tc>
          <w:tcPr>
            <w:tcW w:w="2835" w:type="dxa"/>
            <w:vAlign w:val="center"/>
          </w:tcPr>
          <w:p w:rsidR="00233B9A" w:rsidRDefault="000C69FE">
            <w:pPr>
              <w:pStyle w:val="24a5815bc-afc2-4ba5-9c49-c138840dba85"/>
            </w:pPr>
            <w:r>
              <w:t>工作按时完成率</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按时按计划完成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≤1248万元</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促进高校持续健康发展</w:t>
            </w:r>
          </w:p>
        </w:tc>
        <w:tc>
          <w:tcPr>
            <w:tcW w:w="2551" w:type="dxa"/>
            <w:vAlign w:val="center"/>
          </w:tcPr>
          <w:p w:rsidR="00233B9A" w:rsidRDefault="000C69FE">
            <w:pPr>
              <w:pStyle w:val="24a5815bc-afc2-4ba5-9c49-c138840dba85"/>
            </w:pPr>
            <w:r>
              <w:t>能够保持促进高校的教学科研工作</w:t>
            </w:r>
          </w:p>
        </w:tc>
        <w:tc>
          <w:tcPr>
            <w:tcW w:w="2268" w:type="dxa"/>
            <w:vAlign w:val="center"/>
          </w:tcPr>
          <w:p w:rsidR="00233B9A" w:rsidRDefault="000C69FE">
            <w:pPr>
              <w:pStyle w:val="24a5815bc-afc2-4ba5-9c49-c138840dba85"/>
            </w:pPr>
            <w:r>
              <w:t>根据学院工作重点和工作计划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学生满意度</w:t>
            </w:r>
          </w:p>
        </w:tc>
        <w:tc>
          <w:tcPr>
            <w:tcW w:w="2835" w:type="dxa"/>
            <w:vAlign w:val="center"/>
          </w:tcPr>
          <w:p w:rsidR="00233B9A" w:rsidRDefault="000C69FE">
            <w:pPr>
              <w:pStyle w:val="24a5815bc-afc2-4ba5-9c49-c138840dba85"/>
            </w:pPr>
            <w:r>
              <w:t>学生满意度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学生满意情况</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3、2022年高校资助省级资金绩效目标表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1.按照规定将奖助学金足额发放给学生</w:t>
            </w:r>
          </w:p>
          <w:p w:rsidR="00233B9A" w:rsidRDefault="000C69FE">
            <w:pPr>
              <w:pStyle w:val="24a5815bc-afc2-4ba5-9c49-c138840dba85"/>
            </w:pPr>
            <w:r>
              <w:t>2.完成资助经费规定的发放率</w:t>
            </w:r>
          </w:p>
          <w:p w:rsidR="00233B9A" w:rsidRDefault="000C69FE">
            <w:pPr>
              <w:pStyle w:val="24a5815bc-afc2-4ba5-9c49-c138840dba85"/>
            </w:pPr>
            <w:r>
              <w:t>3.帮助受助学生完成学业</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资助学生数（人）</w:t>
            </w:r>
          </w:p>
        </w:tc>
        <w:tc>
          <w:tcPr>
            <w:tcW w:w="2835" w:type="dxa"/>
            <w:vAlign w:val="center"/>
          </w:tcPr>
          <w:p w:rsidR="00233B9A" w:rsidRDefault="000C69FE">
            <w:pPr>
              <w:pStyle w:val="24a5815bc-afc2-4ba5-9c49-c138840dba85"/>
            </w:pPr>
            <w:r>
              <w:t>资助学生数（人）</w:t>
            </w:r>
          </w:p>
        </w:tc>
        <w:tc>
          <w:tcPr>
            <w:tcW w:w="2551" w:type="dxa"/>
            <w:vAlign w:val="center"/>
          </w:tcPr>
          <w:p w:rsidR="00233B9A" w:rsidRDefault="000C69FE">
            <w:pPr>
              <w:pStyle w:val="24a5815bc-afc2-4ba5-9c49-c138840dba85"/>
            </w:pPr>
            <w:r>
              <w:t>≥400人</w:t>
            </w:r>
          </w:p>
        </w:tc>
        <w:tc>
          <w:tcPr>
            <w:tcW w:w="2268" w:type="dxa"/>
            <w:vAlign w:val="center"/>
          </w:tcPr>
          <w:p w:rsidR="00233B9A" w:rsidRDefault="000C69FE">
            <w:pPr>
              <w:pStyle w:val="24a5815bc-afc2-4ba5-9c49-c138840dba85"/>
            </w:pPr>
            <w:r>
              <w:t>严格执行相关制度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资助经费发放到位率（%）</w:t>
            </w:r>
          </w:p>
        </w:tc>
        <w:tc>
          <w:tcPr>
            <w:tcW w:w="2835" w:type="dxa"/>
            <w:vAlign w:val="center"/>
          </w:tcPr>
          <w:p w:rsidR="00233B9A" w:rsidRDefault="000C69FE">
            <w:pPr>
              <w:pStyle w:val="24a5815bc-afc2-4ba5-9c49-c138840dba85"/>
            </w:pPr>
            <w:r>
              <w:t>资助经费发放到位率（%）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严格执行相关制度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奖助学金到位及时率（%）</w:t>
            </w:r>
          </w:p>
        </w:tc>
        <w:tc>
          <w:tcPr>
            <w:tcW w:w="2835" w:type="dxa"/>
            <w:vAlign w:val="center"/>
          </w:tcPr>
          <w:p w:rsidR="00233B9A" w:rsidRDefault="000C69FE">
            <w:pPr>
              <w:pStyle w:val="24a5815bc-afc2-4ba5-9c49-c138840dba85"/>
            </w:pPr>
            <w:r>
              <w:t>奖助学金到位及时率（%）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严格执行相关制度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控制在预算内</w:t>
            </w:r>
          </w:p>
        </w:tc>
        <w:tc>
          <w:tcPr>
            <w:tcW w:w="2835" w:type="dxa"/>
            <w:vAlign w:val="center"/>
          </w:tcPr>
          <w:p w:rsidR="00233B9A" w:rsidRDefault="000C69FE">
            <w:pPr>
              <w:pStyle w:val="24a5815bc-afc2-4ba5-9c49-c138840dba85"/>
            </w:pPr>
            <w:r>
              <w:t>控制在预算内</w:t>
            </w:r>
          </w:p>
        </w:tc>
        <w:tc>
          <w:tcPr>
            <w:tcW w:w="2551" w:type="dxa"/>
            <w:vAlign w:val="center"/>
          </w:tcPr>
          <w:p w:rsidR="00233B9A" w:rsidRDefault="000C69FE">
            <w:pPr>
              <w:pStyle w:val="24a5815bc-afc2-4ba5-9c49-c138840dba85"/>
            </w:pPr>
            <w:r>
              <w:t>≤292.98万元</w:t>
            </w:r>
          </w:p>
        </w:tc>
        <w:tc>
          <w:tcPr>
            <w:tcW w:w="2268" w:type="dxa"/>
            <w:vAlign w:val="center"/>
          </w:tcPr>
          <w:p w:rsidR="00233B9A" w:rsidRDefault="000C69FE">
            <w:pPr>
              <w:pStyle w:val="24a5815bc-afc2-4ba5-9c49-c138840dba85"/>
            </w:pPr>
            <w:r>
              <w:t>严格执行相关制度</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资金使用效益</w:t>
            </w:r>
          </w:p>
        </w:tc>
        <w:tc>
          <w:tcPr>
            <w:tcW w:w="2835" w:type="dxa"/>
            <w:vAlign w:val="center"/>
          </w:tcPr>
          <w:p w:rsidR="00233B9A" w:rsidRDefault="000C69FE">
            <w:pPr>
              <w:pStyle w:val="24a5815bc-afc2-4ba5-9c49-c138840dba85"/>
            </w:pPr>
            <w:r>
              <w:t>资金使用效益</w:t>
            </w:r>
          </w:p>
        </w:tc>
        <w:tc>
          <w:tcPr>
            <w:tcW w:w="2551" w:type="dxa"/>
            <w:vAlign w:val="center"/>
          </w:tcPr>
          <w:p w:rsidR="00233B9A" w:rsidRDefault="000C69FE">
            <w:pPr>
              <w:pStyle w:val="24a5815bc-afc2-4ba5-9c49-c138840dba85"/>
            </w:pPr>
            <w:r>
              <w:t>帮助学生解决一定的生活困难，助力完成学业</w:t>
            </w:r>
          </w:p>
        </w:tc>
        <w:tc>
          <w:tcPr>
            <w:tcW w:w="2268" w:type="dxa"/>
            <w:vAlign w:val="center"/>
          </w:tcPr>
          <w:p w:rsidR="00233B9A" w:rsidRDefault="000C69FE">
            <w:pPr>
              <w:pStyle w:val="24a5815bc-afc2-4ba5-9c49-c138840dba85"/>
            </w:pPr>
            <w:r>
              <w:t>严格执行相关制度</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接受资助学生满意度</w:t>
            </w:r>
          </w:p>
        </w:tc>
        <w:tc>
          <w:tcPr>
            <w:tcW w:w="2835" w:type="dxa"/>
            <w:vAlign w:val="center"/>
          </w:tcPr>
          <w:p w:rsidR="00233B9A" w:rsidRDefault="000C69FE">
            <w:pPr>
              <w:pStyle w:val="24a5815bc-afc2-4ba5-9c49-c138840dba85"/>
            </w:pPr>
            <w:r>
              <w:t>接受资助学生满意度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严格执行相关制度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4、2022年省级中职综合补助经费绩效目标表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1.满足体校日常运行经费需要。</w:t>
            </w:r>
            <w:r>
              <w:tab/>
            </w:r>
            <w:r>
              <w:tab/>
            </w:r>
            <w:r>
              <w:tab/>
            </w:r>
            <w:r>
              <w:tab/>
            </w:r>
            <w:r>
              <w:tab/>
            </w:r>
            <w:r>
              <w:tab/>
            </w:r>
          </w:p>
          <w:p w:rsidR="00233B9A" w:rsidRDefault="00233B9A">
            <w:pPr>
              <w:pStyle w:val="24a5815bc-afc2-4ba5-9c49-c138840dba85"/>
            </w:pPr>
          </w:p>
          <w:p w:rsidR="00233B9A" w:rsidRDefault="000C69FE">
            <w:pPr>
              <w:pStyle w:val="24a5815bc-afc2-4ba5-9c49-c138840dba85"/>
            </w:pPr>
            <w:r>
              <w:t>2.为体校教学训练比赛提供经费保障。</w:t>
            </w:r>
            <w:r>
              <w:tab/>
            </w:r>
            <w:r>
              <w:tab/>
            </w:r>
            <w:r>
              <w:tab/>
            </w:r>
            <w:r>
              <w:tab/>
            </w:r>
            <w:r>
              <w:tab/>
            </w:r>
            <w:r>
              <w:tab/>
            </w:r>
          </w:p>
          <w:p w:rsidR="00233B9A" w:rsidRDefault="00233B9A">
            <w:pPr>
              <w:pStyle w:val="24a5815bc-afc2-4ba5-9c49-c138840dba85"/>
            </w:pP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受益学生人数</w:t>
            </w:r>
          </w:p>
        </w:tc>
        <w:tc>
          <w:tcPr>
            <w:tcW w:w="2835" w:type="dxa"/>
            <w:vAlign w:val="center"/>
          </w:tcPr>
          <w:p w:rsidR="00233B9A" w:rsidRDefault="000C69FE">
            <w:pPr>
              <w:pStyle w:val="24a5815bc-afc2-4ba5-9c49-c138840dba85"/>
            </w:pPr>
            <w:r>
              <w:t>受益学生人数</w:t>
            </w:r>
          </w:p>
        </w:tc>
        <w:tc>
          <w:tcPr>
            <w:tcW w:w="2551" w:type="dxa"/>
            <w:vAlign w:val="center"/>
          </w:tcPr>
          <w:p w:rsidR="00233B9A" w:rsidRDefault="000C69FE">
            <w:pPr>
              <w:pStyle w:val="24a5815bc-afc2-4ba5-9c49-c138840dba85"/>
            </w:pPr>
            <w:r>
              <w:t>≥500人</w:t>
            </w:r>
          </w:p>
        </w:tc>
        <w:tc>
          <w:tcPr>
            <w:tcW w:w="2268" w:type="dxa"/>
            <w:vAlign w:val="center"/>
          </w:tcPr>
          <w:p w:rsidR="00233B9A" w:rsidRDefault="000C69FE">
            <w:pPr>
              <w:pStyle w:val="24a5815bc-afc2-4ba5-9c49-c138840dba85"/>
            </w:pPr>
            <w:r>
              <w:t>体校学生人数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质量指标</w:t>
            </w:r>
          </w:p>
        </w:tc>
        <w:tc>
          <w:tcPr>
            <w:tcW w:w="2551" w:type="dxa"/>
            <w:vAlign w:val="center"/>
          </w:tcPr>
          <w:p w:rsidR="00233B9A" w:rsidRDefault="000C69FE">
            <w:pPr>
              <w:pStyle w:val="24a5815bc-afc2-4ba5-9c49-c138840dba85"/>
            </w:pPr>
            <w:r>
              <w:t>高效利用资金</w:t>
            </w:r>
          </w:p>
        </w:tc>
        <w:tc>
          <w:tcPr>
            <w:tcW w:w="2268" w:type="dxa"/>
            <w:vAlign w:val="center"/>
          </w:tcPr>
          <w:p w:rsidR="00233B9A" w:rsidRDefault="000C69FE">
            <w:pPr>
              <w:pStyle w:val="24a5815bc-afc2-4ba5-9c49-c138840dba85"/>
            </w:pPr>
            <w:r>
              <w:t>根据学院工作重点和工作计划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工作任务完成及时率</w:t>
            </w:r>
          </w:p>
        </w:tc>
        <w:tc>
          <w:tcPr>
            <w:tcW w:w="2835" w:type="dxa"/>
            <w:vAlign w:val="center"/>
          </w:tcPr>
          <w:p w:rsidR="00233B9A" w:rsidRDefault="000C69FE">
            <w:pPr>
              <w:pStyle w:val="24a5815bc-afc2-4ba5-9c49-c138840dba85"/>
            </w:pPr>
            <w:r>
              <w:t>工作任务完成及时率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根据学院工作重点和工作计划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≤29万元</w:t>
            </w:r>
          </w:p>
        </w:tc>
        <w:tc>
          <w:tcPr>
            <w:tcW w:w="2268" w:type="dxa"/>
            <w:vAlign w:val="center"/>
          </w:tcPr>
          <w:p w:rsidR="00233B9A" w:rsidRDefault="000C69FE">
            <w:pPr>
              <w:pStyle w:val="24a5815bc-afc2-4ba5-9c49-c138840dba85"/>
            </w:pPr>
            <w:r>
              <w:t>年初预算</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社会影响力</w:t>
            </w:r>
          </w:p>
        </w:tc>
        <w:tc>
          <w:tcPr>
            <w:tcW w:w="2551" w:type="dxa"/>
            <w:vAlign w:val="center"/>
          </w:tcPr>
          <w:p w:rsidR="00233B9A" w:rsidRDefault="000C69FE">
            <w:pPr>
              <w:pStyle w:val="24a5815bc-afc2-4ba5-9c49-c138840dba85"/>
            </w:pPr>
            <w:r>
              <w:t>促进体育事业发展</w:t>
            </w:r>
          </w:p>
        </w:tc>
        <w:tc>
          <w:tcPr>
            <w:tcW w:w="2268" w:type="dxa"/>
            <w:vAlign w:val="center"/>
          </w:tcPr>
          <w:p w:rsidR="00233B9A" w:rsidRDefault="000C69FE">
            <w:pPr>
              <w:pStyle w:val="24a5815bc-afc2-4ba5-9c49-c138840dba85"/>
            </w:pPr>
            <w:r>
              <w:t>根据学院工作重点和工作计划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学生满意度</w:t>
            </w:r>
          </w:p>
        </w:tc>
        <w:tc>
          <w:tcPr>
            <w:tcW w:w="2835" w:type="dxa"/>
            <w:vAlign w:val="center"/>
          </w:tcPr>
          <w:p w:rsidR="00233B9A" w:rsidRDefault="000C69FE">
            <w:pPr>
              <w:pStyle w:val="24a5815bc-afc2-4ba5-9c49-c138840dba85"/>
            </w:pPr>
            <w:r>
              <w:t>学生满意度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学生满意度调查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5、2022年学生资助中央补助经费绩效目标表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1.帮助经济困难的学生完成学业。</w:t>
            </w:r>
          </w:p>
          <w:p w:rsidR="00233B9A" w:rsidRDefault="000C69FE">
            <w:pPr>
              <w:pStyle w:val="24a5815bc-afc2-4ba5-9c49-c138840dba85"/>
            </w:pPr>
            <w:r>
              <w:t>2.对入伍服兵役的学生给予资助。</w:t>
            </w:r>
          </w:p>
          <w:p w:rsidR="00233B9A" w:rsidRDefault="000C69FE">
            <w:pPr>
              <w:pStyle w:val="24a5815bc-afc2-4ba5-9c49-c138840dba85"/>
            </w:pPr>
            <w:r>
              <w:t>3.执行国家政策，体现国家的关怀，鼓励应征入伍。</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资助学生数（人）</w:t>
            </w:r>
          </w:p>
        </w:tc>
        <w:tc>
          <w:tcPr>
            <w:tcW w:w="2835" w:type="dxa"/>
            <w:vAlign w:val="center"/>
          </w:tcPr>
          <w:p w:rsidR="00233B9A" w:rsidRDefault="000C69FE">
            <w:pPr>
              <w:pStyle w:val="24a5815bc-afc2-4ba5-9c49-c138840dba85"/>
            </w:pPr>
            <w:r>
              <w:t>资助学生数（人）</w:t>
            </w:r>
          </w:p>
        </w:tc>
        <w:tc>
          <w:tcPr>
            <w:tcW w:w="2551" w:type="dxa"/>
            <w:vAlign w:val="center"/>
          </w:tcPr>
          <w:p w:rsidR="00233B9A" w:rsidRDefault="000C69FE">
            <w:pPr>
              <w:pStyle w:val="24a5815bc-afc2-4ba5-9c49-c138840dba85"/>
            </w:pPr>
            <w:r>
              <w:t>≥500人</w:t>
            </w:r>
          </w:p>
        </w:tc>
        <w:tc>
          <w:tcPr>
            <w:tcW w:w="2268" w:type="dxa"/>
            <w:vAlign w:val="center"/>
          </w:tcPr>
          <w:p w:rsidR="00233B9A" w:rsidRDefault="000C69FE">
            <w:pPr>
              <w:pStyle w:val="24a5815bc-afc2-4ba5-9c49-c138840dba85"/>
            </w:pPr>
            <w:r>
              <w:t>根据历年实际资助人数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奖金足额发放率</w:t>
            </w:r>
          </w:p>
        </w:tc>
        <w:tc>
          <w:tcPr>
            <w:tcW w:w="2835" w:type="dxa"/>
            <w:vAlign w:val="center"/>
          </w:tcPr>
          <w:p w:rsidR="00233B9A" w:rsidRDefault="000C69FE">
            <w:pPr>
              <w:pStyle w:val="24a5815bc-afc2-4ba5-9c49-c138840dba85"/>
            </w:pPr>
            <w:r>
              <w:t>奖金足额发放率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严格按照国家相关政策执行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发放及时性</w:t>
            </w:r>
          </w:p>
        </w:tc>
        <w:tc>
          <w:tcPr>
            <w:tcW w:w="2835" w:type="dxa"/>
            <w:vAlign w:val="center"/>
          </w:tcPr>
          <w:p w:rsidR="00233B9A" w:rsidRDefault="000C69FE">
            <w:pPr>
              <w:pStyle w:val="24a5815bc-afc2-4ba5-9c49-c138840dba85"/>
            </w:pPr>
            <w:r>
              <w:t>发放及时性</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严格按照国家相关政策执行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补助资金总量</w:t>
            </w:r>
          </w:p>
        </w:tc>
        <w:tc>
          <w:tcPr>
            <w:tcW w:w="2835" w:type="dxa"/>
            <w:vAlign w:val="center"/>
          </w:tcPr>
          <w:p w:rsidR="00233B9A" w:rsidRDefault="000C69FE">
            <w:pPr>
              <w:pStyle w:val="24a5815bc-afc2-4ba5-9c49-c138840dba85"/>
            </w:pPr>
            <w:r>
              <w:t>补助资金总量</w:t>
            </w:r>
          </w:p>
        </w:tc>
        <w:tc>
          <w:tcPr>
            <w:tcW w:w="2551" w:type="dxa"/>
            <w:vAlign w:val="center"/>
          </w:tcPr>
          <w:p w:rsidR="00233B9A" w:rsidRDefault="000C69FE">
            <w:pPr>
              <w:pStyle w:val="24a5815bc-afc2-4ba5-9c49-c138840dba85"/>
            </w:pPr>
            <w:r>
              <w:t>729.53万元</w:t>
            </w:r>
          </w:p>
        </w:tc>
        <w:tc>
          <w:tcPr>
            <w:tcW w:w="2268" w:type="dxa"/>
            <w:vAlign w:val="center"/>
          </w:tcPr>
          <w:p w:rsidR="00233B9A" w:rsidRDefault="000C69FE">
            <w:pPr>
              <w:pStyle w:val="24a5815bc-afc2-4ba5-9c49-c138840dba85"/>
            </w:pPr>
            <w:r>
              <w:t>财政预算下达数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学生资助工作保障持续提升</w:t>
            </w:r>
          </w:p>
        </w:tc>
        <w:tc>
          <w:tcPr>
            <w:tcW w:w="2835" w:type="dxa"/>
            <w:vAlign w:val="center"/>
          </w:tcPr>
          <w:p w:rsidR="00233B9A" w:rsidRDefault="000C69FE">
            <w:pPr>
              <w:pStyle w:val="24a5815bc-afc2-4ba5-9c49-c138840dba85"/>
            </w:pPr>
            <w:r>
              <w:t>为受助学生提供帮助，保障学业完成</w:t>
            </w:r>
          </w:p>
        </w:tc>
        <w:tc>
          <w:tcPr>
            <w:tcW w:w="2551" w:type="dxa"/>
            <w:vAlign w:val="center"/>
          </w:tcPr>
          <w:p w:rsidR="00233B9A" w:rsidRDefault="000C69FE">
            <w:pPr>
              <w:pStyle w:val="24a5815bc-afc2-4ba5-9c49-c138840dba85"/>
            </w:pPr>
            <w:r>
              <w:t>提升高校立德树人的能力，为社会培养出更多人才</w:t>
            </w:r>
          </w:p>
        </w:tc>
        <w:tc>
          <w:tcPr>
            <w:tcW w:w="2268" w:type="dxa"/>
            <w:vAlign w:val="center"/>
          </w:tcPr>
          <w:p w:rsidR="00233B9A" w:rsidRDefault="000C69FE">
            <w:pPr>
              <w:pStyle w:val="24a5815bc-afc2-4ba5-9c49-c138840dba85"/>
            </w:pPr>
            <w:r>
              <w:t>党的教育方针</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学生满意度</w:t>
            </w:r>
          </w:p>
        </w:tc>
        <w:tc>
          <w:tcPr>
            <w:tcW w:w="2835" w:type="dxa"/>
            <w:vAlign w:val="center"/>
          </w:tcPr>
          <w:p w:rsidR="00233B9A" w:rsidRDefault="000C69FE">
            <w:pPr>
              <w:pStyle w:val="24a5815bc-afc2-4ba5-9c49-c138840dba85"/>
            </w:pPr>
            <w:r>
              <w:t>学生满意度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lastRenderedPageBreak/>
        <w:t>6、2022年中央支持地方高校改革发展资金绩效目标表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1.为学院教学、科研、比赛等活动提供资金保障。</w:t>
            </w:r>
          </w:p>
          <w:p w:rsidR="00233B9A" w:rsidRDefault="000C69FE">
            <w:pPr>
              <w:pStyle w:val="24a5815bc-afc2-4ba5-9c49-c138840dba85"/>
            </w:pPr>
            <w:r>
              <w:t>2.加强学术交流，改善办学条件。</w:t>
            </w:r>
          </w:p>
          <w:p w:rsidR="00233B9A" w:rsidRDefault="000C69FE">
            <w:pPr>
              <w:pStyle w:val="24a5815bc-afc2-4ba5-9c49-c138840dba85"/>
            </w:pPr>
            <w:r>
              <w:t>3.保障学院教学训练等正常运转发生的水电费、场地维护费用的支出。</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支持学科数量</w:t>
            </w:r>
          </w:p>
        </w:tc>
        <w:tc>
          <w:tcPr>
            <w:tcW w:w="2835" w:type="dxa"/>
            <w:vAlign w:val="center"/>
          </w:tcPr>
          <w:p w:rsidR="00233B9A" w:rsidRDefault="000C69FE">
            <w:pPr>
              <w:pStyle w:val="24a5815bc-afc2-4ba5-9c49-c138840dba85"/>
            </w:pPr>
            <w:r>
              <w:t>支持学科发展数量</w:t>
            </w:r>
          </w:p>
        </w:tc>
        <w:tc>
          <w:tcPr>
            <w:tcW w:w="2551" w:type="dxa"/>
            <w:vAlign w:val="center"/>
          </w:tcPr>
          <w:p w:rsidR="00233B9A" w:rsidRDefault="000C69FE">
            <w:pPr>
              <w:pStyle w:val="24a5815bc-afc2-4ba5-9c49-c138840dba85"/>
            </w:pPr>
            <w:r>
              <w:t>≥14个</w:t>
            </w:r>
          </w:p>
        </w:tc>
        <w:tc>
          <w:tcPr>
            <w:tcW w:w="2268" w:type="dxa"/>
            <w:vAlign w:val="center"/>
          </w:tcPr>
          <w:p w:rsidR="00233B9A" w:rsidRDefault="000C69FE">
            <w:pPr>
              <w:pStyle w:val="24a5815bc-afc2-4ba5-9c49-c138840dba85"/>
            </w:pPr>
            <w:r>
              <w:t>学院学科设置</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业务工作完成率（%）</w:t>
            </w:r>
          </w:p>
        </w:tc>
        <w:tc>
          <w:tcPr>
            <w:tcW w:w="2835" w:type="dxa"/>
            <w:vAlign w:val="center"/>
          </w:tcPr>
          <w:p w:rsidR="00233B9A" w:rsidRDefault="000C69FE">
            <w:pPr>
              <w:pStyle w:val="24a5815bc-afc2-4ba5-9c49-c138840dba85"/>
            </w:pPr>
            <w:r>
              <w:t>业务工作完成率（%）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年度工作规划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项目完成时间</w:t>
            </w:r>
          </w:p>
          <w:p w:rsidR="00233B9A" w:rsidRDefault="00233B9A">
            <w:pPr>
              <w:pStyle w:val="24a5815bc-afc2-4ba5-9c49-c138840dba85"/>
            </w:pPr>
          </w:p>
        </w:tc>
        <w:tc>
          <w:tcPr>
            <w:tcW w:w="2835" w:type="dxa"/>
            <w:vAlign w:val="center"/>
          </w:tcPr>
          <w:p w:rsidR="00233B9A" w:rsidRDefault="000C69FE">
            <w:pPr>
              <w:pStyle w:val="24a5815bc-afc2-4ba5-9c49-c138840dba85"/>
            </w:pPr>
            <w:r>
              <w:t>项目完成时间</w:t>
            </w:r>
          </w:p>
          <w:p w:rsidR="00233B9A" w:rsidRDefault="00233B9A">
            <w:pPr>
              <w:pStyle w:val="24a5815bc-afc2-4ba5-9c49-c138840dba85"/>
            </w:pP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年度工作规划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成本控制</w:t>
            </w:r>
          </w:p>
        </w:tc>
        <w:tc>
          <w:tcPr>
            <w:tcW w:w="2835" w:type="dxa"/>
            <w:vAlign w:val="center"/>
          </w:tcPr>
          <w:p w:rsidR="00233B9A" w:rsidRDefault="000C69FE">
            <w:pPr>
              <w:pStyle w:val="24a5815bc-afc2-4ba5-9c49-c138840dba85"/>
            </w:pPr>
            <w:r>
              <w:t>成本控制</w:t>
            </w:r>
          </w:p>
        </w:tc>
        <w:tc>
          <w:tcPr>
            <w:tcW w:w="2551" w:type="dxa"/>
            <w:vAlign w:val="center"/>
          </w:tcPr>
          <w:p w:rsidR="00233B9A" w:rsidRDefault="000C69FE">
            <w:pPr>
              <w:pStyle w:val="24a5815bc-afc2-4ba5-9c49-c138840dba85"/>
            </w:pPr>
            <w:r>
              <w:t>≤1380万元</w:t>
            </w:r>
          </w:p>
        </w:tc>
        <w:tc>
          <w:tcPr>
            <w:tcW w:w="2268" w:type="dxa"/>
            <w:vAlign w:val="center"/>
          </w:tcPr>
          <w:p w:rsidR="00233B9A" w:rsidRDefault="000C69FE">
            <w:pPr>
              <w:pStyle w:val="24a5815bc-afc2-4ba5-9c49-c138840dba85"/>
            </w:pPr>
            <w:r>
              <w:t>财政预算控制数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促进高校持续健康发展</w:t>
            </w:r>
          </w:p>
        </w:tc>
        <w:tc>
          <w:tcPr>
            <w:tcW w:w="2835" w:type="dxa"/>
            <w:vAlign w:val="center"/>
          </w:tcPr>
          <w:p w:rsidR="00233B9A" w:rsidRDefault="000C69FE">
            <w:pPr>
              <w:pStyle w:val="24a5815bc-afc2-4ba5-9c49-c138840dba85"/>
            </w:pPr>
            <w:r>
              <w:t>能够促进高校教学的持续发展</w:t>
            </w:r>
          </w:p>
        </w:tc>
        <w:tc>
          <w:tcPr>
            <w:tcW w:w="2551" w:type="dxa"/>
            <w:vAlign w:val="center"/>
          </w:tcPr>
          <w:p w:rsidR="00233B9A" w:rsidRDefault="000C69FE">
            <w:pPr>
              <w:pStyle w:val="24a5815bc-afc2-4ba5-9c49-c138840dba85"/>
            </w:pPr>
            <w:r>
              <w:t>保持高校教学训练科研活动的可持续性</w:t>
            </w:r>
          </w:p>
        </w:tc>
        <w:tc>
          <w:tcPr>
            <w:tcW w:w="2268" w:type="dxa"/>
            <w:vAlign w:val="center"/>
          </w:tcPr>
          <w:p w:rsidR="00233B9A" w:rsidRDefault="000C69FE">
            <w:pPr>
              <w:pStyle w:val="24a5815bc-afc2-4ba5-9c49-c138840dba85"/>
            </w:pPr>
            <w:r>
              <w:t>学院工作重点和计划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7、办公教学购置经费绩效目标表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1.购置必需的办公设备，满足日常工作需要。</w:t>
            </w:r>
          </w:p>
          <w:p w:rsidR="00233B9A" w:rsidRDefault="000C69FE">
            <w:pPr>
              <w:pStyle w:val="24a5815bc-afc2-4ba5-9c49-c138840dba85"/>
            </w:pPr>
            <w:r>
              <w:t>2.购置必需的教学设备，满足日常教学需要。</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购置办公设备数量</w:t>
            </w:r>
          </w:p>
        </w:tc>
        <w:tc>
          <w:tcPr>
            <w:tcW w:w="2835" w:type="dxa"/>
            <w:vAlign w:val="center"/>
          </w:tcPr>
          <w:p w:rsidR="00233B9A" w:rsidRDefault="000C69FE">
            <w:pPr>
              <w:pStyle w:val="24a5815bc-afc2-4ba5-9c49-c138840dba85"/>
            </w:pPr>
            <w:r>
              <w:t>购置办公设备数量</w:t>
            </w:r>
          </w:p>
        </w:tc>
        <w:tc>
          <w:tcPr>
            <w:tcW w:w="2551" w:type="dxa"/>
            <w:vAlign w:val="center"/>
          </w:tcPr>
          <w:p w:rsidR="00233B9A" w:rsidRDefault="000C69FE">
            <w:pPr>
              <w:pStyle w:val="24a5815bc-afc2-4ba5-9c49-c138840dba85"/>
            </w:pPr>
            <w:r>
              <w:t>≥31台</w:t>
            </w:r>
          </w:p>
        </w:tc>
        <w:tc>
          <w:tcPr>
            <w:tcW w:w="2268" w:type="dxa"/>
            <w:vAlign w:val="center"/>
          </w:tcPr>
          <w:p w:rsidR="00233B9A" w:rsidRDefault="000C69FE">
            <w:pPr>
              <w:pStyle w:val="24a5815bc-afc2-4ba5-9c49-c138840dba85"/>
            </w:pPr>
            <w:r>
              <w:t>根据购置设备清单确定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购置设备验收通过率</w:t>
            </w:r>
          </w:p>
        </w:tc>
        <w:tc>
          <w:tcPr>
            <w:tcW w:w="2835" w:type="dxa"/>
            <w:vAlign w:val="center"/>
          </w:tcPr>
          <w:p w:rsidR="00233B9A" w:rsidRDefault="000C69FE">
            <w:pPr>
              <w:pStyle w:val="24a5815bc-afc2-4ba5-9c49-c138840dba85"/>
            </w:pPr>
            <w:r>
              <w:t>购置设备验收通过率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办公设备验收报告</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年度资金计划按时完成率</w:t>
            </w:r>
          </w:p>
        </w:tc>
        <w:tc>
          <w:tcPr>
            <w:tcW w:w="2835" w:type="dxa"/>
            <w:vAlign w:val="center"/>
          </w:tcPr>
          <w:p w:rsidR="00233B9A" w:rsidRDefault="000C69FE">
            <w:pPr>
              <w:pStyle w:val="24a5815bc-afc2-4ba5-9c49-c138840dba85"/>
            </w:pPr>
            <w:r>
              <w:t>年度资金计划按时完成率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合同约定支付</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≤22.59万元</w:t>
            </w:r>
          </w:p>
        </w:tc>
        <w:tc>
          <w:tcPr>
            <w:tcW w:w="2268" w:type="dxa"/>
            <w:vAlign w:val="center"/>
          </w:tcPr>
          <w:p w:rsidR="00233B9A" w:rsidRDefault="000C69FE">
            <w:pPr>
              <w:pStyle w:val="24a5815bc-afc2-4ba5-9c49-c138840dba85"/>
            </w:pPr>
            <w:r>
              <w:t>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促进高校持续健康发展</w:t>
            </w:r>
          </w:p>
        </w:tc>
        <w:tc>
          <w:tcPr>
            <w:tcW w:w="2835" w:type="dxa"/>
            <w:vAlign w:val="center"/>
          </w:tcPr>
          <w:p w:rsidR="00233B9A" w:rsidRDefault="000C69FE">
            <w:pPr>
              <w:pStyle w:val="24a5815bc-afc2-4ba5-9c49-c138840dba85"/>
            </w:pPr>
            <w:r>
              <w:t>能够促进高校教学的持续发展</w:t>
            </w:r>
          </w:p>
        </w:tc>
        <w:tc>
          <w:tcPr>
            <w:tcW w:w="2551" w:type="dxa"/>
            <w:vAlign w:val="center"/>
          </w:tcPr>
          <w:p w:rsidR="00233B9A" w:rsidRDefault="000C69FE">
            <w:pPr>
              <w:pStyle w:val="24a5815bc-afc2-4ba5-9c49-c138840dba85"/>
            </w:pPr>
            <w:r>
              <w:t>保持高校教学训练科研活动的可持续性</w:t>
            </w:r>
          </w:p>
        </w:tc>
        <w:tc>
          <w:tcPr>
            <w:tcW w:w="2268" w:type="dxa"/>
            <w:vAlign w:val="center"/>
          </w:tcPr>
          <w:p w:rsidR="00233B9A" w:rsidRDefault="000C69FE">
            <w:pPr>
              <w:pStyle w:val="24a5815bc-afc2-4ba5-9c49-c138840dba85"/>
            </w:pPr>
            <w:r>
              <w:t>学院工作重点和计划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lastRenderedPageBreak/>
        <w:t>8、冰雪人才培养“排头兵”建设绩效目标表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1.为冰雪人才培养、助力冬奥、服务竞技队等提供不同效果的高水平体能训练服务</w:t>
            </w:r>
          </w:p>
          <w:p w:rsidR="00233B9A" w:rsidRDefault="000C69FE">
            <w:pPr>
              <w:pStyle w:val="24a5815bc-afc2-4ba5-9c49-c138840dba85"/>
            </w:pPr>
            <w:r>
              <w:t>2.满足专业建设需求，为社会培养和输送动手能力强、综合素质高的实用型、创新型体育专业人才</w:t>
            </w:r>
          </w:p>
          <w:p w:rsidR="00233B9A" w:rsidRDefault="000C69FE">
            <w:pPr>
              <w:pStyle w:val="24a5815bc-afc2-4ba5-9c49-c138840dba85"/>
            </w:pPr>
            <w:r>
              <w:t>3.致力于实践教学条件的改进和实践教学的改革，综合提高学生实训实践能力，为“健康中国”战略的实施做好健康服务工作。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新增专业设备</w:t>
            </w:r>
          </w:p>
        </w:tc>
        <w:tc>
          <w:tcPr>
            <w:tcW w:w="2835" w:type="dxa"/>
            <w:vAlign w:val="center"/>
          </w:tcPr>
          <w:p w:rsidR="00233B9A" w:rsidRDefault="000C69FE">
            <w:pPr>
              <w:pStyle w:val="24a5815bc-afc2-4ba5-9c49-c138840dba85"/>
            </w:pPr>
            <w:r>
              <w:t>新增专业设备</w:t>
            </w:r>
          </w:p>
        </w:tc>
        <w:tc>
          <w:tcPr>
            <w:tcW w:w="2551" w:type="dxa"/>
            <w:vAlign w:val="center"/>
          </w:tcPr>
          <w:p w:rsidR="00233B9A" w:rsidRDefault="000C69FE">
            <w:pPr>
              <w:pStyle w:val="24a5815bc-afc2-4ba5-9c49-c138840dba85"/>
            </w:pPr>
            <w:r>
              <w:t>≥5台</w:t>
            </w:r>
          </w:p>
        </w:tc>
        <w:tc>
          <w:tcPr>
            <w:tcW w:w="2268" w:type="dxa"/>
            <w:vAlign w:val="center"/>
          </w:tcPr>
          <w:p w:rsidR="00233B9A" w:rsidRDefault="000C69FE">
            <w:pPr>
              <w:pStyle w:val="24a5815bc-afc2-4ba5-9c49-c138840dba85"/>
            </w:pPr>
            <w:r>
              <w:t>合同清单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设备、设施验收通过率（%）</w:t>
            </w:r>
          </w:p>
        </w:tc>
        <w:tc>
          <w:tcPr>
            <w:tcW w:w="2835" w:type="dxa"/>
            <w:vAlign w:val="center"/>
          </w:tcPr>
          <w:p w:rsidR="00233B9A" w:rsidRDefault="000C69FE">
            <w:pPr>
              <w:pStyle w:val="24a5815bc-afc2-4ba5-9c49-c138840dba85"/>
            </w:pPr>
            <w:r>
              <w:t>设备、设施验收通过率（%）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完工及时率</w:t>
            </w:r>
          </w:p>
        </w:tc>
        <w:tc>
          <w:tcPr>
            <w:tcW w:w="2835" w:type="dxa"/>
            <w:vAlign w:val="center"/>
          </w:tcPr>
          <w:p w:rsidR="00233B9A" w:rsidRDefault="000C69FE">
            <w:pPr>
              <w:pStyle w:val="24a5815bc-afc2-4ba5-9c49-c138840dba85"/>
            </w:pPr>
            <w:r>
              <w:t>完工及时率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合同约定付款时限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≤260万</w:t>
            </w:r>
          </w:p>
        </w:tc>
        <w:tc>
          <w:tcPr>
            <w:tcW w:w="2268" w:type="dxa"/>
            <w:vAlign w:val="center"/>
          </w:tcPr>
          <w:p w:rsidR="00233B9A" w:rsidRDefault="000C69FE">
            <w:pPr>
              <w:pStyle w:val="24a5815bc-afc2-4ba5-9c49-c138840dba85"/>
            </w:pPr>
            <w:r>
              <w:t>财政预算控制数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提升体育教学质量</w:t>
            </w:r>
          </w:p>
        </w:tc>
        <w:tc>
          <w:tcPr>
            <w:tcW w:w="2835" w:type="dxa"/>
            <w:vAlign w:val="center"/>
          </w:tcPr>
          <w:p w:rsidR="00233B9A" w:rsidRDefault="000C69FE">
            <w:pPr>
              <w:pStyle w:val="24a5815bc-afc2-4ba5-9c49-c138840dba85"/>
            </w:pPr>
            <w:r>
              <w:t>提升体育教学质量</w:t>
            </w:r>
          </w:p>
        </w:tc>
        <w:tc>
          <w:tcPr>
            <w:tcW w:w="2551" w:type="dxa"/>
            <w:vAlign w:val="center"/>
          </w:tcPr>
          <w:p w:rsidR="00233B9A" w:rsidRDefault="000C69FE">
            <w:pPr>
              <w:pStyle w:val="24a5815bc-afc2-4ba5-9c49-c138840dba85"/>
            </w:pPr>
            <w:r>
              <w:t>满足专业建设需求，为社会培养和输送动手能力强、综合素质高的实用型、创新型体育专业人才</w:t>
            </w:r>
          </w:p>
        </w:tc>
        <w:tc>
          <w:tcPr>
            <w:tcW w:w="2268" w:type="dxa"/>
            <w:vAlign w:val="center"/>
          </w:tcPr>
          <w:p w:rsidR="00233B9A" w:rsidRDefault="000C69FE">
            <w:pPr>
              <w:pStyle w:val="24a5815bc-afc2-4ba5-9c49-c138840dba85"/>
            </w:pPr>
            <w:r>
              <w:t>项目实施目标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9、大数据实验室建设绩效目标表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1.建立河北省体育局智库</w:t>
            </w:r>
          </w:p>
          <w:p w:rsidR="00233B9A" w:rsidRDefault="000C69FE">
            <w:pPr>
              <w:pStyle w:val="24a5815bc-afc2-4ba5-9c49-c138840dba85"/>
            </w:pPr>
            <w:r>
              <w:t>2.推动高水平研究、建立运动与健康智能服务学科体系</w:t>
            </w:r>
          </w:p>
          <w:p w:rsidR="00233B9A" w:rsidRDefault="000C69FE">
            <w:pPr>
              <w:pStyle w:val="24a5815bc-afc2-4ba5-9c49-c138840dba85"/>
            </w:pPr>
            <w:r>
              <w:t>3.培养领军人才、开拓产业发展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提供数据服务对象数量</w:t>
            </w:r>
          </w:p>
        </w:tc>
        <w:tc>
          <w:tcPr>
            <w:tcW w:w="2835" w:type="dxa"/>
            <w:vAlign w:val="center"/>
          </w:tcPr>
          <w:p w:rsidR="00233B9A" w:rsidRDefault="000C69FE">
            <w:pPr>
              <w:pStyle w:val="24a5815bc-afc2-4ba5-9c49-c138840dba85"/>
            </w:pPr>
            <w:r>
              <w:t>为三个以上单位提供数据服务</w:t>
            </w:r>
          </w:p>
        </w:tc>
        <w:tc>
          <w:tcPr>
            <w:tcW w:w="2551" w:type="dxa"/>
            <w:vAlign w:val="center"/>
          </w:tcPr>
          <w:p w:rsidR="00233B9A" w:rsidRDefault="000C69FE">
            <w:pPr>
              <w:pStyle w:val="24a5815bc-afc2-4ba5-9c49-c138840dba85"/>
            </w:pPr>
            <w:r>
              <w:t>≥3个</w:t>
            </w:r>
          </w:p>
        </w:tc>
        <w:tc>
          <w:tcPr>
            <w:tcW w:w="2268" w:type="dxa"/>
            <w:vAlign w:val="center"/>
          </w:tcPr>
          <w:p w:rsidR="00233B9A" w:rsidRDefault="000C69FE">
            <w:pPr>
              <w:pStyle w:val="24a5815bc-afc2-4ba5-9c49-c138840dba85"/>
            </w:pPr>
            <w:r>
              <w:t>服务对象数量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验收合格率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资金支出率（%）</w:t>
            </w:r>
          </w:p>
        </w:tc>
        <w:tc>
          <w:tcPr>
            <w:tcW w:w="2835" w:type="dxa"/>
            <w:vAlign w:val="center"/>
          </w:tcPr>
          <w:p w:rsidR="00233B9A" w:rsidRDefault="000C69FE">
            <w:pPr>
              <w:pStyle w:val="24a5815bc-afc2-4ba5-9c49-c138840dba85"/>
            </w:pPr>
            <w:r>
              <w:t>资金支出率（%）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政采中标价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≤200万</w:t>
            </w:r>
          </w:p>
        </w:tc>
        <w:tc>
          <w:tcPr>
            <w:tcW w:w="2268" w:type="dxa"/>
            <w:vAlign w:val="center"/>
          </w:tcPr>
          <w:p w:rsidR="00233B9A" w:rsidRDefault="000C69FE">
            <w:pPr>
              <w:pStyle w:val="24a5815bc-afc2-4ba5-9c49-c138840dba85"/>
            </w:pPr>
            <w:r>
              <w:t>资金成本</w:t>
            </w:r>
          </w:p>
        </w:tc>
      </w:tr>
      <w:tr w:rsidR="00233B9A">
        <w:trPr>
          <w:trHeight w:val="397"/>
          <w:jc w:val="center"/>
        </w:trPr>
        <w:tc>
          <w:tcPr>
            <w:tcW w:w="1417" w:type="dxa"/>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开拓产业发展培养领军人才提高社会影响力</w:t>
            </w:r>
          </w:p>
        </w:tc>
        <w:tc>
          <w:tcPr>
            <w:tcW w:w="2835" w:type="dxa"/>
            <w:vAlign w:val="center"/>
          </w:tcPr>
          <w:p w:rsidR="00233B9A" w:rsidRDefault="000C69FE">
            <w:pPr>
              <w:pStyle w:val="24a5815bc-afc2-4ba5-9c49-c138840dba85"/>
            </w:pPr>
            <w:r>
              <w:t>开拓产业发展培养领军人才提高社会影响力</w:t>
            </w:r>
          </w:p>
          <w:p w:rsidR="00233B9A" w:rsidRDefault="00233B9A">
            <w:pPr>
              <w:pStyle w:val="24a5815bc-afc2-4ba5-9c49-c138840dba85"/>
            </w:pPr>
          </w:p>
        </w:tc>
        <w:tc>
          <w:tcPr>
            <w:tcW w:w="2551" w:type="dxa"/>
            <w:vAlign w:val="center"/>
          </w:tcPr>
          <w:p w:rsidR="00233B9A" w:rsidRDefault="000C69FE">
            <w:pPr>
              <w:pStyle w:val="24a5815bc-afc2-4ba5-9c49-c138840dba85"/>
            </w:pPr>
            <w:r>
              <w:t>开拓产业发展培养领军人才提高社会影响力</w:t>
            </w:r>
          </w:p>
          <w:p w:rsidR="00233B9A" w:rsidRDefault="00233B9A">
            <w:pPr>
              <w:pStyle w:val="24a5815bc-afc2-4ba5-9c49-c138840dba85"/>
            </w:pPr>
          </w:p>
        </w:tc>
        <w:tc>
          <w:tcPr>
            <w:tcW w:w="2268" w:type="dxa"/>
            <w:vAlign w:val="center"/>
          </w:tcPr>
          <w:p w:rsidR="00233B9A" w:rsidRDefault="000C69FE">
            <w:pPr>
              <w:pStyle w:val="24a5815bc-afc2-4ba5-9c49-c138840dba85"/>
            </w:pPr>
            <w:r>
              <w:t>开拓产业发展培养领军人才提高社会影响力</w:t>
            </w:r>
          </w:p>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服务对象满意程度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10、基础设施和场馆运行维修维护项目绩效目标表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1.对场馆设施进行维修。</w:t>
            </w:r>
          </w:p>
          <w:p w:rsidR="00233B9A" w:rsidRDefault="000C69FE">
            <w:pPr>
              <w:pStyle w:val="24a5815bc-afc2-4ba5-9c49-c138840dba85"/>
            </w:pPr>
            <w:r>
              <w:t>2.按时完成工程内容、质量优良、满足教学需求。</w:t>
            </w:r>
            <w:r>
              <w:tab/>
            </w:r>
            <w:r>
              <w:tab/>
            </w:r>
            <w:r>
              <w:tab/>
            </w:r>
            <w:r>
              <w:tab/>
            </w:r>
            <w:r>
              <w:tab/>
            </w:r>
            <w:r>
              <w:tab/>
            </w:r>
          </w:p>
          <w:p w:rsidR="00233B9A" w:rsidRDefault="00233B9A">
            <w:pPr>
              <w:pStyle w:val="24a5815bc-afc2-4ba5-9c49-c138840dba85"/>
            </w:pPr>
          </w:p>
          <w:p w:rsidR="00233B9A" w:rsidRDefault="000C69FE">
            <w:pPr>
              <w:pStyle w:val="24a5815bc-afc2-4ba5-9c49-c138840dba85"/>
            </w:pPr>
            <w:r>
              <w:t>3.保障教学、训练、比赛的场馆要求。</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维修场馆面积</w:t>
            </w:r>
          </w:p>
        </w:tc>
        <w:tc>
          <w:tcPr>
            <w:tcW w:w="2835" w:type="dxa"/>
            <w:vAlign w:val="center"/>
          </w:tcPr>
          <w:p w:rsidR="00233B9A" w:rsidRDefault="000C69FE">
            <w:pPr>
              <w:pStyle w:val="24a5815bc-afc2-4ba5-9c49-c138840dba85"/>
            </w:pPr>
            <w:r>
              <w:t>维修运动场馆等面积</w:t>
            </w:r>
          </w:p>
        </w:tc>
        <w:tc>
          <w:tcPr>
            <w:tcW w:w="2551" w:type="dxa"/>
            <w:vAlign w:val="center"/>
          </w:tcPr>
          <w:p w:rsidR="00233B9A" w:rsidRDefault="000C69FE">
            <w:pPr>
              <w:pStyle w:val="24a5815bc-afc2-4ba5-9c49-c138840dba85"/>
            </w:pPr>
            <w:r>
              <w:t>≥7000平方米</w:t>
            </w:r>
          </w:p>
        </w:tc>
        <w:tc>
          <w:tcPr>
            <w:tcW w:w="2268" w:type="dxa"/>
            <w:vAlign w:val="center"/>
          </w:tcPr>
          <w:p w:rsidR="00233B9A" w:rsidRDefault="000C69FE">
            <w:pPr>
              <w:pStyle w:val="24a5815bc-afc2-4ba5-9c49-c138840dba85"/>
            </w:pPr>
            <w:r>
              <w:t>维修工程量清单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项目验收通过率（%）</w:t>
            </w:r>
          </w:p>
        </w:tc>
        <w:tc>
          <w:tcPr>
            <w:tcW w:w="2835" w:type="dxa"/>
            <w:vAlign w:val="center"/>
          </w:tcPr>
          <w:p w:rsidR="00233B9A" w:rsidRDefault="000C69FE">
            <w:pPr>
              <w:pStyle w:val="24a5815bc-afc2-4ba5-9c49-c138840dba85"/>
            </w:pPr>
            <w:r>
              <w:t>项目验收通过率（%）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合同条款</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资金支付执行率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合同中标价</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预算控制数</w:t>
            </w:r>
          </w:p>
        </w:tc>
        <w:tc>
          <w:tcPr>
            <w:tcW w:w="2835" w:type="dxa"/>
            <w:vAlign w:val="center"/>
          </w:tcPr>
          <w:p w:rsidR="00233B9A" w:rsidRDefault="000C69FE">
            <w:pPr>
              <w:pStyle w:val="24a5815bc-afc2-4ba5-9c49-c138840dba85"/>
            </w:pPr>
            <w:r>
              <w:t>预算控制数</w:t>
            </w:r>
          </w:p>
        </w:tc>
        <w:tc>
          <w:tcPr>
            <w:tcW w:w="2551" w:type="dxa"/>
            <w:vAlign w:val="center"/>
          </w:tcPr>
          <w:p w:rsidR="00233B9A" w:rsidRDefault="000C69FE">
            <w:pPr>
              <w:pStyle w:val="24a5815bc-afc2-4ba5-9c49-c138840dba85"/>
            </w:pPr>
            <w:r>
              <w:t>≤620万</w:t>
            </w:r>
          </w:p>
        </w:tc>
        <w:tc>
          <w:tcPr>
            <w:tcW w:w="2268" w:type="dxa"/>
            <w:vAlign w:val="center"/>
          </w:tcPr>
          <w:p w:rsidR="00233B9A" w:rsidRDefault="000C69FE">
            <w:pPr>
              <w:pStyle w:val="24a5815bc-afc2-4ba5-9c49-c138840dba85"/>
            </w:pPr>
            <w:r>
              <w:t>合同中标价</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为体育教学教育服务</w:t>
            </w:r>
          </w:p>
        </w:tc>
        <w:tc>
          <w:tcPr>
            <w:tcW w:w="2835" w:type="dxa"/>
            <w:vAlign w:val="center"/>
          </w:tcPr>
          <w:p w:rsidR="00233B9A" w:rsidRDefault="000C69FE">
            <w:pPr>
              <w:pStyle w:val="24a5815bc-afc2-4ba5-9c49-c138840dba85"/>
            </w:pPr>
            <w:r>
              <w:t>为体育教学、训练提供场地服务保证</w:t>
            </w:r>
          </w:p>
        </w:tc>
        <w:tc>
          <w:tcPr>
            <w:tcW w:w="2551" w:type="dxa"/>
            <w:vAlign w:val="center"/>
          </w:tcPr>
          <w:p w:rsidR="00233B9A" w:rsidRDefault="000C69FE">
            <w:pPr>
              <w:pStyle w:val="24a5815bc-afc2-4ba5-9c49-c138840dba85"/>
            </w:pPr>
            <w:r>
              <w:t>保障篮球馆、旱雪场、体育场馆教学训练场地服务</w:t>
            </w:r>
          </w:p>
        </w:tc>
        <w:tc>
          <w:tcPr>
            <w:tcW w:w="2268" w:type="dxa"/>
            <w:vAlign w:val="center"/>
          </w:tcPr>
          <w:p w:rsidR="00233B9A" w:rsidRDefault="000C69FE">
            <w:pPr>
              <w:pStyle w:val="24a5815bc-afc2-4ba5-9c49-c138840dba85"/>
            </w:pPr>
            <w:r>
              <w:t>学院教学规划重点工作</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11、竞技人才培养训练比赛保障项目绩效目标表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1.为一线队伍培养后备力量</w:t>
            </w:r>
          </w:p>
          <w:p w:rsidR="00233B9A" w:rsidRDefault="000C69FE">
            <w:pPr>
              <w:pStyle w:val="24a5815bc-afc2-4ba5-9c49-c138840dba85"/>
            </w:pPr>
            <w:r>
              <w:t>2.全国青少年橄榄球锦标赛成绩取得突破</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参加比赛次数</w:t>
            </w:r>
          </w:p>
        </w:tc>
        <w:tc>
          <w:tcPr>
            <w:tcW w:w="2835" w:type="dxa"/>
            <w:vAlign w:val="center"/>
          </w:tcPr>
          <w:p w:rsidR="00233B9A" w:rsidRDefault="000C69FE">
            <w:pPr>
              <w:pStyle w:val="24a5815bc-afc2-4ba5-9c49-c138840dba85"/>
            </w:pPr>
            <w:r>
              <w:t>参加全国、省级比赛次数</w:t>
            </w:r>
          </w:p>
        </w:tc>
        <w:tc>
          <w:tcPr>
            <w:tcW w:w="2551" w:type="dxa"/>
            <w:vAlign w:val="center"/>
          </w:tcPr>
          <w:p w:rsidR="00233B9A" w:rsidRDefault="000C69FE">
            <w:pPr>
              <w:pStyle w:val="24a5815bc-afc2-4ba5-9c49-c138840dba85"/>
            </w:pPr>
            <w:r>
              <w:t>≥4次</w:t>
            </w:r>
          </w:p>
        </w:tc>
        <w:tc>
          <w:tcPr>
            <w:tcW w:w="2268" w:type="dxa"/>
            <w:vAlign w:val="center"/>
          </w:tcPr>
          <w:p w:rsidR="00233B9A" w:rsidRDefault="000C69FE">
            <w:pPr>
              <w:pStyle w:val="24a5815bc-afc2-4ba5-9c49-c138840dba85"/>
            </w:pPr>
            <w:r>
              <w:t>参加全国、省级比赛次数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比赛名次</w:t>
            </w:r>
          </w:p>
        </w:tc>
        <w:tc>
          <w:tcPr>
            <w:tcW w:w="2835" w:type="dxa"/>
            <w:vAlign w:val="center"/>
          </w:tcPr>
          <w:p w:rsidR="00233B9A" w:rsidRDefault="000C69FE">
            <w:pPr>
              <w:pStyle w:val="24a5815bc-afc2-4ba5-9c49-c138840dba85"/>
            </w:pPr>
            <w:r>
              <w:t>全国比前12名，省内比赛争取前3名</w:t>
            </w:r>
          </w:p>
        </w:tc>
        <w:tc>
          <w:tcPr>
            <w:tcW w:w="2551" w:type="dxa"/>
            <w:vAlign w:val="center"/>
          </w:tcPr>
          <w:p w:rsidR="00233B9A" w:rsidRDefault="000C69FE">
            <w:pPr>
              <w:pStyle w:val="24a5815bc-afc2-4ba5-9c49-c138840dba85"/>
            </w:pPr>
            <w:r>
              <w:t>≥12次</w:t>
            </w:r>
          </w:p>
        </w:tc>
        <w:tc>
          <w:tcPr>
            <w:tcW w:w="2268" w:type="dxa"/>
            <w:vAlign w:val="center"/>
          </w:tcPr>
          <w:p w:rsidR="00233B9A" w:rsidRDefault="000C69FE">
            <w:pPr>
              <w:pStyle w:val="24a5815bc-afc2-4ba5-9c49-c138840dba85"/>
            </w:pPr>
            <w:r>
              <w:t>全国比前12名，省内比赛争取前3名</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项目资金支付时间</w:t>
            </w:r>
          </w:p>
        </w:tc>
        <w:tc>
          <w:tcPr>
            <w:tcW w:w="2835" w:type="dxa"/>
            <w:vAlign w:val="center"/>
          </w:tcPr>
          <w:p w:rsidR="00233B9A" w:rsidRDefault="000C69FE">
            <w:pPr>
              <w:pStyle w:val="24a5815bc-afc2-4ba5-9c49-c138840dba85"/>
            </w:pPr>
            <w:r>
              <w:t>项目资金支付时间</w:t>
            </w:r>
          </w:p>
        </w:tc>
        <w:tc>
          <w:tcPr>
            <w:tcW w:w="2551" w:type="dxa"/>
            <w:vAlign w:val="center"/>
          </w:tcPr>
          <w:p w:rsidR="00233B9A" w:rsidRDefault="000C69FE">
            <w:pPr>
              <w:pStyle w:val="24a5815bc-afc2-4ba5-9c49-c138840dba85"/>
            </w:pPr>
            <w:r>
              <w:t>2022年底</w:t>
            </w:r>
          </w:p>
        </w:tc>
        <w:tc>
          <w:tcPr>
            <w:tcW w:w="2268" w:type="dxa"/>
            <w:vAlign w:val="center"/>
          </w:tcPr>
          <w:p w:rsidR="00233B9A" w:rsidRDefault="000C69FE">
            <w:pPr>
              <w:pStyle w:val="24a5815bc-afc2-4ba5-9c49-c138840dba85"/>
            </w:pPr>
            <w:r>
              <w:t>年度内是否完成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严格按照经费预算执行，减少不必要的开支</w:t>
            </w:r>
          </w:p>
        </w:tc>
        <w:tc>
          <w:tcPr>
            <w:tcW w:w="2835" w:type="dxa"/>
            <w:vAlign w:val="center"/>
          </w:tcPr>
          <w:p w:rsidR="00233B9A" w:rsidRDefault="000C69FE">
            <w:pPr>
              <w:pStyle w:val="24a5815bc-afc2-4ba5-9c49-c138840dba85"/>
            </w:pPr>
            <w:r>
              <w:t>根据比赛规程设计经费开支</w:t>
            </w:r>
          </w:p>
        </w:tc>
        <w:tc>
          <w:tcPr>
            <w:tcW w:w="2551" w:type="dxa"/>
            <w:vAlign w:val="center"/>
          </w:tcPr>
          <w:p w:rsidR="00233B9A" w:rsidRDefault="000C69FE">
            <w:pPr>
              <w:pStyle w:val="24a5815bc-afc2-4ba5-9c49-c138840dba85"/>
            </w:pPr>
            <w:r>
              <w:t>严格按照经费预算执行，减少不必要的开支</w:t>
            </w:r>
          </w:p>
        </w:tc>
        <w:tc>
          <w:tcPr>
            <w:tcW w:w="2268" w:type="dxa"/>
            <w:vAlign w:val="center"/>
          </w:tcPr>
          <w:p w:rsidR="00233B9A" w:rsidRDefault="000C69FE">
            <w:pPr>
              <w:pStyle w:val="24a5815bc-afc2-4ba5-9c49-c138840dba85"/>
            </w:pPr>
            <w:r>
              <w:t>根据比赛规程设计经费开支</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为一线队伍培养后备力量</w:t>
            </w:r>
          </w:p>
        </w:tc>
        <w:tc>
          <w:tcPr>
            <w:tcW w:w="2835" w:type="dxa"/>
            <w:vAlign w:val="center"/>
          </w:tcPr>
          <w:p w:rsidR="00233B9A" w:rsidRDefault="000C69FE">
            <w:pPr>
              <w:pStyle w:val="24a5815bc-afc2-4ba5-9c49-c138840dba85"/>
            </w:pPr>
            <w:r>
              <w:t>提高河北体育学院体育运动学校的影响力</w:t>
            </w:r>
          </w:p>
        </w:tc>
        <w:tc>
          <w:tcPr>
            <w:tcW w:w="2551" w:type="dxa"/>
            <w:vAlign w:val="center"/>
          </w:tcPr>
          <w:p w:rsidR="00233B9A" w:rsidRDefault="000C69FE">
            <w:pPr>
              <w:pStyle w:val="24a5815bc-afc2-4ba5-9c49-c138840dba85"/>
            </w:pPr>
            <w:r>
              <w:t>提高学校影响</w:t>
            </w:r>
          </w:p>
        </w:tc>
        <w:tc>
          <w:tcPr>
            <w:tcW w:w="2268" w:type="dxa"/>
            <w:vAlign w:val="center"/>
          </w:tcPr>
          <w:p w:rsidR="00233B9A" w:rsidRDefault="000C69FE">
            <w:pPr>
              <w:pStyle w:val="24a5815bc-afc2-4ba5-9c49-c138840dba85"/>
            </w:pPr>
            <w:r>
              <w:t>学院重点工作计划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社会影响力</w:t>
            </w:r>
          </w:p>
        </w:tc>
        <w:tc>
          <w:tcPr>
            <w:tcW w:w="2835" w:type="dxa"/>
            <w:vAlign w:val="center"/>
          </w:tcPr>
          <w:p w:rsidR="00233B9A" w:rsidRDefault="000C69FE">
            <w:pPr>
              <w:pStyle w:val="24a5815bc-afc2-4ba5-9c49-c138840dba85"/>
            </w:pPr>
            <w:r>
              <w:t>提高比赛项目群众认知度及影响力</w:t>
            </w:r>
          </w:p>
        </w:tc>
        <w:tc>
          <w:tcPr>
            <w:tcW w:w="2551" w:type="dxa"/>
            <w:vAlign w:val="center"/>
          </w:tcPr>
          <w:p w:rsidR="00233B9A" w:rsidRDefault="000C69FE">
            <w:pPr>
              <w:pStyle w:val="24a5815bc-afc2-4ba5-9c49-c138840dba85"/>
            </w:pPr>
            <w:r>
              <w:t>比赛项目群众认知度及影响力</w:t>
            </w:r>
          </w:p>
        </w:tc>
        <w:tc>
          <w:tcPr>
            <w:tcW w:w="2268" w:type="dxa"/>
            <w:vAlign w:val="center"/>
          </w:tcPr>
          <w:p w:rsidR="00233B9A" w:rsidRDefault="000C69FE">
            <w:pPr>
              <w:pStyle w:val="24a5815bc-afc2-4ba5-9c49-c138840dba85"/>
            </w:pPr>
            <w:r>
              <w:t>学院重点工作计划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参训人员满意度</w:t>
            </w:r>
          </w:p>
        </w:tc>
        <w:tc>
          <w:tcPr>
            <w:tcW w:w="2835" w:type="dxa"/>
            <w:vAlign w:val="center"/>
          </w:tcPr>
          <w:p w:rsidR="00233B9A" w:rsidRDefault="000C69FE">
            <w:pPr>
              <w:pStyle w:val="24a5815bc-afc2-4ba5-9c49-c138840dba85"/>
            </w:pPr>
            <w:r>
              <w:t>参训人员满意度占比</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参训人员满意度占比</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12、科技特派员工作经费绩效目标表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1.协助天华体育完成短道速滑防护垫工艺的改进和参数的优化</w:t>
            </w:r>
          </w:p>
          <w:p w:rsidR="00233B9A" w:rsidRDefault="000C69FE">
            <w:pPr>
              <w:pStyle w:val="24a5815bc-afc2-4ba5-9c49-c138840dba85"/>
            </w:pPr>
            <w:r>
              <w:t>2.协助天华体育研发具有自主知识产权的短道速滑防护垫成品，其缓冲效能</w:t>
            </w:r>
          </w:p>
          <w:p w:rsidR="00233B9A" w:rsidRDefault="000C69FE">
            <w:pPr>
              <w:pStyle w:val="24a5815bc-afc2-4ba5-9c49-c138840dba85"/>
            </w:pPr>
            <w:r>
              <w:t>3.完成河北康威体育体育器材研发的专业指导。</w:t>
            </w:r>
          </w:p>
          <w:p w:rsidR="00233B9A" w:rsidRDefault="000C69FE">
            <w:pPr>
              <w:pStyle w:val="24a5815bc-afc2-4ba5-9c49-c138840dba85"/>
            </w:pPr>
            <w:r>
              <w:t>4.完成河北康威体育健身器材升级改造的信息咨询。</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信息咨询与专业指导次数</w:t>
            </w:r>
          </w:p>
        </w:tc>
        <w:tc>
          <w:tcPr>
            <w:tcW w:w="2835" w:type="dxa"/>
            <w:vAlign w:val="center"/>
          </w:tcPr>
          <w:p w:rsidR="00233B9A" w:rsidRDefault="000C69FE">
            <w:pPr>
              <w:pStyle w:val="24a5815bc-afc2-4ba5-9c49-c138840dba85"/>
            </w:pPr>
            <w:r>
              <w:t>为技术升级提供信息咨询</w:t>
            </w:r>
            <w:r>
              <w:tab/>
              <w:t>与专业指导次数</w:t>
            </w:r>
          </w:p>
        </w:tc>
        <w:tc>
          <w:tcPr>
            <w:tcW w:w="2551" w:type="dxa"/>
            <w:vAlign w:val="center"/>
          </w:tcPr>
          <w:p w:rsidR="00233B9A" w:rsidRDefault="000C69FE">
            <w:pPr>
              <w:pStyle w:val="24a5815bc-afc2-4ba5-9c49-c138840dba85"/>
            </w:pPr>
            <w:r>
              <w:t>≥3次</w:t>
            </w:r>
          </w:p>
        </w:tc>
        <w:tc>
          <w:tcPr>
            <w:tcW w:w="2268" w:type="dxa"/>
            <w:vAlign w:val="center"/>
          </w:tcPr>
          <w:p w:rsidR="00233B9A" w:rsidRDefault="000C69FE">
            <w:pPr>
              <w:pStyle w:val="24a5815bc-afc2-4ba5-9c49-c138840dba85"/>
            </w:pPr>
            <w:r>
              <w:t>信息咨询次数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缓冲性能</w:t>
            </w:r>
          </w:p>
        </w:tc>
        <w:tc>
          <w:tcPr>
            <w:tcW w:w="2835" w:type="dxa"/>
            <w:vAlign w:val="center"/>
          </w:tcPr>
          <w:p w:rsidR="00233B9A" w:rsidRDefault="000C69FE">
            <w:pPr>
              <w:pStyle w:val="24a5815bc-afc2-4ba5-9c49-c138840dba85"/>
            </w:pPr>
            <w:r>
              <w:t>短道速滑垫缓冲性能</w:t>
            </w:r>
          </w:p>
        </w:tc>
        <w:tc>
          <w:tcPr>
            <w:tcW w:w="2551" w:type="dxa"/>
            <w:vAlign w:val="center"/>
          </w:tcPr>
          <w:p w:rsidR="00233B9A" w:rsidRDefault="000C69FE">
            <w:pPr>
              <w:pStyle w:val="24a5815bc-afc2-4ba5-9c49-c138840dba85"/>
            </w:pPr>
            <w:r>
              <w:t>≥60%</w:t>
            </w:r>
          </w:p>
        </w:tc>
        <w:tc>
          <w:tcPr>
            <w:tcW w:w="2268" w:type="dxa"/>
            <w:vAlign w:val="center"/>
          </w:tcPr>
          <w:p w:rsidR="00233B9A" w:rsidRDefault="000C69FE">
            <w:pPr>
              <w:pStyle w:val="24a5815bc-afc2-4ba5-9c49-c138840dba85"/>
            </w:pPr>
            <w:r>
              <w:t>滑冰联盟认证</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在规定的时间内完成指导</w:t>
            </w:r>
          </w:p>
        </w:tc>
        <w:tc>
          <w:tcPr>
            <w:tcW w:w="2835" w:type="dxa"/>
            <w:vAlign w:val="center"/>
          </w:tcPr>
          <w:p w:rsidR="00233B9A" w:rsidRDefault="000C69FE">
            <w:pPr>
              <w:pStyle w:val="24a5815bc-afc2-4ba5-9c49-c138840dba85"/>
            </w:pPr>
            <w:r>
              <w:t>在固定的时间内完成指导</w:t>
            </w:r>
          </w:p>
        </w:tc>
        <w:tc>
          <w:tcPr>
            <w:tcW w:w="2551" w:type="dxa"/>
            <w:vAlign w:val="center"/>
          </w:tcPr>
          <w:p w:rsidR="00233B9A" w:rsidRDefault="000C69FE">
            <w:pPr>
              <w:pStyle w:val="24a5815bc-afc2-4ba5-9c49-c138840dba85"/>
            </w:pPr>
            <w:r>
              <w:t>2022年6月底前完成</w:t>
            </w:r>
          </w:p>
        </w:tc>
        <w:tc>
          <w:tcPr>
            <w:tcW w:w="2268" w:type="dxa"/>
            <w:vAlign w:val="center"/>
          </w:tcPr>
          <w:p w:rsidR="00233B9A" w:rsidRDefault="000C69FE">
            <w:pPr>
              <w:pStyle w:val="24a5815bc-afc2-4ba5-9c49-c138840dba85"/>
            </w:pPr>
            <w:r>
              <w:t>根据指导进度</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专项资金成本</w:t>
            </w:r>
          </w:p>
        </w:tc>
        <w:tc>
          <w:tcPr>
            <w:tcW w:w="2551" w:type="dxa"/>
            <w:vAlign w:val="center"/>
          </w:tcPr>
          <w:p w:rsidR="00233B9A" w:rsidRDefault="000C69FE">
            <w:pPr>
              <w:pStyle w:val="24a5815bc-afc2-4ba5-9c49-c138840dba85"/>
            </w:pPr>
            <w:r>
              <w:t>≤0.8万元</w:t>
            </w:r>
          </w:p>
        </w:tc>
        <w:tc>
          <w:tcPr>
            <w:tcW w:w="2268" w:type="dxa"/>
            <w:vAlign w:val="center"/>
          </w:tcPr>
          <w:p w:rsidR="00233B9A" w:rsidRDefault="000C69FE">
            <w:pPr>
              <w:pStyle w:val="24a5815bc-afc2-4ba5-9c49-c138840dba85"/>
            </w:pPr>
            <w:r>
              <w:t>专项资金拨付数</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短道速滑防护垫年利润</w:t>
            </w:r>
          </w:p>
        </w:tc>
        <w:tc>
          <w:tcPr>
            <w:tcW w:w="2835" w:type="dxa"/>
            <w:vAlign w:val="center"/>
          </w:tcPr>
          <w:p w:rsidR="00233B9A" w:rsidRDefault="000C69FE">
            <w:pPr>
              <w:pStyle w:val="24a5815bc-afc2-4ba5-9c49-c138840dba85"/>
            </w:pPr>
            <w:r>
              <w:t>提高短道速滑防护垫年利润</w:t>
            </w:r>
          </w:p>
        </w:tc>
        <w:tc>
          <w:tcPr>
            <w:tcW w:w="2551" w:type="dxa"/>
            <w:vAlign w:val="center"/>
          </w:tcPr>
          <w:p w:rsidR="00233B9A" w:rsidRDefault="000C69FE">
            <w:pPr>
              <w:pStyle w:val="24a5815bc-afc2-4ba5-9c49-c138840dba85"/>
            </w:pPr>
            <w:r>
              <w:t>≥2%</w:t>
            </w:r>
          </w:p>
        </w:tc>
        <w:tc>
          <w:tcPr>
            <w:tcW w:w="2268" w:type="dxa"/>
            <w:vAlign w:val="center"/>
          </w:tcPr>
          <w:p w:rsidR="00233B9A" w:rsidRDefault="000C69FE">
            <w:pPr>
              <w:pStyle w:val="24a5815bc-afc2-4ba5-9c49-c138840dba85"/>
            </w:pPr>
            <w:r>
              <w:t>产品销量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科技助力，促进体育用品行业的可持续发展</w:t>
            </w:r>
          </w:p>
        </w:tc>
        <w:tc>
          <w:tcPr>
            <w:tcW w:w="2835" w:type="dxa"/>
            <w:vAlign w:val="center"/>
          </w:tcPr>
          <w:p w:rsidR="00233B9A" w:rsidRDefault="000C69FE">
            <w:pPr>
              <w:pStyle w:val="24a5815bc-afc2-4ba5-9c49-c138840dba85"/>
            </w:pPr>
            <w:r>
              <w:t>持续发挥作用期限</w:t>
            </w:r>
          </w:p>
        </w:tc>
        <w:tc>
          <w:tcPr>
            <w:tcW w:w="2551" w:type="dxa"/>
            <w:vAlign w:val="center"/>
          </w:tcPr>
          <w:p w:rsidR="00233B9A" w:rsidRDefault="000C69FE">
            <w:pPr>
              <w:pStyle w:val="24a5815bc-afc2-4ba5-9c49-c138840dba85"/>
            </w:pPr>
            <w:r>
              <w:t>≥1年</w:t>
            </w:r>
          </w:p>
        </w:tc>
        <w:tc>
          <w:tcPr>
            <w:tcW w:w="2268" w:type="dxa"/>
            <w:vAlign w:val="center"/>
          </w:tcPr>
          <w:p w:rsidR="00233B9A" w:rsidRDefault="000C69FE">
            <w:pPr>
              <w:pStyle w:val="24a5815bc-afc2-4ba5-9c49-c138840dba85"/>
            </w:pPr>
            <w:r>
              <w:t>年限</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服务单位的满意度</w:t>
            </w:r>
          </w:p>
        </w:tc>
        <w:tc>
          <w:tcPr>
            <w:tcW w:w="2835" w:type="dxa"/>
            <w:vAlign w:val="center"/>
          </w:tcPr>
          <w:p w:rsidR="00233B9A" w:rsidRDefault="000C69FE">
            <w:pPr>
              <w:pStyle w:val="24a5815bc-afc2-4ba5-9c49-c138840dba85"/>
            </w:pPr>
            <w:r>
              <w:t>提高服务单位的满意度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调查问卷</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lastRenderedPageBreak/>
        <w:t>13、科研课题经费（029）绩效目标表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1.保证科研教学项目的正常开展。</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科研项目立项数量</w:t>
            </w:r>
          </w:p>
        </w:tc>
        <w:tc>
          <w:tcPr>
            <w:tcW w:w="2835" w:type="dxa"/>
            <w:vAlign w:val="center"/>
          </w:tcPr>
          <w:p w:rsidR="00233B9A" w:rsidRDefault="000C69FE">
            <w:pPr>
              <w:pStyle w:val="24a5815bc-afc2-4ba5-9c49-c138840dba85"/>
            </w:pPr>
            <w:r>
              <w:t>科研项目立项数量</w:t>
            </w:r>
          </w:p>
        </w:tc>
        <w:tc>
          <w:tcPr>
            <w:tcW w:w="2551" w:type="dxa"/>
            <w:vAlign w:val="center"/>
          </w:tcPr>
          <w:p w:rsidR="00233B9A" w:rsidRDefault="000C69FE">
            <w:pPr>
              <w:pStyle w:val="24a5815bc-afc2-4ba5-9c49-c138840dba85"/>
            </w:pPr>
            <w:r>
              <w:t>≥5个</w:t>
            </w:r>
          </w:p>
        </w:tc>
        <w:tc>
          <w:tcPr>
            <w:tcW w:w="2268" w:type="dxa"/>
            <w:vAlign w:val="center"/>
          </w:tcPr>
          <w:p w:rsidR="00233B9A" w:rsidRDefault="000C69FE">
            <w:pPr>
              <w:pStyle w:val="24a5815bc-afc2-4ba5-9c49-c138840dba85"/>
            </w:pPr>
            <w:r>
              <w:t>立项课题数量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科研管理水平</w:t>
            </w:r>
          </w:p>
        </w:tc>
        <w:tc>
          <w:tcPr>
            <w:tcW w:w="2835" w:type="dxa"/>
            <w:vAlign w:val="center"/>
          </w:tcPr>
          <w:p w:rsidR="00233B9A" w:rsidRDefault="000C69FE">
            <w:pPr>
              <w:pStyle w:val="24a5815bc-afc2-4ba5-9c49-c138840dba85"/>
            </w:pPr>
            <w:r>
              <w:t>科研管理水平</w:t>
            </w:r>
          </w:p>
        </w:tc>
        <w:tc>
          <w:tcPr>
            <w:tcW w:w="2551" w:type="dxa"/>
            <w:vAlign w:val="center"/>
          </w:tcPr>
          <w:p w:rsidR="00233B9A" w:rsidRDefault="000C69FE">
            <w:pPr>
              <w:pStyle w:val="24a5815bc-afc2-4ba5-9c49-c138840dba85"/>
            </w:pPr>
            <w:r>
              <w:t>提高</w:t>
            </w:r>
          </w:p>
        </w:tc>
        <w:tc>
          <w:tcPr>
            <w:tcW w:w="2268" w:type="dxa"/>
            <w:vAlign w:val="center"/>
          </w:tcPr>
          <w:p w:rsidR="00233B9A" w:rsidRDefault="000C69FE">
            <w:pPr>
              <w:pStyle w:val="24a5815bc-afc2-4ba5-9c49-c138840dba85"/>
            </w:pPr>
            <w:r>
              <w:t>科研管理水平</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科研项目按时完成率</w:t>
            </w:r>
          </w:p>
        </w:tc>
        <w:tc>
          <w:tcPr>
            <w:tcW w:w="2835" w:type="dxa"/>
            <w:vAlign w:val="center"/>
          </w:tcPr>
          <w:p w:rsidR="00233B9A" w:rsidRDefault="000C69FE">
            <w:pPr>
              <w:pStyle w:val="24a5815bc-afc2-4ba5-9c49-c138840dba85"/>
            </w:pPr>
            <w:r>
              <w:t>科研项目按时完成率</w:t>
            </w:r>
          </w:p>
        </w:tc>
        <w:tc>
          <w:tcPr>
            <w:tcW w:w="2551" w:type="dxa"/>
            <w:vAlign w:val="center"/>
          </w:tcPr>
          <w:p w:rsidR="00233B9A" w:rsidRDefault="000C69FE">
            <w:pPr>
              <w:pStyle w:val="24a5815bc-afc2-4ba5-9c49-c138840dba85"/>
            </w:pPr>
            <w:r>
              <w:t>按时完成</w:t>
            </w:r>
          </w:p>
        </w:tc>
        <w:tc>
          <w:tcPr>
            <w:tcW w:w="2268" w:type="dxa"/>
            <w:vAlign w:val="center"/>
          </w:tcPr>
          <w:p w:rsidR="00233B9A" w:rsidRDefault="000C69FE">
            <w:pPr>
              <w:pStyle w:val="24a5815bc-afc2-4ba5-9c49-c138840dba85"/>
            </w:pPr>
            <w:r>
              <w:t>科研项目按时完成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科研花费成本</w:t>
            </w:r>
          </w:p>
        </w:tc>
        <w:tc>
          <w:tcPr>
            <w:tcW w:w="2835" w:type="dxa"/>
            <w:vAlign w:val="center"/>
          </w:tcPr>
          <w:p w:rsidR="00233B9A" w:rsidRDefault="000C69FE">
            <w:pPr>
              <w:pStyle w:val="24a5815bc-afc2-4ba5-9c49-c138840dba85"/>
            </w:pPr>
            <w:r>
              <w:t>科研花费成本</w:t>
            </w:r>
          </w:p>
        </w:tc>
        <w:tc>
          <w:tcPr>
            <w:tcW w:w="2551" w:type="dxa"/>
            <w:vAlign w:val="center"/>
          </w:tcPr>
          <w:p w:rsidR="00233B9A" w:rsidRDefault="000C69FE">
            <w:pPr>
              <w:pStyle w:val="24a5815bc-afc2-4ba5-9c49-c138840dba85"/>
            </w:pPr>
            <w:r>
              <w:t>≤200万</w:t>
            </w:r>
          </w:p>
        </w:tc>
        <w:tc>
          <w:tcPr>
            <w:tcW w:w="2268" w:type="dxa"/>
            <w:vAlign w:val="center"/>
          </w:tcPr>
          <w:p w:rsidR="00233B9A" w:rsidRDefault="000C69FE">
            <w:pPr>
              <w:pStyle w:val="24a5815bc-afc2-4ba5-9c49-c138840dba85"/>
            </w:pPr>
            <w:r>
              <w:t>科研成本</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改善广大师生员工的教学、科研条</w:t>
            </w:r>
          </w:p>
        </w:tc>
        <w:tc>
          <w:tcPr>
            <w:tcW w:w="2835" w:type="dxa"/>
            <w:vAlign w:val="center"/>
          </w:tcPr>
          <w:p w:rsidR="00233B9A" w:rsidRDefault="000C69FE">
            <w:pPr>
              <w:pStyle w:val="24a5815bc-afc2-4ba5-9c49-c138840dba85"/>
            </w:pPr>
            <w:r>
              <w:t>改善广大师生员工的教学、科研条件</w:t>
            </w:r>
          </w:p>
        </w:tc>
        <w:tc>
          <w:tcPr>
            <w:tcW w:w="2551" w:type="dxa"/>
            <w:vAlign w:val="center"/>
          </w:tcPr>
          <w:p w:rsidR="00233B9A" w:rsidRDefault="000C69FE">
            <w:pPr>
              <w:pStyle w:val="24a5815bc-afc2-4ba5-9c49-c138840dba85"/>
            </w:pPr>
            <w:r>
              <w:t>改善</w:t>
            </w:r>
          </w:p>
        </w:tc>
        <w:tc>
          <w:tcPr>
            <w:tcW w:w="2268" w:type="dxa"/>
            <w:vAlign w:val="center"/>
          </w:tcPr>
          <w:p w:rsidR="00233B9A" w:rsidRDefault="000C69FE">
            <w:pPr>
              <w:pStyle w:val="24a5815bc-afc2-4ba5-9c49-c138840dba85"/>
            </w:pPr>
            <w:r>
              <w:t>改善成果</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科研工作人员满意度</w:t>
            </w:r>
          </w:p>
        </w:tc>
        <w:tc>
          <w:tcPr>
            <w:tcW w:w="2835" w:type="dxa"/>
            <w:vAlign w:val="center"/>
          </w:tcPr>
          <w:p w:rsidR="00233B9A" w:rsidRDefault="000C69FE">
            <w:pPr>
              <w:pStyle w:val="24a5815bc-afc2-4ba5-9c49-c138840dba85"/>
            </w:pPr>
            <w:r>
              <w:t>科研工作人员满意度</w:t>
            </w:r>
          </w:p>
        </w:tc>
        <w:tc>
          <w:tcPr>
            <w:tcW w:w="2551" w:type="dxa"/>
            <w:vAlign w:val="center"/>
          </w:tcPr>
          <w:p w:rsidR="00233B9A" w:rsidRDefault="000C69FE">
            <w:pPr>
              <w:pStyle w:val="24a5815bc-afc2-4ba5-9c49-c138840dba85"/>
            </w:pPr>
            <w:r>
              <w:t>≥80%</w:t>
            </w:r>
          </w:p>
        </w:tc>
        <w:tc>
          <w:tcPr>
            <w:tcW w:w="2268" w:type="dxa"/>
            <w:vAlign w:val="center"/>
          </w:tcPr>
          <w:p w:rsidR="00233B9A" w:rsidRDefault="000C69FE">
            <w:pPr>
              <w:pStyle w:val="24a5815bc-afc2-4ba5-9c49-c138840dba85"/>
            </w:pPr>
            <w:r>
              <w:t>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14、攀岩教学场地实验设施绩效目标表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1.购置攀岩设施设备，提高教学水平</w:t>
            </w:r>
          </w:p>
          <w:p w:rsidR="00233B9A" w:rsidRDefault="000C69FE">
            <w:pPr>
              <w:pStyle w:val="24a5815bc-afc2-4ba5-9c49-c138840dba85"/>
            </w:pPr>
            <w:r>
              <w:t>2.通过先进的教育技术，加大信息摄取量，提高学生对攀岩运动的认知能力和实践能力</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购置训练器材设备数量</w:t>
            </w:r>
          </w:p>
        </w:tc>
        <w:tc>
          <w:tcPr>
            <w:tcW w:w="2835" w:type="dxa"/>
            <w:vAlign w:val="center"/>
          </w:tcPr>
          <w:p w:rsidR="00233B9A" w:rsidRDefault="000C69FE">
            <w:pPr>
              <w:pStyle w:val="24a5815bc-afc2-4ba5-9c49-c138840dba85"/>
            </w:pPr>
            <w:r>
              <w:t>购置训练器材设备数量</w:t>
            </w:r>
          </w:p>
        </w:tc>
        <w:tc>
          <w:tcPr>
            <w:tcW w:w="2551" w:type="dxa"/>
            <w:vAlign w:val="center"/>
          </w:tcPr>
          <w:p w:rsidR="00233B9A" w:rsidRDefault="000C69FE">
            <w:pPr>
              <w:pStyle w:val="24a5815bc-afc2-4ba5-9c49-c138840dba85"/>
            </w:pPr>
            <w:r>
              <w:t>≥10个</w:t>
            </w:r>
          </w:p>
        </w:tc>
        <w:tc>
          <w:tcPr>
            <w:tcW w:w="2268" w:type="dxa"/>
            <w:vAlign w:val="center"/>
          </w:tcPr>
          <w:p w:rsidR="00233B9A" w:rsidRDefault="000C69FE">
            <w:pPr>
              <w:pStyle w:val="24a5815bc-afc2-4ba5-9c49-c138840dba85"/>
            </w:pPr>
            <w:r>
              <w:t>根据项目规划和合同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设备、设施验收通过率（%）</w:t>
            </w:r>
          </w:p>
        </w:tc>
        <w:tc>
          <w:tcPr>
            <w:tcW w:w="2835" w:type="dxa"/>
            <w:vAlign w:val="center"/>
          </w:tcPr>
          <w:p w:rsidR="00233B9A" w:rsidRDefault="000C69FE">
            <w:pPr>
              <w:pStyle w:val="24a5815bc-afc2-4ba5-9c49-c138840dba85"/>
            </w:pPr>
            <w:r>
              <w:t>设备、设施验收通过率（%）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完成时限</w:t>
            </w:r>
          </w:p>
        </w:tc>
        <w:tc>
          <w:tcPr>
            <w:tcW w:w="2835" w:type="dxa"/>
            <w:vAlign w:val="center"/>
          </w:tcPr>
          <w:p w:rsidR="00233B9A" w:rsidRDefault="000C69FE">
            <w:pPr>
              <w:pStyle w:val="24a5815bc-afc2-4ba5-9c49-c138840dba85"/>
            </w:pPr>
            <w:r>
              <w:t>完成时限</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≤80万元</w:t>
            </w:r>
          </w:p>
        </w:tc>
        <w:tc>
          <w:tcPr>
            <w:tcW w:w="2268" w:type="dxa"/>
            <w:vAlign w:val="center"/>
          </w:tcPr>
          <w:p w:rsidR="00233B9A" w:rsidRDefault="000C69FE">
            <w:pPr>
              <w:pStyle w:val="24a5815bc-afc2-4ba5-9c49-c138840dba85"/>
            </w:pPr>
            <w:r>
              <w:t>项目预算控制数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推动攀岩运动的教学进展与发展</w:t>
            </w:r>
          </w:p>
        </w:tc>
        <w:tc>
          <w:tcPr>
            <w:tcW w:w="2835" w:type="dxa"/>
            <w:vAlign w:val="center"/>
          </w:tcPr>
          <w:p w:rsidR="00233B9A" w:rsidRDefault="000C69FE">
            <w:pPr>
              <w:pStyle w:val="24a5815bc-afc2-4ba5-9c49-c138840dba85"/>
            </w:pPr>
            <w:r>
              <w:t>推动攀岩运动教学开展，提高课堂教学质量</w:t>
            </w:r>
          </w:p>
        </w:tc>
        <w:tc>
          <w:tcPr>
            <w:tcW w:w="2551" w:type="dxa"/>
            <w:vAlign w:val="center"/>
          </w:tcPr>
          <w:p w:rsidR="00233B9A" w:rsidRDefault="000C69FE">
            <w:pPr>
              <w:pStyle w:val="24a5815bc-afc2-4ba5-9c49-c138840dba85"/>
            </w:pPr>
            <w:r>
              <w:t>提高课堂教学质量，推动多元化教学标准，激发学生的学习兴趣和学习能力，更好的满足教学改革要求。</w:t>
            </w:r>
          </w:p>
        </w:tc>
        <w:tc>
          <w:tcPr>
            <w:tcW w:w="2268" w:type="dxa"/>
            <w:vAlign w:val="center"/>
          </w:tcPr>
          <w:p w:rsidR="00233B9A" w:rsidRDefault="000C69FE">
            <w:pPr>
              <w:pStyle w:val="24a5815bc-afc2-4ba5-9c49-c138840dba85"/>
            </w:pPr>
            <w:r>
              <w:t>教学目标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师生满意度</w:t>
            </w:r>
          </w:p>
        </w:tc>
        <w:tc>
          <w:tcPr>
            <w:tcW w:w="2835" w:type="dxa"/>
            <w:vAlign w:val="center"/>
          </w:tcPr>
          <w:p w:rsidR="00233B9A" w:rsidRDefault="000C69FE">
            <w:pPr>
              <w:pStyle w:val="24a5815bc-afc2-4ba5-9c49-c138840dba85"/>
            </w:pPr>
            <w:r>
              <w:t>运师生满意度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15、其他收入安排的支出（362029）绩效目标表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1.为学院教学、科研、比赛等活动提供资金保障。</w:t>
            </w:r>
          </w:p>
          <w:p w:rsidR="00233B9A" w:rsidRDefault="000C69FE">
            <w:pPr>
              <w:pStyle w:val="24a5815bc-afc2-4ba5-9c49-c138840dba85"/>
            </w:pPr>
            <w:r>
              <w:t>2.加强学术交流，改善办学条件。</w:t>
            </w:r>
          </w:p>
          <w:p w:rsidR="00233B9A" w:rsidRDefault="000C69FE">
            <w:pPr>
              <w:pStyle w:val="24a5815bc-afc2-4ba5-9c49-c138840dba85"/>
            </w:pPr>
            <w:r>
              <w:t>3.保障学院教学训练等正常运转发生的劳务费、咨询费等费用的支出。</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支持学科数量</w:t>
            </w:r>
          </w:p>
        </w:tc>
        <w:tc>
          <w:tcPr>
            <w:tcW w:w="2835" w:type="dxa"/>
            <w:vAlign w:val="center"/>
          </w:tcPr>
          <w:p w:rsidR="00233B9A" w:rsidRDefault="000C69FE">
            <w:pPr>
              <w:pStyle w:val="24a5815bc-afc2-4ba5-9c49-c138840dba85"/>
            </w:pPr>
            <w:r>
              <w:t>支持学科发展数量</w:t>
            </w:r>
          </w:p>
        </w:tc>
        <w:tc>
          <w:tcPr>
            <w:tcW w:w="2551" w:type="dxa"/>
            <w:vAlign w:val="center"/>
          </w:tcPr>
          <w:p w:rsidR="00233B9A" w:rsidRDefault="000C69FE">
            <w:pPr>
              <w:pStyle w:val="24a5815bc-afc2-4ba5-9c49-c138840dba85"/>
            </w:pPr>
            <w:r>
              <w:t>≥14个</w:t>
            </w:r>
          </w:p>
        </w:tc>
        <w:tc>
          <w:tcPr>
            <w:tcW w:w="2268" w:type="dxa"/>
            <w:vAlign w:val="center"/>
          </w:tcPr>
          <w:p w:rsidR="00233B9A" w:rsidRDefault="000C69FE">
            <w:pPr>
              <w:pStyle w:val="24a5815bc-afc2-4ba5-9c49-c138840dba85"/>
            </w:pPr>
            <w:r>
              <w:t>学院学科设置</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业务工作完成率（%）</w:t>
            </w:r>
          </w:p>
        </w:tc>
        <w:tc>
          <w:tcPr>
            <w:tcW w:w="2835" w:type="dxa"/>
            <w:vAlign w:val="center"/>
          </w:tcPr>
          <w:p w:rsidR="00233B9A" w:rsidRDefault="000C69FE">
            <w:pPr>
              <w:pStyle w:val="24a5815bc-afc2-4ba5-9c49-c138840dba85"/>
            </w:pPr>
            <w:r>
              <w:t>业务工作完成率（%）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年度工作规划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项目完成时间</w:t>
            </w:r>
          </w:p>
        </w:tc>
        <w:tc>
          <w:tcPr>
            <w:tcW w:w="2835" w:type="dxa"/>
            <w:vAlign w:val="center"/>
          </w:tcPr>
          <w:p w:rsidR="00233B9A" w:rsidRDefault="000C69FE">
            <w:pPr>
              <w:pStyle w:val="24a5815bc-afc2-4ba5-9c49-c138840dba85"/>
            </w:pPr>
            <w:r>
              <w:t>项目完成时间</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年度工作规划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成本控制</w:t>
            </w:r>
          </w:p>
        </w:tc>
        <w:tc>
          <w:tcPr>
            <w:tcW w:w="2835" w:type="dxa"/>
            <w:vAlign w:val="center"/>
          </w:tcPr>
          <w:p w:rsidR="00233B9A" w:rsidRDefault="000C69FE">
            <w:pPr>
              <w:pStyle w:val="24a5815bc-afc2-4ba5-9c49-c138840dba85"/>
            </w:pPr>
            <w:r>
              <w:t>成本控制</w:t>
            </w:r>
          </w:p>
        </w:tc>
        <w:tc>
          <w:tcPr>
            <w:tcW w:w="2551" w:type="dxa"/>
            <w:vAlign w:val="center"/>
          </w:tcPr>
          <w:p w:rsidR="00233B9A" w:rsidRDefault="000C69FE">
            <w:pPr>
              <w:pStyle w:val="24a5815bc-afc2-4ba5-9c49-c138840dba85"/>
            </w:pPr>
            <w:r>
              <w:t>≤2080万元</w:t>
            </w:r>
          </w:p>
        </w:tc>
        <w:tc>
          <w:tcPr>
            <w:tcW w:w="2268" w:type="dxa"/>
            <w:vAlign w:val="center"/>
          </w:tcPr>
          <w:p w:rsidR="00233B9A" w:rsidRDefault="000C69FE">
            <w:pPr>
              <w:pStyle w:val="24a5815bc-afc2-4ba5-9c49-c138840dba85"/>
            </w:pPr>
            <w:r>
              <w:t>财政预算控制数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促进高校持续健康发展</w:t>
            </w:r>
          </w:p>
        </w:tc>
        <w:tc>
          <w:tcPr>
            <w:tcW w:w="2835" w:type="dxa"/>
            <w:vAlign w:val="center"/>
          </w:tcPr>
          <w:p w:rsidR="00233B9A" w:rsidRDefault="000C69FE">
            <w:pPr>
              <w:pStyle w:val="24a5815bc-afc2-4ba5-9c49-c138840dba85"/>
            </w:pPr>
            <w:r>
              <w:t>能够促进高校教学的持续发展</w:t>
            </w:r>
          </w:p>
        </w:tc>
        <w:tc>
          <w:tcPr>
            <w:tcW w:w="2551" w:type="dxa"/>
            <w:vAlign w:val="center"/>
          </w:tcPr>
          <w:p w:rsidR="00233B9A" w:rsidRDefault="000C69FE">
            <w:pPr>
              <w:pStyle w:val="24a5815bc-afc2-4ba5-9c49-c138840dba85"/>
            </w:pPr>
            <w:r>
              <w:t>保持高校教学训练科研活动的可持续性</w:t>
            </w:r>
          </w:p>
        </w:tc>
        <w:tc>
          <w:tcPr>
            <w:tcW w:w="2268" w:type="dxa"/>
            <w:vAlign w:val="center"/>
          </w:tcPr>
          <w:p w:rsidR="00233B9A" w:rsidRDefault="000C69FE">
            <w:pPr>
              <w:pStyle w:val="24a5815bc-afc2-4ba5-9c49-c138840dba85"/>
            </w:pPr>
            <w:r>
              <w:t>学院工作重点和计划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16、体育产业发展研究项目绩效目标表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1.基于视频的无感化人体姿态测量技术，形成原理样机1套。</w:t>
            </w:r>
          </w:p>
          <w:p w:rsidR="00233B9A" w:rsidRDefault="000C69FE">
            <w:pPr>
              <w:pStyle w:val="24a5815bc-afc2-4ba5-9c49-c138840dba85"/>
            </w:pPr>
            <w:r>
              <w:t>2.掌握基于柔性电子的无感化生理学参数测量技术，形成原理样机等。</w:t>
            </w:r>
          </w:p>
          <w:p w:rsidR="00233B9A" w:rsidRDefault="000C69FE">
            <w:pPr>
              <w:pStyle w:val="24a5815bc-afc2-4ba5-9c49-c138840dba85"/>
            </w:pPr>
            <w:r>
              <w:t>3.实现用于科学训练的综合数据采集、展示与分析平台1个。</w:t>
            </w:r>
          </w:p>
          <w:p w:rsidR="00233B9A" w:rsidRDefault="000C69FE">
            <w:pPr>
              <w:pStyle w:val="24a5815bc-afc2-4ba5-9c49-c138840dba85"/>
            </w:pPr>
            <w:r>
              <w:t>4.国内知名研究院所共建联合研发机构1个。</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新增专业设备</w:t>
            </w:r>
          </w:p>
        </w:tc>
        <w:tc>
          <w:tcPr>
            <w:tcW w:w="2835" w:type="dxa"/>
            <w:vAlign w:val="center"/>
          </w:tcPr>
          <w:p w:rsidR="00233B9A" w:rsidRDefault="000C69FE">
            <w:pPr>
              <w:pStyle w:val="24a5815bc-afc2-4ba5-9c49-c138840dba85"/>
            </w:pPr>
            <w:r>
              <w:t>新增专业设备</w:t>
            </w:r>
          </w:p>
        </w:tc>
        <w:tc>
          <w:tcPr>
            <w:tcW w:w="2551" w:type="dxa"/>
            <w:vAlign w:val="center"/>
          </w:tcPr>
          <w:p w:rsidR="00233B9A" w:rsidRDefault="000C69FE">
            <w:pPr>
              <w:pStyle w:val="24a5815bc-afc2-4ba5-9c49-c138840dba85"/>
            </w:pPr>
            <w:r>
              <w:t>≥3套</w:t>
            </w:r>
          </w:p>
        </w:tc>
        <w:tc>
          <w:tcPr>
            <w:tcW w:w="2268" w:type="dxa"/>
            <w:vAlign w:val="center"/>
          </w:tcPr>
          <w:p w:rsidR="00233B9A" w:rsidRDefault="000C69FE">
            <w:pPr>
              <w:pStyle w:val="24a5815bc-afc2-4ba5-9c49-c138840dba85"/>
            </w:pPr>
            <w:r>
              <w:t>按项目计划完成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完工场地验收合格率</w:t>
            </w:r>
          </w:p>
        </w:tc>
        <w:tc>
          <w:tcPr>
            <w:tcW w:w="2835" w:type="dxa"/>
            <w:vAlign w:val="center"/>
          </w:tcPr>
          <w:p w:rsidR="00233B9A" w:rsidRDefault="000C69FE">
            <w:pPr>
              <w:pStyle w:val="24a5815bc-afc2-4ba5-9c49-c138840dba85"/>
            </w:pPr>
            <w:r>
              <w:t>完成2022年度验收合格项目数量与完工验收项目数量比例100%</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按合同约定完成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项目资金支付时间</w:t>
            </w:r>
          </w:p>
        </w:tc>
        <w:tc>
          <w:tcPr>
            <w:tcW w:w="2835" w:type="dxa"/>
            <w:vAlign w:val="center"/>
          </w:tcPr>
          <w:p w:rsidR="00233B9A" w:rsidRDefault="000C69FE">
            <w:pPr>
              <w:pStyle w:val="24a5815bc-afc2-4ba5-9c49-c138840dba85"/>
            </w:pPr>
            <w:r>
              <w:t>项目资金支付时间</w:t>
            </w:r>
          </w:p>
        </w:tc>
        <w:tc>
          <w:tcPr>
            <w:tcW w:w="2551" w:type="dxa"/>
            <w:vAlign w:val="center"/>
          </w:tcPr>
          <w:p w:rsidR="00233B9A" w:rsidRDefault="000C69FE">
            <w:pPr>
              <w:pStyle w:val="24a5815bc-afc2-4ba5-9c49-c138840dba85"/>
            </w:pPr>
            <w:r>
              <w:t>2022年内完成</w:t>
            </w:r>
          </w:p>
        </w:tc>
        <w:tc>
          <w:tcPr>
            <w:tcW w:w="2268" w:type="dxa"/>
            <w:vAlign w:val="center"/>
          </w:tcPr>
          <w:p w:rsidR="00233B9A" w:rsidRDefault="000C69FE">
            <w:pPr>
              <w:pStyle w:val="24a5815bc-afc2-4ba5-9c49-c138840dba85"/>
            </w:pPr>
            <w:r>
              <w:t>按合同约定完成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≤150万元</w:t>
            </w:r>
          </w:p>
        </w:tc>
        <w:tc>
          <w:tcPr>
            <w:tcW w:w="2268" w:type="dxa"/>
            <w:vAlign w:val="center"/>
          </w:tcPr>
          <w:p w:rsidR="00233B9A" w:rsidRDefault="000C69FE">
            <w:pPr>
              <w:pStyle w:val="24a5815bc-afc2-4ba5-9c49-c138840dba85"/>
            </w:pPr>
            <w:r>
              <w:t>按项目计划完成</w:t>
            </w:r>
          </w:p>
        </w:tc>
      </w:tr>
      <w:tr w:rsidR="00233B9A">
        <w:trPr>
          <w:trHeight w:val="397"/>
          <w:jc w:val="center"/>
        </w:trPr>
        <w:tc>
          <w:tcPr>
            <w:tcW w:w="1417" w:type="dxa"/>
            <w:vAlign w:val="center"/>
          </w:tcPr>
          <w:p w:rsidR="00233B9A" w:rsidRDefault="000C69FE">
            <w:pPr>
              <w:pStyle w:val="3ed27235c-b1e7-44d1-a9fe-34def3fbe875"/>
            </w:pPr>
            <w:r>
              <w:lastRenderedPageBreak/>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退役运动员转型就业率</w:t>
            </w:r>
          </w:p>
        </w:tc>
        <w:tc>
          <w:tcPr>
            <w:tcW w:w="2835" w:type="dxa"/>
            <w:vAlign w:val="center"/>
          </w:tcPr>
          <w:p w:rsidR="00233B9A" w:rsidRDefault="000C69FE">
            <w:pPr>
              <w:pStyle w:val="24a5815bc-afc2-4ba5-9c49-c138840dba85"/>
            </w:pPr>
            <w:r>
              <w:t>完成自主择业运动员人转型到科学体育培训人才1人</w:t>
            </w:r>
          </w:p>
        </w:tc>
        <w:tc>
          <w:tcPr>
            <w:tcW w:w="2551" w:type="dxa"/>
            <w:vAlign w:val="center"/>
          </w:tcPr>
          <w:p w:rsidR="00233B9A" w:rsidRDefault="000C69FE">
            <w:pPr>
              <w:pStyle w:val="24a5815bc-afc2-4ba5-9c49-c138840dba85"/>
            </w:pPr>
            <w:r>
              <w:t>≥1人</w:t>
            </w:r>
          </w:p>
        </w:tc>
        <w:tc>
          <w:tcPr>
            <w:tcW w:w="2268" w:type="dxa"/>
            <w:vAlign w:val="center"/>
          </w:tcPr>
          <w:p w:rsidR="00233B9A" w:rsidRDefault="000C69FE">
            <w:pPr>
              <w:pStyle w:val="24a5815bc-afc2-4ba5-9c49-c138840dba85"/>
            </w:pPr>
            <w:r>
              <w:t>根据项目开展工作，完成的视频无感化人体姿态测量原理样机1套，柔性电子无感化生理学参数测量1套，科学训练平台1套，总计可完成退役运动员转型1人</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活动参与人员满意度</w:t>
            </w:r>
          </w:p>
        </w:tc>
        <w:tc>
          <w:tcPr>
            <w:tcW w:w="2835" w:type="dxa"/>
            <w:vAlign w:val="center"/>
          </w:tcPr>
          <w:p w:rsidR="00233B9A" w:rsidRDefault="000C69FE">
            <w:pPr>
              <w:pStyle w:val="24a5815bc-afc2-4ba5-9c49-c138840dba85"/>
            </w:pPr>
            <w:r>
              <w:t>活动参与人员满意度</w:t>
            </w:r>
          </w:p>
        </w:tc>
        <w:tc>
          <w:tcPr>
            <w:tcW w:w="2551" w:type="dxa"/>
            <w:vAlign w:val="center"/>
          </w:tcPr>
          <w:p w:rsidR="00233B9A" w:rsidRDefault="000C69FE">
            <w:pPr>
              <w:pStyle w:val="24a5815bc-afc2-4ba5-9c49-c138840dba85"/>
            </w:pPr>
            <w:r>
              <w:t>&gt;90%</w:t>
            </w:r>
          </w:p>
        </w:tc>
        <w:tc>
          <w:tcPr>
            <w:tcW w:w="2268" w:type="dxa"/>
            <w:vAlign w:val="center"/>
          </w:tcPr>
          <w:p w:rsidR="00233B9A" w:rsidRDefault="000C69FE">
            <w:pPr>
              <w:pStyle w:val="24a5815bc-afc2-4ba5-9c49-c138840dba85"/>
            </w:pPr>
            <w:r>
              <w:t>根据项目计划完成</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17、体育发展经费（基金）029绩效目标表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1.充分发挥中国人民大学的学科优势、智力优势、人才优势，加快河北省冰雪运动参与和消费研究相关研究</w:t>
            </w:r>
          </w:p>
          <w:p w:rsidR="00233B9A" w:rsidRDefault="000C69FE">
            <w:pPr>
              <w:pStyle w:val="24a5815bc-afc2-4ba5-9c49-c138840dba85"/>
            </w:pPr>
            <w:r>
              <w:t>2.为河北省体育产业发展提供数据和科研保障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资金支出率（%）</w:t>
            </w:r>
          </w:p>
        </w:tc>
        <w:tc>
          <w:tcPr>
            <w:tcW w:w="2835" w:type="dxa"/>
            <w:vAlign w:val="center"/>
          </w:tcPr>
          <w:p w:rsidR="00233B9A" w:rsidRDefault="000C69FE">
            <w:pPr>
              <w:pStyle w:val="24a5815bc-afc2-4ba5-9c49-c138840dba85"/>
            </w:pPr>
            <w:r>
              <w:t>资金支出率（%）</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预算控制数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课题研究成果数量</w:t>
            </w:r>
          </w:p>
        </w:tc>
        <w:tc>
          <w:tcPr>
            <w:tcW w:w="2835" w:type="dxa"/>
            <w:vAlign w:val="center"/>
          </w:tcPr>
          <w:p w:rsidR="00233B9A" w:rsidRDefault="000C69FE">
            <w:pPr>
              <w:pStyle w:val="24a5815bc-afc2-4ba5-9c49-c138840dba85"/>
            </w:pPr>
            <w:r>
              <w:t>课题研究成果数量</w:t>
            </w:r>
          </w:p>
        </w:tc>
        <w:tc>
          <w:tcPr>
            <w:tcW w:w="2551" w:type="dxa"/>
            <w:vAlign w:val="center"/>
          </w:tcPr>
          <w:p w:rsidR="00233B9A" w:rsidRDefault="000C69FE">
            <w:pPr>
              <w:pStyle w:val="24a5815bc-afc2-4ba5-9c49-c138840dba85"/>
            </w:pPr>
            <w:r>
              <w:t>≥12个</w:t>
            </w:r>
          </w:p>
        </w:tc>
        <w:tc>
          <w:tcPr>
            <w:tcW w:w="2268" w:type="dxa"/>
            <w:vAlign w:val="center"/>
          </w:tcPr>
          <w:p w:rsidR="00233B9A" w:rsidRDefault="000C69FE">
            <w:pPr>
              <w:pStyle w:val="24a5815bc-afc2-4ba5-9c49-c138840dba85"/>
            </w:pPr>
            <w:r>
              <w:t>研究成果数量</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培训人数</w:t>
            </w:r>
          </w:p>
        </w:tc>
        <w:tc>
          <w:tcPr>
            <w:tcW w:w="2835" w:type="dxa"/>
            <w:vAlign w:val="center"/>
          </w:tcPr>
          <w:p w:rsidR="00233B9A" w:rsidRDefault="000C69FE">
            <w:pPr>
              <w:pStyle w:val="24a5815bc-afc2-4ba5-9c49-c138840dba85"/>
            </w:pPr>
            <w:r>
              <w:t>培训人数</w:t>
            </w:r>
          </w:p>
        </w:tc>
        <w:tc>
          <w:tcPr>
            <w:tcW w:w="2551" w:type="dxa"/>
            <w:vAlign w:val="center"/>
          </w:tcPr>
          <w:p w:rsidR="00233B9A" w:rsidRDefault="000C69FE">
            <w:pPr>
              <w:pStyle w:val="24a5815bc-afc2-4ba5-9c49-c138840dba85"/>
            </w:pPr>
            <w:r>
              <w:t>≥160人</w:t>
            </w:r>
          </w:p>
        </w:tc>
        <w:tc>
          <w:tcPr>
            <w:tcW w:w="2268" w:type="dxa"/>
            <w:vAlign w:val="center"/>
          </w:tcPr>
          <w:p w:rsidR="00233B9A" w:rsidRDefault="000C69FE">
            <w:pPr>
              <w:pStyle w:val="24a5815bc-afc2-4ba5-9c49-c138840dba85"/>
            </w:pPr>
            <w:r>
              <w:t>培训人数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达到合同要求</w:t>
            </w:r>
          </w:p>
        </w:tc>
        <w:tc>
          <w:tcPr>
            <w:tcW w:w="2835" w:type="dxa"/>
            <w:vAlign w:val="center"/>
          </w:tcPr>
          <w:p w:rsidR="00233B9A" w:rsidRDefault="000C69FE">
            <w:pPr>
              <w:pStyle w:val="24a5815bc-afc2-4ba5-9c49-c138840dba85"/>
            </w:pPr>
            <w:r>
              <w:t>完成合同规定的研究成果</w:t>
            </w:r>
          </w:p>
        </w:tc>
        <w:tc>
          <w:tcPr>
            <w:tcW w:w="2551" w:type="dxa"/>
            <w:vAlign w:val="center"/>
          </w:tcPr>
          <w:p w:rsidR="00233B9A" w:rsidRDefault="000C69FE">
            <w:pPr>
              <w:pStyle w:val="24a5815bc-afc2-4ba5-9c49-c138840dba85"/>
            </w:pPr>
            <w:r>
              <w:t>研究成果内容</w:t>
            </w:r>
          </w:p>
        </w:tc>
        <w:tc>
          <w:tcPr>
            <w:tcW w:w="2268" w:type="dxa"/>
            <w:vAlign w:val="center"/>
          </w:tcPr>
          <w:p w:rsidR="00233B9A" w:rsidRDefault="000C69FE">
            <w:pPr>
              <w:pStyle w:val="24a5815bc-afc2-4ba5-9c49-c138840dba85"/>
            </w:pPr>
            <w:r>
              <w:t>签署合同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设备验收合格率</w:t>
            </w:r>
          </w:p>
        </w:tc>
        <w:tc>
          <w:tcPr>
            <w:tcW w:w="2835" w:type="dxa"/>
            <w:vAlign w:val="center"/>
          </w:tcPr>
          <w:p w:rsidR="00233B9A" w:rsidRDefault="000C69FE">
            <w:pPr>
              <w:pStyle w:val="24a5815bc-afc2-4ba5-9c49-c138840dba85"/>
            </w:pPr>
            <w:r>
              <w:t>设备验收合格率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≤394万元</w:t>
            </w:r>
          </w:p>
        </w:tc>
        <w:tc>
          <w:tcPr>
            <w:tcW w:w="2268" w:type="dxa"/>
            <w:vAlign w:val="center"/>
          </w:tcPr>
          <w:p w:rsidR="00233B9A" w:rsidRDefault="000C69FE">
            <w:pPr>
              <w:pStyle w:val="24a5815bc-afc2-4ba5-9c49-c138840dba85"/>
            </w:pPr>
            <w:r>
              <w:t>预算控制数</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达到省体育管理部门参考要求</w:t>
            </w:r>
          </w:p>
        </w:tc>
        <w:tc>
          <w:tcPr>
            <w:tcW w:w="2835" w:type="dxa"/>
            <w:vAlign w:val="center"/>
          </w:tcPr>
          <w:p w:rsidR="00233B9A" w:rsidRDefault="000C69FE">
            <w:pPr>
              <w:pStyle w:val="24a5815bc-afc2-4ba5-9c49-c138840dba85"/>
            </w:pPr>
            <w:r>
              <w:t>为河北省体育产业发展政策制定等工作提供理论依据</w:t>
            </w:r>
          </w:p>
        </w:tc>
        <w:tc>
          <w:tcPr>
            <w:tcW w:w="2551" w:type="dxa"/>
            <w:vAlign w:val="center"/>
          </w:tcPr>
          <w:p w:rsidR="00233B9A" w:rsidRDefault="000C69FE">
            <w:pPr>
              <w:pStyle w:val="24a5815bc-afc2-4ba5-9c49-c138840dba85"/>
            </w:pPr>
            <w:r>
              <w:t>研究成果结论</w:t>
            </w:r>
          </w:p>
        </w:tc>
        <w:tc>
          <w:tcPr>
            <w:tcW w:w="2268" w:type="dxa"/>
            <w:vAlign w:val="center"/>
          </w:tcPr>
          <w:p w:rsidR="00233B9A" w:rsidRDefault="000C69FE">
            <w:pPr>
              <w:pStyle w:val="24a5815bc-afc2-4ba5-9c49-c138840dba85"/>
            </w:pPr>
            <w:r>
              <w:t>签署合同</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w:t>
            </w:r>
          </w:p>
        </w:tc>
        <w:tc>
          <w:tcPr>
            <w:tcW w:w="2835" w:type="dxa"/>
            <w:vAlign w:val="center"/>
          </w:tcPr>
          <w:p w:rsidR="00233B9A" w:rsidRDefault="000C69FE">
            <w:pPr>
              <w:pStyle w:val="24a5815bc-afc2-4ba5-9c49-c138840dba85"/>
            </w:pPr>
            <w:r>
              <w:t>推动学院体育事业科研事业发展</w:t>
            </w:r>
          </w:p>
        </w:tc>
        <w:tc>
          <w:tcPr>
            <w:tcW w:w="2551" w:type="dxa"/>
            <w:vAlign w:val="center"/>
          </w:tcPr>
          <w:p w:rsidR="00233B9A" w:rsidRDefault="000C69FE">
            <w:pPr>
              <w:pStyle w:val="24a5815bc-afc2-4ba5-9c49-c138840dba85"/>
            </w:pPr>
            <w:r>
              <w:t>学院体育事业科研事业发展情况</w:t>
            </w:r>
          </w:p>
        </w:tc>
        <w:tc>
          <w:tcPr>
            <w:tcW w:w="2268" w:type="dxa"/>
            <w:vAlign w:val="center"/>
          </w:tcPr>
          <w:p w:rsidR="00233B9A" w:rsidRDefault="000C69FE">
            <w:pPr>
              <w:pStyle w:val="24a5815bc-afc2-4ba5-9c49-c138840dba85"/>
            </w:pPr>
            <w:r>
              <w:t>学院体育事业科研事业发展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社会效益</w:t>
            </w:r>
          </w:p>
        </w:tc>
        <w:tc>
          <w:tcPr>
            <w:tcW w:w="2835" w:type="dxa"/>
            <w:vAlign w:val="center"/>
          </w:tcPr>
          <w:p w:rsidR="00233B9A" w:rsidRDefault="000C69FE">
            <w:pPr>
              <w:pStyle w:val="24a5815bc-afc2-4ba5-9c49-c138840dba85"/>
            </w:pPr>
            <w:r>
              <w:t>提高体育后备人才基地建设水平</w:t>
            </w:r>
          </w:p>
        </w:tc>
        <w:tc>
          <w:tcPr>
            <w:tcW w:w="2551" w:type="dxa"/>
            <w:vAlign w:val="center"/>
          </w:tcPr>
          <w:p w:rsidR="00233B9A" w:rsidRDefault="000C69FE">
            <w:pPr>
              <w:pStyle w:val="24a5815bc-afc2-4ba5-9c49-c138840dba85"/>
            </w:pPr>
            <w:r>
              <w:t>体育后备人才基地建设水平和竞技体育水平</w:t>
            </w:r>
          </w:p>
        </w:tc>
        <w:tc>
          <w:tcPr>
            <w:tcW w:w="2268" w:type="dxa"/>
            <w:vAlign w:val="center"/>
          </w:tcPr>
          <w:p w:rsidR="00233B9A" w:rsidRDefault="000C69FE">
            <w:pPr>
              <w:pStyle w:val="24a5815bc-afc2-4ba5-9c49-c138840dba85"/>
            </w:pPr>
            <w:r>
              <w:t>学院年度重点工作规划</w:t>
            </w:r>
          </w:p>
        </w:tc>
      </w:tr>
      <w:tr w:rsidR="00233B9A">
        <w:trPr>
          <w:trHeight w:val="397"/>
          <w:jc w:val="center"/>
        </w:trPr>
        <w:tc>
          <w:tcPr>
            <w:tcW w:w="1417" w:type="dxa"/>
            <w:vAlign w:val="center"/>
          </w:tcPr>
          <w:p w:rsidR="00233B9A" w:rsidRDefault="000C69FE">
            <w:pPr>
              <w:pStyle w:val="3ed27235c-b1e7-44d1-a9fe-34def3fbe875"/>
            </w:pPr>
            <w:r>
              <w:lastRenderedPageBreak/>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18、学府路多媒体教学设备采购绩效目标表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1.满足学府路校区教学使用。</w:t>
            </w:r>
          </w:p>
          <w:p w:rsidR="00233B9A" w:rsidRDefault="000C69FE">
            <w:pPr>
              <w:pStyle w:val="24a5815bc-afc2-4ba5-9c49-c138840dba85"/>
            </w:pPr>
            <w:r>
              <w:t>2.提高设备使用效率。</w:t>
            </w:r>
          </w:p>
          <w:p w:rsidR="00233B9A" w:rsidRDefault="000C69FE">
            <w:pPr>
              <w:pStyle w:val="24a5815bc-afc2-4ba5-9c49-c138840dba85"/>
            </w:pPr>
            <w:r>
              <w:t>3.通过现代教育 技术提高教学效果。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新增专业设备</w:t>
            </w:r>
          </w:p>
        </w:tc>
        <w:tc>
          <w:tcPr>
            <w:tcW w:w="2835" w:type="dxa"/>
            <w:vAlign w:val="center"/>
          </w:tcPr>
          <w:p w:rsidR="00233B9A" w:rsidRDefault="000C69FE">
            <w:pPr>
              <w:pStyle w:val="24a5815bc-afc2-4ba5-9c49-c138840dba85"/>
            </w:pPr>
            <w:r>
              <w:t>新增多媒体教学专业设备数量</w:t>
            </w:r>
          </w:p>
        </w:tc>
        <w:tc>
          <w:tcPr>
            <w:tcW w:w="2551" w:type="dxa"/>
            <w:vAlign w:val="center"/>
          </w:tcPr>
          <w:p w:rsidR="00233B9A" w:rsidRDefault="000C69FE">
            <w:pPr>
              <w:pStyle w:val="24a5815bc-afc2-4ba5-9c49-c138840dba85"/>
            </w:pPr>
            <w:r>
              <w:t>≥25台</w:t>
            </w:r>
          </w:p>
        </w:tc>
        <w:tc>
          <w:tcPr>
            <w:tcW w:w="2268" w:type="dxa"/>
            <w:vAlign w:val="center"/>
          </w:tcPr>
          <w:p w:rsidR="00233B9A" w:rsidRDefault="000C69FE">
            <w:pPr>
              <w:pStyle w:val="24a5815bc-afc2-4ba5-9c49-c138840dba85"/>
            </w:pPr>
            <w:r>
              <w:t>合同清单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设备验收合格率</w:t>
            </w:r>
          </w:p>
        </w:tc>
        <w:tc>
          <w:tcPr>
            <w:tcW w:w="2835" w:type="dxa"/>
            <w:vAlign w:val="center"/>
          </w:tcPr>
          <w:p w:rsidR="00233B9A" w:rsidRDefault="000C69FE">
            <w:pPr>
              <w:pStyle w:val="24a5815bc-afc2-4ba5-9c49-c138840dba85"/>
            </w:pPr>
            <w:r>
              <w:t>设备验收合格率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设备购置成本</w:t>
            </w:r>
          </w:p>
        </w:tc>
        <w:tc>
          <w:tcPr>
            <w:tcW w:w="2835" w:type="dxa"/>
            <w:vAlign w:val="center"/>
          </w:tcPr>
          <w:p w:rsidR="00233B9A" w:rsidRDefault="000C69FE">
            <w:pPr>
              <w:pStyle w:val="24a5815bc-afc2-4ba5-9c49-c138840dba85"/>
            </w:pPr>
            <w:r>
              <w:t>设备购置成本</w:t>
            </w:r>
          </w:p>
        </w:tc>
        <w:tc>
          <w:tcPr>
            <w:tcW w:w="2551" w:type="dxa"/>
            <w:vAlign w:val="center"/>
          </w:tcPr>
          <w:p w:rsidR="00233B9A" w:rsidRDefault="000C69FE">
            <w:pPr>
              <w:pStyle w:val="24a5815bc-afc2-4ba5-9c49-c138840dba85"/>
            </w:pPr>
            <w:r>
              <w:t>≤100万元</w:t>
            </w:r>
          </w:p>
        </w:tc>
        <w:tc>
          <w:tcPr>
            <w:tcW w:w="2268" w:type="dxa"/>
            <w:vAlign w:val="center"/>
          </w:tcPr>
          <w:p w:rsidR="00233B9A" w:rsidRDefault="000C69FE">
            <w:pPr>
              <w:pStyle w:val="24a5815bc-afc2-4ba5-9c49-c138840dba85"/>
            </w:pPr>
            <w:r>
              <w:t>预算控制数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项目完成时间</w:t>
            </w:r>
          </w:p>
          <w:p w:rsidR="00233B9A" w:rsidRDefault="00233B9A">
            <w:pPr>
              <w:pStyle w:val="24a5815bc-afc2-4ba5-9c49-c138840dba85"/>
            </w:pPr>
          </w:p>
          <w:p w:rsidR="00233B9A" w:rsidRDefault="00233B9A">
            <w:pPr>
              <w:pStyle w:val="24a5815bc-afc2-4ba5-9c49-c138840dba85"/>
            </w:pPr>
          </w:p>
        </w:tc>
        <w:tc>
          <w:tcPr>
            <w:tcW w:w="2835" w:type="dxa"/>
            <w:vAlign w:val="center"/>
          </w:tcPr>
          <w:p w:rsidR="00233B9A" w:rsidRDefault="000C69FE">
            <w:pPr>
              <w:pStyle w:val="24a5815bc-afc2-4ba5-9c49-c138840dba85"/>
            </w:pPr>
            <w:r>
              <w:t>项目完成时间</w:t>
            </w:r>
          </w:p>
          <w:p w:rsidR="00233B9A" w:rsidRDefault="00233B9A">
            <w:pPr>
              <w:pStyle w:val="24a5815bc-afc2-4ba5-9c49-c138840dba85"/>
            </w:pPr>
          </w:p>
          <w:p w:rsidR="00233B9A" w:rsidRDefault="00233B9A">
            <w:pPr>
              <w:pStyle w:val="24a5815bc-afc2-4ba5-9c49-c138840dba85"/>
            </w:pP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提供培训服务次数</w:t>
            </w:r>
          </w:p>
        </w:tc>
        <w:tc>
          <w:tcPr>
            <w:tcW w:w="2835" w:type="dxa"/>
            <w:vAlign w:val="center"/>
          </w:tcPr>
          <w:p w:rsidR="00233B9A" w:rsidRDefault="000C69FE">
            <w:pPr>
              <w:pStyle w:val="24a5815bc-afc2-4ba5-9c49-c138840dba85"/>
            </w:pPr>
            <w:r>
              <w:t>提供多媒体教室培训服务次数</w:t>
            </w:r>
          </w:p>
        </w:tc>
        <w:tc>
          <w:tcPr>
            <w:tcW w:w="2551" w:type="dxa"/>
            <w:vAlign w:val="center"/>
          </w:tcPr>
          <w:p w:rsidR="00233B9A" w:rsidRDefault="000C69FE">
            <w:pPr>
              <w:pStyle w:val="24a5815bc-afc2-4ba5-9c49-c138840dba85"/>
            </w:pPr>
            <w:r>
              <w:t>&gt;2次</w:t>
            </w:r>
          </w:p>
        </w:tc>
        <w:tc>
          <w:tcPr>
            <w:tcW w:w="2268" w:type="dxa"/>
            <w:vAlign w:val="center"/>
          </w:tcPr>
          <w:p w:rsidR="00233B9A" w:rsidRDefault="000C69FE">
            <w:pPr>
              <w:pStyle w:val="24a5815bc-afc2-4ba5-9c49-c138840dba85"/>
            </w:pPr>
            <w:r>
              <w:t>教学计划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19、燕赵武术人工智能文博传习中心绩效目标表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1.通过燕赵武术人工智能文博传习中心服务平台，可以实现学校、社会文化资源的收集、管理及应用。</w:t>
            </w:r>
          </w:p>
          <w:p w:rsidR="00233B9A" w:rsidRDefault="000C69FE">
            <w:pPr>
              <w:pStyle w:val="24a5815bc-afc2-4ba5-9c49-c138840dba85"/>
            </w:pPr>
            <w:r>
              <w:t>2.成为传统能够武术和现代武术、传统文化与现代科技高度互嵌、融合的平台。</w:t>
            </w:r>
          </w:p>
          <w:p w:rsidR="00233B9A" w:rsidRDefault="000C69FE">
            <w:pPr>
              <w:pStyle w:val="24a5815bc-afc2-4ba5-9c49-c138840dba85"/>
            </w:pPr>
            <w:r>
              <w:t>3.具有十分友好的自然地理环境、人文环境优势，尤其是“以博塑人”武术对人的教化、塑造作用。</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购置数量</w:t>
            </w:r>
          </w:p>
        </w:tc>
        <w:tc>
          <w:tcPr>
            <w:tcW w:w="2835" w:type="dxa"/>
            <w:vAlign w:val="center"/>
          </w:tcPr>
          <w:p w:rsidR="00233B9A" w:rsidRDefault="000C69FE">
            <w:pPr>
              <w:pStyle w:val="24a5815bc-afc2-4ba5-9c49-c138840dba85"/>
            </w:pPr>
            <w:r>
              <w:t>购置科研、教学所需软件数量</w:t>
            </w:r>
          </w:p>
        </w:tc>
        <w:tc>
          <w:tcPr>
            <w:tcW w:w="2551" w:type="dxa"/>
            <w:vAlign w:val="center"/>
          </w:tcPr>
          <w:p w:rsidR="00233B9A" w:rsidRDefault="000C69FE">
            <w:pPr>
              <w:pStyle w:val="24a5815bc-afc2-4ba5-9c49-c138840dba85"/>
            </w:pPr>
            <w:r>
              <w:t>≥10个</w:t>
            </w:r>
          </w:p>
        </w:tc>
        <w:tc>
          <w:tcPr>
            <w:tcW w:w="2268" w:type="dxa"/>
            <w:vAlign w:val="center"/>
          </w:tcPr>
          <w:p w:rsidR="00233B9A" w:rsidRDefault="000C69FE">
            <w:pPr>
              <w:pStyle w:val="24a5815bc-afc2-4ba5-9c49-c138840dba85"/>
            </w:pPr>
            <w:r>
              <w:t>根据教学计划安排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购置验收通过率</w:t>
            </w:r>
          </w:p>
        </w:tc>
        <w:tc>
          <w:tcPr>
            <w:tcW w:w="2835" w:type="dxa"/>
            <w:vAlign w:val="center"/>
          </w:tcPr>
          <w:p w:rsidR="00233B9A" w:rsidRDefault="000C69FE">
            <w:pPr>
              <w:pStyle w:val="24a5815bc-afc2-4ba5-9c49-c138840dba85"/>
            </w:pPr>
            <w:r>
              <w:t>购置验收通过率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审计法、工程量清单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资金付款时限</w:t>
            </w:r>
          </w:p>
        </w:tc>
        <w:tc>
          <w:tcPr>
            <w:tcW w:w="2835" w:type="dxa"/>
            <w:vAlign w:val="center"/>
          </w:tcPr>
          <w:p w:rsidR="00233B9A" w:rsidRDefault="000C69FE">
            <w:pPr>
              <w:pStyle w:val="24a5815bc-afc2-4ba5-9c49-c138840dba85"/>
            </w:pPr>
            <w:r>
              <w:t>资金付款时限</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合同约定付款时限</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≤100万元</w:t>
            </w:r>
          </w:p>
        </w:tc>
        <w:tc>
          <w:tcPr>
            <w:tcW w:w="2268" w:type="dxa"/>
            <w:vAlign w:val="center"/>
          </w:tcPr>
          <w:p w:rsidR="00233B9A" w:rsidRDefault="000C69FE">
            <w:pPr>
              <w:pStyle w:val="24a5815bc-afc2-4ba5-9c49-c138840dba85"/>
            </w:pPr>
            <w:r>
              <w:t>财政预算控制数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不断推进武术传习建设</w:t>
            </w:r>
          </w:p>
        </w:tc>
        <w:tc>
          <w:tcPr>
            <w:tcW w:w="2835" w:type="dxa"/>
            <w:vAlign w:val="center"/>
          </w:tcPr>
          <w:p w:rsidR="00233B9A" w:rsidRDefault="000C69FE">
            <w:pPr>
              <w:pStyle w:val="24a5815bc-afc2-4ba5-9c49-c138840dba85"/>
            </w:pPr>
            <w:r>
              <w:t>不断推进高校武术教学、科研传习建设</w:t>
            </w:r>
          </w:p>
        </w:tc>
        <w:tc>
          <w:tcPr>
            <w:tcW w:w="2551" w:type="dxa"/>
            <w:vAlign w:val="center"/>
          </w:tcPr>
          <w:p w:rsidR="00233B9A" w:rsidRDefault="000C69FE">
            <w:pPr>
              <w:pStyle w:val="24a5815bc-afc2-4ba5-9c49-c138840dba85"/>
            </w:pPr>
            <w:r>
              <w:t>加强“以搏塑人”武术对人的教化、塑造作用</w:t>
            </w:r>
          </w:p>
        </w:tc>
        <w:tc>
          <w:tcPr>
            <w:tcW w:w="2268" w:type="dxa"/>
            <w:vAlign w:val="center"/>
          </w:tcPr>
          <w:p w:rsidR="00233B9A" w:rsidRDefault="000C69FE">
            <w:pPr>
              <w:pStyle w:val="24a5815bc-afc2-4ba5-9c49-c138840dba85"/>
            </w:pPr>
            <w:r>
              <w:t>项目预期目标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服务师生、科研人员满意度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20、一流课程资源建设绩效目标表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1.满足教育教学改革和线上教学需求，推进混合式教学改革。</w:t>
            </w:r>
          </w:p>
          <w:p w:rsidR="00233B9A" w:rsidRDefault="000C69FE">
            <w:pPr>
              <w:pStyle w:val="24a5815bc-afc2-4ba5-9c49-c138840dba85"/>
            </w:pPr>
            <w:r>
              <w:t>2.建设校内SPOC（小范围慕课），一流课程申报评审建设，对外展示学校教育教学成果。</w:t>
            </w:r>
          </w:p>
          <w:p w:rsidR="00233B9A" w:rsidRDefault="000C69FE">
            <w:pPr>
              <w:pStyle w:val="24a5815bc-afc2-4ba5-9c49-c138840dba85"/>
            </w:pPr>
            <w:r>
              <w:t>3.引进优质课程资源，弥补学校优质课程教学资源不足现状.</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引进教学平台、课程建设数量（个）</w:t>
            </w:r>
          </w:p>
        </w:tc>
        <w:tc>
          <w:tcPr>
            <w:tcW w:w="2835" w:type="dxa"/>
            <w:vAlign w:val="center"/>
          </w:tcPr>
          <w:p w:rsidR="00233B9A" w:rsidRDefault="000C69FE">
            <w:pPr>
              <w:pStyle w:val="24a5815bc-afc2-4ba5-9c49-c138840dba85"/>
            </w:pPr>
            <w:r>
              <w:t>引进教学科研平台建设数量（个）</w:t>
            </w:r>
          </w:p>
        </w:tc>
        <w:tc>
          <w:tcPr>
            <w:tcW w:w="2551" w:type="dxa"/>
            <w:vAlign w:val="center"/>
          </w:tcPr>
          <w:p w:rsidR="00233B9A" w:rsidRDefault="000C69FE">
            <w:pPr>
              <w:pStyle w:val="24a5815bc-afc2-4ba5-9c49-c138840dba85"/>
            </w:pPr>
            <w:r>
              <w:t>≥7个</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项目验收通过率（%）</w:t>
            </w:r>
          </w:p>
        </w:tc>
        <w:tc>
          <w:tcPr>
            <w:tcW w:w="2835" w:type="dxa"/>
            <w:vAlign w:val="center"/>
          </w:tcPr>
          <w:p w:rsidR="00233B9A" w:rsidRDefault="000C69FE">
            <w:pPr>
              <w:pStyle w:val="24a5815bc-afc2-4ba5-9c49-c138840dba85"/>
            </w:pPr>
            <w:r>
              <w:t>项目验收通过率（%）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资金支付时限</w:t>
            </w:r>
          </w:p>
        </w:tc>
        <w:tc>
          <w:tcPr>
            <w:tcW w:w="2835" w:type="dxa"/>
            <w:vAlign w:val="center"/>
          </w:tcPr>
          <w:p w:rsidR="00233B9A" w:rsidRDefault="000C69FE">
            <w:pPr>
              <w:pStyle w:val="24a5815bc-afc2-4ba5-9c49-c138840dba85"/>
            </w:pPr>
            <w:r>
              <w:t>资金支付时限</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资金成本</w:t>
            </w:r>
          </w:p>
        </w:tc>
        <w:tc>
          <w:tcPr>
            <w:tcW w:w="2835" w:type="dxa"/>
            <w:vAlign w:val="center"/>
          </w:tcPr>
          <w:p w:rsidR="00233B9A" w:rsidRDefault="000C69FE">
            <w:pPr>
              <w:pStyle w:val="24a5815bc-afc2-4ba5-9c49-c138840dba85"/>
            </w:pPr>
            <w:r>
              <w:t>资金成本</w:t>
            </w:r>
          </w:p>
        </w:tc>
        <w:tc>
          <w:tcPr>
            <w:tcW w:w="2551" w:type="dxa"/>
            <w:vAlign w:val="center"/>
          </w:tcPr>
          <w:p w:rsidR="00233B9A" w:rsidRDefault="000C69FE">
            <w:pPr>
              <w:pStyle w:val="24a5815bc-afc2-4ba5-9c49-c138840dba85"/>
            </w:pPr>
            <w:r>
              <w:t>≤170万</w:t>
            </w:r>
          </w:p>
        </w:tc>
        <w:tc>
          <w:tcPr>
            <w:tcW w:w="2268" w:type="dxa"/>
            <w:vAlign w:val="center"/>
          </w:tcPr>
          <w:p w:rsidR="00233B9A" w:rsidRDefault="000C69FE">
            <w:pPr>
              <w:pStyle w:val="24a5815bc-afc2-4ba5-9c49-c138840dba85"/>
            </w:pPr>
            <w:r>
              <w:t>预算批复数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不断推进课程建设和人才培养</w:t>
            </w:r>
          </w:p>
        </w:tc>
        <w:tc>
          <w:tcPr>
            <w:tcW w:w="2835" w:type="dxa"/>
            <w:vAlign w:val="center"/>
          </w:tcPr>
          <w:p w:rsidR="00233B9A" w:rsidRDefault="000C69FE">
            <w:pPr>
              <w:pStyle w:val="24a5815bc-afc2-4ba5-9c49-c138840dba85"/>
            </w:pPr>
            <w:r>
              <w:t>进一步推动教育教学模式创新以及教学方法改革探索</w:t>
            </w:r>
          </w:p>
        </w:tc>
        <w:tc>
          <w:tcPr>
            <w:tcW w:w="2551" w:type="dxa"/>
            <w:vAlign w:val="center"/>
          </w:tcPr>
          <w:p w:rsidR="00233B9A" w:rsidRDefault="000C69FE">
            <w:pPr>
              <w:pStyle w:val="24a5815bc-afc2-4ba5-9c49-c138840dba85"/>
            </w:pPr>
            <w:r>
              <w:t>提高课堂教学质量，推进课程思政示范课建设，进行考试形式改革实践。使得教学形式多样化，更好满足教学改革需求。</w:t>
            </w:r>
          </w:p>
        </w:tc>
        <w:tc>
          <w:tcPr>
            <w:tcW w:w="2268" w:type="dxa"/>
            <w:vAlign w:val="center"/>
          </w:tcPr>
          <w:p w:rsidR="00233B9A" w:rsidRDefault="000C69FE">
            <w:pPr>
              <w:pStyle w:val="24a5815bc-afc2-4ba5-9c49-c138840dba85"/>
            </w:pPr>
            <w:r>
              <w:t>教学规划</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满意率</w:t>
            </w:r>
          </w:p>
        </w:tc>
        <w:tc>
          <w:tcPr>
            <w:tcW w:w="2835" w:type="dxa"/>
            <w:vAlign w:val="center"/>
          </w:tcPr>
          <w:p w:rsidR="00233B9A" w:rsidRDefault="000C69FE">
            <w:pPr>
              <w:pStyle w:val="24a5815bc-afc2-4ba5-9c49-c138840dba85"/>
            </w:pPr>
            <w:r>
              <w:t>师生及科研人员满意率</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21、运行保障经费绩效目标表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1.为教学科研行政运行提供资金保障。</w:t>
            </w:r>
          </w:p>
          <w:p w:rsidR="00233B9A" w:rsidRDefault="000C69FE">
            <w:pPr>
              <w:pStyle w:val="24a5815bc-afc2-4ba5-9c49-c138840dba85"/>
            </w:pPr>
            <w:r>
              <w:t>2.为教学科研行政运行提供设备保障。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支持学科数量</w:t>
            </w:r>
          </w:p>
        </w:tc>
        <w:tc>
          <w:tcPr>
            <w:tcW w:w="2835" w:type="dxa"/>
            <w:vAlign w:val="center"/>
          </w:tcPr>
          <w:p w:rsidR="00233B9A" w:rsidRDefault="000C69FE">
            <w:pPr>
              <w:pStyle w:val="24a5815bc-afc2-4ba5-9c49-c138840dba85"/>
            </w:pPr>
            <w:r>
              <w:t>支持学科数量</w:t>
            </w:r>
          </w:p>
        </w:tc>
        <w:tc>
          <w:tcPr>
            <w:tcW w:w="2551" w:type="dxa"/>
            <w:vAlign w:val="center"/>
          </w:tcPr>
          <w:p w:rsidR="00233B9A" w:rsidRDefault="000C69FE">
            <w:pPr>
              <w:pStyle w:val="24a5815bc-afc2-4ba5-9c49-c138840dba85"/>
            </w:pPr>
            <w:r>
              <w:t>≥14个</w:t>
            </w:r>
          </w:p>
        </w:tc>
        <w:tc>
          <w:tcPr>
            <w:tcW w:w="2268" w:type="dxa"/>
            <w:vAlign w:val="center"/>
          </w:tcPr>
          <w:p w:rsidR="00233B9A" w:rsidRDefault="000C69FE">
            <w:pPr>
              <w:pStyle w:val="24a5815bc-afc2-4ba5-9c49-c138840dba85"/>
            </w:pPr>
            <w:r>
              <w:t>学院学科设置</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业务工作完成率（%）</w:t>
            </w:r>
          </w:p>
        </w:tc>
        <w:tc>
          <w:tcPr>
            <w:tcW w:w="2835" w:type="dxa"/>
            <w:vAlign w:val="center"/>
          </w:tcPr>
          <w:p w:rsidR="00233B9A" w:rsidRDefault="000C69FE">
            <w:pPr>
              <w:pStyle w:val="24a5815bc-afc2-4ba5-9c49-c138840dba85"/>
            </w:pPr>
            <w:r>
              <w:t>业务工作完成率（%）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成本控制情况</w:t>
            </w:r>
          </w:p>
        </w:tc>
        <w:tc>
          <w:tcPr>
            <w:tcW w:w="2835" w:type="dxa"/>
            <w:vAlign w:val="center"/>
          </w:tcPr>
          <w:p w:rsidR="00233B9A" w:rsidRDefault="000C69FE">
            <w:pPr>
              <w:pStyle w:val="24a5815bc-afc2-4ba5-9c49-c138840dba85"/>
            </w:pPr>
            <w:r>
              <w:t>成本控制情况</w:t>
            </w:r>
          </w:p>
        </w:tc>
        <w:tc>
          <w:tcPr>
            <w:tcW w:w="2551" w:type="dxa"/>
            <w:vAlign w:val="center"/>
          </w:tcPr>
          <w:p w:rsidR="00233B9A" w:rsidRDefault="000C69FE">
            <w:pPr>
              <w:pStyle w:val="24a5815bc-afc2-4ba5-9c49-c138840dba85"/>
            </w:pPr>
            <w:r>
              <w:t>≤1300万元</w:t>
            </w:r>
          </w:p>
        </w:tc>
        <w:tc>
          <w:tcPr>
            <w:tcW w:w="2268" w:type="dxa"/>
            <w:vAlign w:val="center"/>
          </w:tcPr>
          <w:p w:rsidR="00233B9A" w:rsidRDefault="000C69FE">
            <w:pPr>
              <w:pStyle w:val="24a5815bc-afc2-4ba5-9c49-c138840dba85"/>
            </w:pPr>
            <w:r>
              <w:t>实际支出控制数</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项目完成时间</w:t>
            </w:r>
          </w:p>
        </w:tc>
        <w:tc>
          <w:tcPr>
            <w:tcW w:w="2835" w:type="dxa"/>
            <w:vAlign w:val="center"/>
          </w:tcPr>
          <w:p w:rsidR="00233B9A" w:rsidRDefault="000C69FE">
            <w:pPr>
              <w:pStyle w:val="24a5815bc-afc2-4ba5-9c49-c138840dba85"/>
            </w:pPr>
            <w:r>
              <w:t>项目完成时间</w:t>
            </w:r>
          </w:p>
        </w:tc>
        <w:tc>
          <w:tcPr>
            <w:tcW w:w="2551" w:type="dxa"/>
            <w:vAlign w:val="center"/>
          </w:tcPr>
          <w:p w:rsidR="00233B9A" w:rsidRDefault="000C69FE">
            <w:pPr>
              <w:pStyle w:val="24a5815bc-afc2-4ba5-9c49-c138840dba85"/>
            </w:pPr>
            <w:r>
              <w:t>2022年底前完成</w:t>
            </w:r>
          </w:p>
        </w:tc>
        <w:tc>
          <w:tcPr>
            <w:tcW w:w="2268" w:type="dxa"/>
            <w:vAlign w:val="center"/>
          </w:tcPr>
          <w:p w:rsidR="00233B9A" w:rsidRDefault="000C69FE">
            <w:pPr>
              <w:pStyle w:val="24a5815bc-afc2-4ba5-9c49-c138840dba85"/>
            </w:pPr>
            <w:r>
              <w:t>年度工作计划</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可持续性保障</w:t>
            </w:r>
          </w:p>
        </w:tc>
        <w:tc>
          <w:tcPr>
            <w:tcW w:w="2835" w:type="dxa"/>
            <w:vAlign w:val="center"/>
          </w:tcPr>
          <w:p w:rsidR="00233B9A" w:rsidRDefault="000C69FE">
            <w:pPr>
              <w:pStyle w:val="24a5815bc-afc2-4ba5-9c49-c138840dba85"/>
            </w:pPr>
            <w:r>
              <w:t>能够促进高校持续健康发展</w:t>
            </w:r>
          </w:p>
        </w:tc>
        <w:tc>
          <w:tcPr>
            <w:tcW w:w="2551" w:type="dxa"/>
            <w:vAlign w:val="center"/>
          </w:tcPr>
          <w:p w:rsidR="00233B9A" w:rsidRDefault="000C69FE">
            <w:pPr>
              <w:pStyle w:val="24a5815bc-afc2-4ba5-9c49-c138840dba85"/>
            </w:pPr>
            <w:r>
              <w:t>学院工作重点和计划</w:t>
            </w:r>
          </w:p>
        </w:tc>
        <w:tc>
          <w:tcPr>
            <w:tcW w:w="2268" w:type="dxa"/>
            <w:vAlign w:val="center"/>
          </w:tcPr>
          <w:p w:rsidR="00233B9A" w:rsidRDefault="000C69FE">
            <w:pPr>
              <w:pStyle w:val="24a5815bc-afc2-4ba5-9c49-c138840dba85"/>
            </w:pPr>
            <w:r>
              <w:t>保持高校教学训练科学方法</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服务师生满意度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22、中央-支持地方高校改革发展资金绩效目标表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1.支付高尔夫场地服务费</w:t>
            </w:r>
          </w:p>
          <w:p w:rsidR="00233B9A" w:rsidRDefault="000C69FE">
            <w:pPr>
              <w:pStyle w:val="24a5815bc-afc2-4ba5-9c49-c138840dba85"/>
            </w:pPr>
            <w:r>
              <w:t>2.保障正常的教学训练场地要求</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完成数量</w:t>
            </w:r>
          </w:p>
        </w:tc>
        <w:tc>
          <w:tcPr>
            <w:tcW w:w="2835" w:type="dxa"/>
            <w:vAlign w:val="center"/>
          </w:tcPr>
          <w:p w:rsidR="00233B9A" w:rsidRDefault="000C69FE">
            <w:pPr>
              <w:pStyle w:val="24a5815bc-afc2-4ba5-9c49-c138840dba85"/>
            </w:pPr>
            <w:r>
              <w:t>完成支持本科专业学科数量</w:t>
            </w:r>
          </w:p>
        </w:tc>
        <w:tc>
          <w:tcPr>
            <w:tcW w:w="2551" w:type="dxa"/>
            <w:vAlign w:val="center"/>
          </w:tcPr>
          <w:p w:rsidR="00233B9A" w:rsidRDefault="000C69FE">
            <w:pPr>
              <w:pStyle w:val="24a5815bc-afc2-4ba5-9c49-c138840dba85"/>
            </w:pPr>
            <w:r>
              <w:t>≥1个</w:t>
            </w:r>
          </w:p>
        </w:tc>
        <w:tc>
          <w:tcPr>
            <w:tcW w:w="2268" w:type="dxa"/>
            <w:vAlign w:val="center"/>
          </w:tcPr>
          <w:p w:rsidR="00233B9A" w:rsidRDefault="000C69FE">
            <w:pPr>
              <w:pStyle w:val="24a5815bc-afc2-4ba5-9c49-c138840dba85"/>
            </w:pPr>
            <w:r>
              <w:t>保障高尔夫教学场地要求</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项目验收合格率</w:t>
            </w:r>
          </w:p>
        </w:tc>
        <w:tc>
          <w:tcPr>
            <w:tcW w:w="2835" w:type="dxa"/>
            <w:vAlign w:val="center"/>
          </w:tcPr>
          <w:p w:rsidR="00233B9A" w:rsidRDefault="000C69FE">
            <w:pPr>
              <w:pStyle w:val="24a5815bc-afc2-4ba5-9c49-c138840dba85"/>
            </w:pPr>
            <w:r>
              <w:t>项目验收合格率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0C69FE">
            <w:pPr>
              <w:pStyle w:val="24a5815bc-afc2-4ba5-9c49-c138840dba85"/>
            </w:pPr>
            <w:r>
              <w:t>服务验收单</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资金支付及时率</w:t>
            </w:r>
          </w:p>
        </w:tc>
        <w:tc>
          <w:tcPr>
            <w:tcW w:w="2835" w:type="dxa"/>
            <w:vAlign w:val="center"/>
          </w:tcPr>
          <w:p w:rsidR="00233B9A" w:rsidRDefault="000C69FE">
            <w:pPr>
              <w:pStyle w:val="24a5815bc-afc2-4ba5-9c49-c138840dba85"/>
            </w:pPr>
            <w:r>
              <w:t>根据年初预算及工作需要及时支付</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合同约定</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预算执行</w:t>
            </w:r>
          </w:p>
        </w:tc>
        <w:tc>
          <w:tcPr>
            <w:tcW w:w="2835" w:type="dxa"/>
            <w:vAlign w:val="center"/>
          </w:tcPr>
          <w:p w:rsidR="00233B9A" w:rsidRDefault="000C69FE">
            <w:pPr>
              <w:pStyle w:val="24a5815bc-afc2-4ba5-9c49-c138840dba85"/>
            </w:pPr>
            <w:r>
              <w:t>预算执行</w:t>
            </w:r>
          </w:p>
        </w:tc>
        <w:tc>
          <w:tcPr>
            <w:tcW w:w="2551" w:type="dxa"/>
            <w:vAlign w:val="center"/>
          </w:tcPr>
          <w:p w:rsidR="00233B9A" w:rsidRDefault="000C69FE">
            <w:pPr>
              <w:pStyle w:val="24a5815bc-afc2-4ba5-9c49-c138840dba85"/>
            </w:pPr>
            <w:r>
              <w:t>不超过预算控制数</w:t>
            </w:r>
          </w:p>
        </w:tc>
        <w:tc>
          <w:tcPr>
            <w:tcW w:w="2268" w:type="dxa"/>
            <w:vAlign w:val="center"/>
          </w:tcPr>
          <w:p w:rsidR="00233B9A" w:rsidRDefault="000C69FE">
            <w:pPr>
              <w:pStyle w:val="24a5815bc-afc2-4ba5-9c49-c138840dba85"/>
            </w:pPr>
            <w:r>
              <w:t>支付金额</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综合利用率</w:t>
            </w:r>
          </w:p>
        </w:tc>
        <w:tc>
          <w:tcPr>
            <w:tcW w:w="2835" w:type="dxa"/>
            <w:vAlign w:val="center"/>
          </w:tcPr>
          <w:p w:rsidR="00233B9A" w:rsidRDefault="000C69FE">
            <w:pPr>
              <w:pStyle w:val="24a5815bc-afc2-4ba5-9c49-c138840dba85"/>
            </w:pPr>
            <w:r>
              <w:t xml:space="preserve">场地的利用、使用情况 </w:t>
            </w:r>
          </w:p>
          <w:p w:rsidR="00233B9A" w:rsidRDefault="00233B9A">
            <w:pPr>
              <w:pStyle w:val="24a5815bc-afc2-4ba5-9c49-c138840dba85"/>
            </w:pP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教学情况</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23、中央支持地方高校改革发展资金绩效目标表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1.保障学科建设发展。</w:t>
            </w:r>
          </w:p>
          <w:p w:rsidR="00233B9A" w:rsidRDefault="000C69FE">
            <w:pPr>
              <w:pStyle w:val="24a5815bc-afc2-4ba5-9c49-c138840dba85"/>
            </w:pPr>
            <w:r>
              <w:t>2.用于学术交流。</w:t>
            </w:r>
          </w:p>
          <w:p w:rsidR="00233B9A" w:rsidRDefault="000C69FE">
            <w:pPr>
              <w:pStyle w:val="24a5815bc-afc2-4ba5-9c49-c138840dba85"/>
            </w:pPr>
            <w:r>
              <w:t>3.为开展教学活动提供资金保障。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项目数量</w:t>
            </w:r>
          </w:p>
        </w:tc>
        <w:tc>
          <w:tcPr>
            <w:tcW w:w="2835" w:type="dxa"/>
            <w:vAlign w:val="center"/>
          </w:tcPr>
          <w:p w:rsidR="00233B9A" w:rsidRDefault="000C69FE">
            <w:pPr>
              <w:pStyle w:val="24a5815bc-afc2-4ba5-9c49-c138840dba85"/>
            </w:pPr>
            <w:r>
              <w:t>支持学科数量</w:t>
            </w:r>
          </w:p>
        </w:tc>
        <w:tc>
          <w:tcPr>
            <w:tcW w:w="2551" w:type="dxa"/>
            <w:vAlign w:val="center"/>
          </w:tcPr>
          <w:p w:rsidR="00233B9A" w:rsidRDefault="000C69FE">
            <w:pPr>
              <w:pStyle w:val="24a5815bc-afc2-4ba5-9c49-c138840dba85"/>
            </w:pPr>
            <w:r>
              <w:t>≥14个</w:t>
            </w:r>
          </w:p>
        </w:tc>
        <w:tc>
          <w:tcPr>
            <w:tcW w:w="2268" w:type="dxa"/>
            <w:vAlign w:val="center"/>
          </w:tcPr>
          <w:p w:rsidR="00233B9A" w:rsidRDefault="000C69FE">
            <w:pPr>
              <w:pStyle w:val="24a5815bc-afc2-4ba5-9c49-c138840dba85"/>
            </w:pPr>
            <w:r>
              <w:t>学科设置</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财政拨款保障率</w:t>
            </w:r>
          </w:p>
        </w:tc>
        <w:tc>
          <w:tcPr>
            <w:tcW w:w="2835" w:type="dxa"/>
            <w:vAlign w:val="center"/>
          </w:tcPr>
          <w:p w:rsidR="00233B9A" w:rsidRDefault="000C69FE">
            <w:pPr>
              <w:pStyle w:val="24a5815bc-afc2-4ba5-9c49-c138840dba85"/>
            </w:pPr>
            <w:r>
              <w:t>财政拨款保障率</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支付完成率</w:t>
            </w:r>
          </w:p>
        </w:tc>
        <w:tc>
          <w:tcPr>
            <w:tcW w:w="2835" w:type="dxa"/>
            <w:vAlign w:val="center"/>
          </w:tcPr>
          <w:p w:rsidR="00233B9A" w:rsidRDefault="000C69FE">
            <w:pPr>
              <w:pStyle w:val="24a5815bc-afc2-4ba5-9c49-c138840dba85"/>
            </w:pPr>
            <w:r>
              <w:t>按时有序支付</w:t>
            </w:r>
          </w:p>
        </w:tc>
        <w:tc>
          <w:tcPr>
            <w:tcW w:w="2551" w:type="dxa"/>
            <w:vAlign w:val="center"/>
          </w:tcPr>
          <w:p w:rsidR="00233B9A" w:rsidRDefault="000C69FE">
            <w:pPr>
              <w:pStyle w:val="24a5815bc-afc2-4ba5-9c49-c138840dba85"/>
            </w:pPr>
            <w:r>
              <w:t>6月底完成支付</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预算总成本</w:t>
            </w:r>
          </w:p>
        </w:tc>
        <w:tc>
          <w:tcPr>
            <w:tcW w:w="2835" w:type="dxa"/>
            <w:vAlign w:val="center"/>
          </w:tcPr>
          <w:p w:rsidR="00233B9A" w:rsidRDefault="000C69FE">
            <w:pPr>
              <w:pStyle w:val="24a5815bc-afc2-4ba5-9c49-c138840dba85"/>
            </w:pPr>
            <w:r>
              <w:t>预算总成本</w:t>
            </w:r>
          </w:p>
        </w:tc>
        <w:tc>
          <w:tcPr>
            <w:tcW w:w="2551" w:type="dxa"/>
            <w:vAlign w:val="center"/>
          </w:tcPr>
          <w:p w:rsidR="00233B9A" w:rsidRDefault="000C69FE">
            <w:pPr>
              <w:pStyle w:val="24a5815bc-afc2-4ba5-9c49-c138840dba85"/>
            </w:pPr>
            <w:r>
              <w:t>不超过预算成本</w:t>
            </w:r>
          </w:p>
        </w:tc>
        <w:tc>
          <w:tcPr>
            <w:tcW w:w="2268" w:type="dxa"/>
            <w:vAlign w:val="center"/>
          </w:tcPr>
          <w:p w:rsidR="00233B9A" w:rsidRDefault="000C69FE">
            <w:pPr>
              <w:pStyle w:val="24a5815bc-afc2-4ba5-9c49-c138840dba85"/>
            </w:pPr>
            <w:r>
              <w:t>预算控制数</w:t>
            </w: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提升体育教学质量</w:t>
            </w:r>
          </w:p>
        </w:tc>
        <w:tc>
          <w:tcPr>
            <w:tcW w:w="2835" w:type="dxa"/>
            <w:vAlign w:val="center"/>
          </w:tcPr>
          <w:p w:rsidR="00233B9A" w:rsidRDefault="000C69FE">
            <w:pPr>
              <w:pStyle w:val="24a5815bc-afc2-4ba5-9c49-c138840dba85"/>
            </w:pPr>
            <w:r>
              <w:t>提升体育教学质量</w:t>
            </w:r>
          </w:p>
        </w:tc>
        <w:tc>
          <w:tcPr>
            <w:tcW w:w="2551" w:type="dxa"/>
            <w:vAlign w:val="center"/>
          </w:tcPr>
          <w:p w:rsidR="00233B9A" w:rsidRDefault="000C69FE">
            <w:pPr>
              <w:pStyle w:val="24a5815bc-afc2-4ba5-9c49-c138840dba85"/>
            </w:pPr>
            <w:r>
              <w:t>提高体育教学质量</w:t>
            </w:r>
          </w:p>
        </w:tc>
        <w:tc>
          <w:tcPr>
            <w:tcW w:w="2268" w:type="dxa"/>
            <w:vAlign w:val="center"/>
          </w:tcPr>
          <w:p w:rsidR="00233B9A" w:rsidRDefault="000C69FE">
            <w:pPr>
              <w:pStyle w:val="24a5815bc-afc2-4ba5-9c49-c138840dba85"/>
            </w:pPr>
            <w:r>
              <w:t>教学目标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服务对象满意度</w:t>
            </w:r>
          </w:p>
        </w:tc>
        <w:tc>
          <w:tcPr>
            <w:tcW w:w="2835" w:type="dxa"/>
            <w:vAlign w:val="center"/>
          </w:tcPr>
          <w:p w:rsidR="00233B9A" w:rsidRDefault="000C69FE">
            <w:pPr>
              <w:pStyle w:val="24a5815bc-afc2-4ba5-9c49-c138840dba85"/>
            </w:pPr>
            <w:r>
              <w:t>服务对象满意度</w:t>
            </w:r>
          </w:p>
        </w:tc>
        <w:tc>
          <w:tcPr>
            <w:tcW w:w="2551" w:type="dxa"/>
            <w:vAlign w:val="center"/>
          </w:tcPr>
          <w:p w:rsidR="00233B9A" w:rsidRDefault="000C69FE">
            <w:pPr>
              <w:pStyle w:val="24a5815bc-afc2-4ba5-9c49-c138840dba85"/>
            </w:pPr>
            <w:r>
              <w:t>≥85%</w:t>
            </w:r>
          </w:p>
        </w:tc>
        <w:tc>
          <w:tcPr>
            <w:tcW w:w="2268" w:type="dxa"/>
            <w:vAlign w:val="center"/>
          </w:tcPr>
          <w:p w:rsidR="00233B9A" w:rsidRDefault="000C69FE">
            <w:pPr>
              <w:pStyle w:val="24a5815bc-afc2-4ba5-9c49-c138840dba85"/>
            </w:pPr>
            <w:r>
              <w:t>满意度调查</w:t>
            </w: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24、重点实验室建设绩效目标表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1.服务竞技体育人数、服务大众健康监测人数提升</w:t>
            </w:r>
          </w:p>
          <w:p w:rsidR="00233B9A" w:rsidRDefault="000C69FE">
            <w:pPr>
              <w:pStyle w:val="24a5815bc-afc2-4ba5-9c49-c138840dba85"/>
            </w:pPr>
            <w:r>
              <w:t>2.学院科研水平、能力提升</w:t>
            </w:r>
          </w:p>
          <w:p w:rsidR="00233B9A" w:rsidRDefault="000C69FE">
            <w:pPr>
              <w:pStyle w:val="24a5815bc-afc2-4ba5-9c49-c138840dba85"/>
            </w:pPr>
            <w:r>
              <w:t>3.学院社会声誉提升</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服务社会、体育领域人数</w:t>
            </w:r>
          </w:p>
        </w:tc>
        <w:tc>
          <w:tcPr>
            <w:tcW w:w="2835" w:type="dxa"/>
            <w:vAlign w:val="center"/>
          </w:tcPr>
          <w:p w:rsidR="00233B9A" w:rsidRDefault="000C69FE">
            <w:pPr>
              <w:pStyle w:val="24a5815bc-afc2-4ba5-9c49-c138840dba85"/>
            </w:pPr>
            <w:r>
              <w:t>五年服务人数</w:t>
            </w:r>
          </w:p>
        </w:tc>
        <w:tc>
          <w:tcPr>
            <w:tcW w:w="2551" w:type="dxa"/>
            <w:vAlign w:val="center"/>
          </w:tcPr>
          <w:p w:rsidR="00233B9A" w:rsidRDefault="000C69FE">
            <w:pPr>
              <w:pStyle w:val="24a5815bc-afc2-4ba5-9c49-c138840dba85"/>
            </w:pPr>
            <w:r>
              <w:t>≥15001500人次</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国内行业标准</w:t>
            </w:r>
          </w:p>
        </w:tc>
        <w:tc>
          <w:tcPr>
            <w:tcW w:w="2835" w:type="dxa"/>
            <w:vAlign w:val="center"/>
          </w:tcPr>
          <w:p w:rsidR="00233B9A" w:rsidRDefault="000C69FE">
            <w:pPr>
              <w:pStyle w:val="24a5815bc-afc2-4ba5-9c49-c138840dba85"/>
            </w:pPr>
            <w:r>
              <w:t>达到省内一流甚至国内一流</w:t>
            </w:r>
          </w:p>
        </w:tc>
        <w:tc>
          <w:tcPr>
            <w:tcW w:w="2551" w:type="dxa"/>
            <w:vAlign w:val="center"/>
          </w:tcPr>
          <w:p w:rsidR="00233B9A" w:rsidRDefault="000C69FE">
            <w:pPr>
              <w:pStyle w:val="24a5815bc-afc2-4ba5-9c49-c138840dba85"/>
            </w:pPr>
            <w:r>
              <w:t>达到省内一流水平</w:t>
            </w:r>
          </w:p>
        </w:tc>
        <w:tc>
          <w:tcPr>
            <w:tcW w:w="2268" w:type="dxa"/>
            <w:vAlign w:val="center"/>
          </w:tcPr>
          <w:p w:rsidR="00233B9A" w:rsidRDefault="000C69FE">
            <w:pPr>
              <w:pStyle w:val="24a5815bc-afc2-4ba5-9c49-c138840dba85"/>
            </w:pPr>
            <w:r>
              <w:t>项目实施计划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年度资金执行率</w:t>
            </w:r>
          </w:p>
        </w:tc>
        <w:tc>
          <w:tcPr>
            <w:tcW w:w="2835" w:type="dxa"/>
            <w:vAlign w:val="center"/>
          </w:tcPr>
          <w:p w:rsidR="00233B9A" w:rsidRDefault="000C69FE">
            <w:pPr>
              <w:pStyle w:val="24a5815bc-afc2-4ba5-9c49-c138840dba85"/>
            </w:pPr>
            <w:r>
              <w:t>省级预算项目资金支出达到100%</w:t>
            </w:r>
          </w:p>
        </w:tc>
        <w:tc>
          <w:tcPr>
            <w:tcW w:w="2551" w:type="dxa"/>
            <w:vAlign w:val="center"/>
          </w:tcPr>
          <w:p w:rsidR="00233B9A" w:rsidRDefault="000C69FE">
            <w:pPr>
              <w:pStyle w:val="24a5815bc-afc2-4ba5-9c49-c138840dba85"/>
            </w:pPr>
            <w:r>
              <w:t>100%</w:t>
            </w:r>
          </w:p>
        </w:tc>
        <w:tc>
          <w:tcPr>
            <w:tcW w:w="2268" w:type="dxa"/>
            <w:vAlign w:val="center"/>
          </w:tcPr>
          <w:p w:rsidR="00233B9A" w:rsidRDefault="000C69FE">
            <w:pPr>
              <w:pStyle w:val="24a5815bc-afc2-4ba5-9c49-c138840dba85"/>
            </w:pPr>
            <w:r>
              <w:t>合同预定付款时间</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成本预算</w:t>
            </w:r>
          </w:p>
        </w:tc>
        <w:tc>
          <w:tcPr>
            <w:tcW w:w="2835" w:type="dxa"/>
            <w:vAlign w:val="center"/>
          </w:tcPr>
          <w:p w:rsidR="00233B9A" w:rsidRDefault="000C69FE">
            <w:pPr>
              <w:pStyle w:val="24a5815bc-afc2-4ba5-9c49-c138840dba85"/>
            </w:pPr>
            <w:r>
              <w:t>设备购置成本</w:t>
            </w:r>
          </w:p>
        </w:tc>
        <w:tc>
          <w:tcPr>
            <w:tcW w:w="2551" w:type="dxa"/>
            <w:vAlign w:val="center"/>
          </w:tcPr>
          <w:p w:rsidR="00233B9A" w:rsidRDefault="000C69FE">
            <w:pPr>
              <w:pStyle w:val="24a5815bc-afc2-4ba5-9c49-c138840dba85"/>
            </w:pPr>
            <w:r>
              <w:t>≤200万元</w:t>
            </w:r>
          </w:p>
        </w:tc>
        <w:tc>
          <w:tcPr>
            <w:tcW w:w="2268" w:type="dxa"/>
            <w:vAlign w:val="center"/>
          </w:tcPr>
          <w:p w:rsidR="00233B9A" w:rsidRDefault="000C69FE">
            <w:pPr>
              <w:pStyle w:val="24a5815bc-afc2-4ba5-9c49-c138840dba85"/>
            </w:pPr>
            <w:r>
              <w:t>财政预算控制数</w:t>
            </w:r>
          </w:p>
        </w:tc>
      </w:tr>
      <w:tr w:rsidR="00233B9A">
        <w:trPr>
          <w:trHeight w:val="397"/>
          <w:jc w:val="center"/>
        </w:trPr>
        <w:tc>
          <w:tcPr>
            <w:tcW w:w="1417" w:type="dxa"/>
            <w:vMerge w:val="restart"/>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经济效益指标</w:t>
            </w:r>
          </w:p>
        </w:tc>
        <w:tc>
          <w:tcPr>
            <w:tcW w:w="2835" w:type="dxa"/>
            <w:vAlign w:val="center"/>
          </w:tcPr>
          <w:p w:rsidR="00233B9A" w:rsidRDefault="000C69FE">
            <w:pPr>
              <w:pStyle w:val="24a5815bc-afc2-4ba5-9c49-c138840dba85"/>
            </w:pPr>
            <w:r>
              <w:t>挺高经济效益指标</w:t>
            </w:r>
          </w:p>
        </w:tc>
        <w:tc>
          <w:tcPr>
            <w:tcW w:w="2551" w:type="dxa"/>
            <w:vAlign w:val="center"/>
          </w:tcPr>
          <w:p w:rsidR="00233B9A" w:rsidRDefault="000C69FE">
            <w:pPr>
              <w:pStyle w:val="24a5815bc-afc2-4ba5-9c49-c138840dba85"/>
            </w:pPr>
            <w:r>
              <w:t>可持续发展</w:t>
            </w:r>
          </w:p>
        </w:tc>
        <w:tc>
          <w:tcPr>
            <w:tcW w:w="2268" w:type="dxa"/>
            <w:vAlign w:val="center"/>
          </w:tcPr>
          <w:p w:rsidR="00233B9A" w:rsidRDefault="000C69FE">
            <w:pPr>
              <w:pStyle w:val="24a5815bc-afc2-4ba5-9c49-c138840dba85"/>
            </w:pPr>
            <w:r>
              <w:t>项目实施目标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对学校办学水平方面影响</w:t>
            </w:r>
          </w:p>
        </w:tc>
        <w:tc>
          <w:tcPr>
            <w:tcW w:w="2835" w:type="dxa"/>
            <w:vAlign w:val="center"/>
          </w:tcPr>
          <w:p w:rsidR="00233B9A" w:rsidRDefault="000C69FE">
            <w:pPr>
              <w:pStyle w:val="24a5815bc-afc2-4ba5-9c49-c138840dba85"/>
            </w:pPr>
            <w:r>
              <w:t>购置仪器设备影响学生、教师科研能力，服务社会效果</w:t>
            </w:r>
          </w:p>
        </w:tc>
        <w:tc>
          <w:tcPr>
            <w:tcW w:w="2551" w:type="dxa"/>
            <w:vAlign w:val="center"/>
          </w:tcPr>
          <w:p w:rsidR="00233B9A" w:rsidRDefault="000C69FE">
            <w:pPr>
              <w:pStyle w:val="24a5815bc-afc2-4ba5-9c49-c138840dba85"/>
            </w:pPr>
            <w:r>
              <w:t>提升教师、学生科研水平及社会服务效果</w:t>
            </w:r>
          </w:p>
        </w:tc>
        <w:tc>
          <w:tcPr>
            <w:tcW w:w="2268" w:type="dxa"/>
            <w:vAlign w:val="center"/>
          </w:tcPr>
          <w:p w:rsidR="00233B9A" w:rsidRDefault="000C69FE">
            <w:pPr>
              <w:pStyle w:val="24a5815bc-afc2-4ba5-9c49-c138840dba85"/>
            </w:pPr>
            <w:r>
              <w:t>项目实施目标</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可持续影响指标</w:t>
            </w:r>
          </w:p>
        </w:tc>
        <w:tc>
          <w:tcPr>
            <w:tcW w:w="2835" w:type="dxa"/>
            <w:vAlign w:val="center"/>
          </w:tcPr>
          <w:p w:rsidR="00233B9A" w:rsidRDefault="000C69FE">
            <w:pPr>
              <w:pStyle w:val="24a5815bc-afc2-4ba5-9c49-c138840dba85"/>
            </w:pPr>
            <w:r>
              <w:t>助力我省体育高速发展</w:t>
            </w:r>
          </w:p>
        </w:tc>
        <w:tc>
          <w:tcPr>
            <w:tcW w:w="2835" w:type="dxa"/>
            <w:vAlign w:val="center"/>
          </w:tcPr>
          <w:p w:rsidR="00233B9A" w:rsidRDefault="000C69FE">
            <w:pPr>
              <w:pStyle w:val="24a5815bc-afc2-4ba5-9c49-c138840dba85"/>
            </w:pPr>
            <w:r>
              <w:t>充分发挥体育科技助力作用，提升我省体育竞争力</w:t>
            </w:r>
          </w:p>
        </w:tc>
        <w:tc>
          <w:tcPr>
            <w:tcW w:w="2551" w:type="dxa"/>
            <w:vAlign w:val="center"/>
          </w:tcPr>
          <w:p w:rsidR="00233B9A" w:rsidRDefault="000C69FE">
            <w:pPr>
              <w:pStyle w:val="24a5815bc-afc2-4ba5-9c49-c138840dba85"/>
            </w:pPr>
            <w:r>
              <w:t>发挥体育科技助力作用，助力我省体育发展</w:t>
            </w:r>
          </w:p>
        </w:tc>
        <w:tc>
          <w:tcPr>
            <w:tcW w:w="2268" w:type="dxa"/>
            <w:vAlign w:val="center"/>
          </w:tcPr>
          <w:p w:rsidR="00233B9A" w:rsidRDefault="000C69FE">
            <w:pPr>
              <w:pStyle w:val="24a5815bc-afc2-4ba5-9c49-c138840dba85"/>
            </w:pPr>
            <w:r>
              <w:t>项目实施目标</w:t>
            </w: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测试指标的科学解读</w:t>
            </w:r>
          </w:p>
        </w:tc>
        <w:tc>
          <w:tcPr>
            <w:tcW w:w="2835" w:type="dxa"/>
            <w:vAlign w:val="center"/>
          </w:tcPr>
          <w:p w:rsidR="00233B9A" w:rsidRDefault="000C69FE">
            <w:pPr>
              <w:pStyle w:val="24a5815bc-afc2-4ba5-9c49-c138840dba85"/>
            </w:pPr>
            <w:r>
              <w:t>教练员、运动员、社会体育活动参与者对指标的了解与应用</w:t>
            </w:r>
          </w:p>
        </w:tc>
        <w:tc>
          <w:tcPr>
            <w:tcW w:w="2551" w:type="dxa"/>
            <w:vAlign w:val="center"/>
          </w:tcPr>
          <w:p w:rsidR="00233B9A" w:rsidRDefault="000C69FE">
            <w:pPr>
              <w:pStyle w:val="24a5815bc-afc2-4ba5-9c49-c138840dba85"/>
            </w:pPr>
            <w:r>
              <w:t>≥90%</w:t>
            </w:r>
          </w:p>
        </w:tc>
        <w:tc>
          <w:tcPr>
            <w:tcW w:w="2268" w:type="dxa"/>
            <w:vAlign w:val="center"/>
          </w:tcPr>
          <w:p w:rsidR="00233B9A" w:rsidRDefault="000C69FE">
            <w:pPr>
              <w:pStyle w:val="24a5815bc-afc2-4ba5-9c49-c138840dba85"/>
            </w:pPr>
            <w:r>
              <w:t>项目实施目标</w:t>
            </w: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年，河北体育学院安排政府采购预算</w:t>
      </w:r>
      <w:r>
        <w:rPr>
          <w:rFonts w:eastAsia="方正仿宋_GBK"/>
          <w:color w:val="000000"/>
          <w:sz w:val="28"/>
        </w:rPr>
        <w:t>4504.09</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740129" w:rsidTr="00740129">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740129" w:rsidTr="00740129">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4504.09</w:t>
            </w:r>
          </w:p>
        </w:tc>
        <w:tc>
          <w:tcPr>
            <w:tcW w:w="964" w:type="dxa"/>
            <w:vAlign w:val="center"/>
          </w:tcPr>
          <w:p w:rsidR="00233B9A" w:rsidRDefault="000C69FE">
            <w:pPr>
              <w:pStyle w:val="7"/>
            </w:pPr>
            <w:r>
              <w:t>1764.00</w:t>
            </w:r>
          </w:p>
        </w:tc>
        <w:tc>
          <w:tcPr>
            <w:tcW w:w="964" w:type="dxa"/>
            <w:vAlign w:val="center"/>
          </w:tcPr>
          <w:p w:rsidR="00233B9A" w:rsidRDefault="000C69FE">
            <w:pPr>
              <w:pStyle w:val="7"/>
            </w:pPr>
            <w:r>
              <w:t>1618.00</w:t>
            </w:r>
          </w:p>
        </w:tc>
        <w:tc>
          <w:tcPr>
            <w:tcW w:w="964" w:type="dxa"/>
            <w:vAlign w:val="center"/>
          </w:tcPr>
          <w:p w:rsidR="00233B9A" w:rsidRDefault="00233B9A">
            <w:pPr>
              <w:pStyle w:val="7"/>
            </w:pPr>
          </w:p>
        </w:tc>
        <w:tc>
          <w:tcPr>
            <w:tcW w:w="964" w:type="dxa"/>
            <w:vAlign w:val="center"/>
          </w:tcPr>
          <w:p w:rsidR="00233B9A" w:rsidRDefault="000C69FE">
            <w:pPr>
              <w:pStyle w:val="7"/>
            </w:pPr>
            <w:r>
              <w:t>975.91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146.18</w:t>
            </w:r>
          </w:p>
        </w:tc>
        <w:tc>
          <w:tcPr>
            <w:tcW w:w="964" w:type="dxa"/>
            <w:vAlign w:val="center"/>
          </w:tcPr>
          <w:p w:rsidR="00233B9A" w:rsidRDefault="000C69FE">
            <w:pPr>
              <w:pStyle w:val="7"/>
            </w:pPr>
            <w:r>
              <w:t>3900.09</w:t>
            </w:r>
          </w:p>
        </w:tc>
      </w:tr>
      <w:tr w:rsidR="00233B9A">
        <w:trPr>
          <w:cantSplit/>
          <w:jc w:val="center"/>
        </w:trPr>
        <w:tc>
          <w:tcPr>
            <w:tcW w:w="1701" w:type="dxa"/>
            <w:vAlign w:val="center"/>
          </w:tcPr>
          <w:p w:rsidR="00233B9A" w:rsidRDefault="000C69FE">
            <w:pPr>
              <w:pStyle w:val="6"/>
            </w:pPr>
            <w:r>
              <w:t>河北体育学院小计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4504.09</w:t>
            </w:r>
          </w:p>
        </w:tc>
        <w:tc>
          <w:tcPr>
            <w:tcW w:w="964" w:type="dxa"/>
            <w:vAlign w:val="center"/>
          </w:tcPr>
          <w:p w:rsidR="00233B9A" w:rsidRDefault="000C69FE">
            <w:pPr>
              <w:pStyle w:val="7"/>
            </w:pPr>
            <w:r>
              <w:t>1764.00</w:t>
            </w:r>
          </w:p>
        </w:tc>
        <w:tc>
          <w:tcPr>
            <w:tcW w:w="964" w:type="dxa"/>
            <w:vAlign w:val="center"/>
          </w:tcPr>
          <w:p w:rsidR="00233B9A" w:rsidRDefault="000C69FE">
            <w:pPr>
              <w:pStyle w:val="7"/>
            </w:pPr>
            <w:r>
              <w:t>1618.00</w:t>
            </w:r>
          </w:p>
        </w:tc>
        <w:tc>
          <w:tcPr>
            <w:tcW w:w="964" w:type="dxa"/>
            <w:vAlign w:val="center"/>
          </w:tcPr>
          <w:p w:rsidR="00233B9A" w:rsidRDefault="00233B9A">
            <w:pPr>
              <w:pStyle w:val="7"/>
            </w:pPr>
          </w:p>
        </w:tc>
        <w:tc>
          <w:tcPr>
            <w:tcW w:w="964" w:type="dxa"/>
            <w:vAlign w:val="center"/>
          </w:tcPr>
          <w:p w:rsidR="00233B9A" w:rsidRDefault="000C69FE">
            <w:pPr>
              <w:pStyle w:val="7"/>
            </w:pPr>
            <w:r>
              <w:t>975.91</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146.18</w:t>
            </w:r>
          </w:p>
        </w:tc>
        <w:tc>
          <w:tcPr>
            <w:tcW w:w="964" w:type="dxa"/>
            <w:vAlign w:val="center"/>
          </w:tcPr>
          <w:p w:rsidR="00233B9A" w:rsidRDefault="000C69FE">
            <w:pPr>
              <w:pStyle w:val="7"/>
            </w:pPr>
            <w:r>
              <w:t>3900.09</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1159.61</w:t>
            </w:r>
          </w:p>
        </w:tc>
        <w:tc>
          <w:tcPr>
            <w:tcW w:w="1134" w:type="dxa"/>
            <w:vAlign w:val="center"/>
          </w:tcPr>
          <w:p w:rsidR="00233B9A" w:rsidRDefault="000C69FE">
            <w:pPr>
              <w:pStyle w:val="2"/>
            </w:pPr>
            <w:r>
              <w:t>车辆维修和保养服务</w:t>
            </w:r>
          </w:p>
        </w:tc>
        <w:tc>
          <w:tcPr>
            <w:tcW w:w="1134" w:type="dxa"/>
            <w:vAlign w:val="center"/>
          </w:tcPr>
          <w:p w:rsidR="00233B9A" w:rsidRDefault="000C69FE">
            <w:pPr>
              <w:pStyle w:val="2"/>
            </w:pPr>
            <w:r>
              <w:t>C050301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4.10</w:t>
            </w:r>
          </w:p>
        </w:tc>
        <w:tc>
          <w:tcPr>
            <w:tcW w:w="964" w:type="dxa"/>
            <w:vAlign w:val="center"/>
          </w:tcPr>
          <w:p w:rsidR="00233B9A" w:rsidRDefault="000C69FE">
            <w:pPr>
              <w:pStyle w:val="4"/>
            </w:pPr>
            <w:r>
              <w:t>4.10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4.10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1159.61</w:t>
            </w:r>
          </w:p>
        </w:tc>
        <w:tc>
          <w:tcPr>
            <w:tcW w:w="1134" w:type="dxa"/>
            <w:vAlign w:val="center"/>
          </w:tcPr>
          <w:p w:rsidR="00233B9A" w:rsidRDefault="000C69FE">
            <w:pPr>
              <w:pStyle w:val="2"/>
            </w:pPr>
            <w:r>
              <w:t>车辆加油服务</w:t>
            </w:r>
          </w:p>
        </w:tc>
        <w:tc>
          <w:tcPr>
            <w:tcW w:w="1134" w:type="dxa"/>
            <w:vAlign w:val="center"/>
          </w:tcPr>
          <w:p w:rsidR="00233B9A" w:rsidRDefault="000C69FE">
            <w:pPr>
              <w:pStyle w:val="2"/>
            </w:pPr>
            <w:r>
              <w:t>C050302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5.50</w:t>
            </w:r>
          </w:p>
        </w:tc>
        <w:tc>
          <w:tcPr>
            <w:tcW w:w="964" w:type="dxa"/>
            <w:vAlign w:val="center"/>
          </w:tcPr>
          <w:p w:rsidR="00233B9A" w:rsidRDefault="000C69FE">
            <w:pPr>
              <w:pStyle w:val="4"/>
            </w:pPr>
            <w:r>
              <w:t>5.50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1159.61</w:t>
            </w:r>
          </w:p>
        </w:tc>
        <w:tc>
          <w:tcPr>
            <w:tcW w:w="1134" w:type="dxa"/>
            <w:vAlign w:val="center"/>
          </w:tcPr>
          <w:p w:rsidR="00233B9A" w:rsidRDefault="000C69FE">
            <w:pPr>
              <w:pStyle w:val="2"/>
            </w:pPr>
            <w:r>
              <w:t>其他车辆维修和保养服务</w:t>
            </w:r>
          </w:p>
        </w:tc>
        <w:tc>
          <w:tcPr>
            <w:tcW w:w="1134" w:type="dxa"/>
            <w:vAlign w:val="center"/>
          </w:tcPr>
          <w:p w:rsidR="00233B9A" w:rsidRDefault="000C69FE">
            <w:pPr>
              <w:pStyle w:val="2"/>
            </w:pPr>
            <w:r>
              <w:t>C050399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3.71</w:t>
            </w:r>
          </w:p>
        </w:tc>
        <w:tc>
          <w:tcPr>
            <w:tcW w:w="964" w:type="dxa"/>
            <w:vAlign w:val="center"/>
          </w:tcPr>
          <w:p w:rsidR="00233B9A" w:rsidRDefault="000C69FE">
            <w:pPr>
              <w:pStyle w:val="4"/>
            </w:pPr>
            <w:r>
              <w:t>3.71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3.71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3.71</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1159.61</w:t>
            </w:r>
          </w:p>
        </w:tc>
        <w:tc>
          <w:tcPr>
            <w:tcW w:w="1134" w:type="dxa"/>
            <w:vAlign w:val="center"/>
          </w:tcPr>
          <w:p w:rsidR="00233B9A" w:rsidRDefault="000C69FE">
            <w:pPr>
              <w:pStyle w:val="2"/>
            </w:pPr>
            <w:r>
              <w:t>机动车保险服务</w:t>
            </w:r>
          </w:p>
        </w:tc>
        <w:tc>
          <w:tcPr>
            <w:tcW w:w="1134" w:type="dxa"/>
            <w:vAlign w:val="center"/>
          </w:tcPr>
          <w:p w:rsidR="00233B9A" w:rsidRDefault="000C69FE">
            <w:pPr>
              <w:pStyle w:val="2"/>
            </w:pPr>
            <w:r>
              <w:t>C15040201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2.60</w:t>
            </w:r>
          </w:p>
        </w:tc>
        <w:tc>
          <w:tcPr>
            <w:tcW w:w="964" w:type="dxa"/>
            <w:vAlign w:val="center"/>
          </w:tcPr>
          <w:p w:rsidR="00233B9A" w:rsidRDefault="000C69FE">
            <w:pPr>
              <w:pStyle w:val="4"/>
            </w:pPr>
            <w:r>
              <w:t>2.60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2.60</w:t>
            </w:r>
          </w:p>
        </w:tc>
      </w:tr>
      <w:tr w:rsidR="00233B9A">
        <w:trPr>
          <w:cantSplit/>
          <w:jc w:val="center"/>
        </w:trPr>
        <w:tc>
          <w:tcPr>
            <w:tcW w:w="1701" w:type="dxa"/>
            <w:vAlign w:val="center"/>
          </w:tcPr>
          <w:p w:rsidR="00233B9A" w:rsidRDefault="000C69FE">
            <w:pPr>
              <w:pStyle w:val="2"/>
            </w:pPr>
            <w:r>
              <w:t>2022年本科高校综合水平提升</w:t>
            </w:r>
          </w:p>
        </w:tc>
        <w:tc>
          <w:tcPr>
            <w:tcW w:w="964" w:type="dxa"/>
            <w:vAlign w:val="center"/>
          </w:tcPr>
          <w:p w:rsidR="00233B9A" w:rsidRDefault="000C69FE">
            <w:pPr>
              <w:pStyle w:val="4"/>
            </w:pPr>
            <w:r>
              <w:t>1248.00</w:t>
            </w:r>
          </w:p>
        </w:tc>
        <w:tc>
          <w:tcPr>
            <w:tcW w:w="1134" w:type="dxa"/>
            <w:vAlign w:val="center"/>
          </w:tcPr>
          <w:p w:rsidR="00233B9A" w:rsidRDefault="000C69FE">
            <w:pPr>
              <w:pStyle w:val="2"/>
            </w:pPr>
            <w:r>
              <w:t>车辆及其他运输机械租赁服务</w:t>
            </w:r>
          </w:p>
        </w:tc>
        <w:tc>
          <w:tcPr>
            <w:tcW w:w="1134" w:type="dxa"/>
            <w:vAlign w:val="center"/>
          </w:tcPr>
          <w:p w:rsidR="00233B9A" w:rsidRDefault="000C69FE">
            <w:pPr>
              <w:pStyle w:val="2"/>
            </w:pPr>
            <w:r>
              <w:t>C0403</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55.00</w:t>
            </w:r>
          </w:p>
        </w:tc>
        <w:tc>
          <w:tcPr>
            <w:tcW w:w="964" w:type="dxa"/>
            <w:vAlign w:val="center"/>
          </w:tcPr>
          <w:p w:rsidR="00233B9A" w:rsidRDefault="000C69FE">
            <w:pPr>
              <w:pStyle w:val="4"/>
            </w:pPr>
            <w:r>
              <w:t>55.00</w:t>
            </w:r>
          </w:p>
        </w:tc>
        <w:tc>
          <w:tcPr>
            <w:tcW w:w="964" w:type="dxa"/>
            <w:vAlign w:val="center"/>
          </w:tcPr>
          <w:p w:rsidR="00233B9A" w:rsidRDefault="000C69FE">
            <w:pPr>
              <w:pStyle w:val="4"/>
            </w:pPr>
            <w:r>
              <w:t>55.00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55.00</w:t>
            </w:r>
          </w:p>
        </w:tc>
      </w:tr>
      <w:tr w:rsidR="00233B9A">
        <w:trPr>
          <w:cantSplit/>
          <w:jc w:val="center"/>
        </w:trPr>
        <w:tc>
          <w:tcPr>
            <w:tcW w:w="1701" w:type="dxa"/>
            <w:vAlign w:val="center"/>
          </w:tcPr>
          <w:p w:rsidR="00233B9A" w:rsidRDefault="000C69FE">
            <w:pPr>
              <w:pStyle w:val="2"/>
            </w:pPr>
            <w:r>
              <w:t>2022年本科高校综合水平提升</w:t>
            </w:r>
          </w:p>
        </w:tc>
        <w:tc>
          <w:tcPr>
            <w:tcW w:w="964" w:type="dxa"/>
            <w:vAlign w:val="center"/>
          </w:tcPr>
          <w:p w:rsidR="00233B9A" w:rsidRDefault="000C69FE">
            <w:pPr>
              <w:pStyle w:val="4"/>
            </w:pPr>
            <w:r>
              <w:t>1248.00</w:t>
            </w:r>
          </w:p>
        </w:tc>
        <w:tc>
          <w:tcPr>
            <w:tcW w:w="1134" w:type="dxa"/>
            <w:vAlign w:val="center"/>
          </w:tcPr>
          <w:p w:rsidR="00233B9A" w:rsidRDefault="000C69FE">
            <w:pPr>
              <w:pStyle w:val="2"/>
            </w:pPr>
            <w:r>
              <w:t>其他热力生产和分配服务</w:t>
            </w:r>
          </w:p>
        </w:tc>
        <w:tc>
          <w:tcPr>
            <w:tcW w:w="1134" w:type="dxa"/>
            <w:vAlign w:val="center"/>
          </w:tcPr>
          <w:p w:rsidR="00233B9A" w:rsidRDefault="000C69FE">
            <w:pPr>
              <w:pStyle w:val="2"/>
            </w:pPr>
            <w:r>
              <w:t>C140299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260.00</w:t>
            </w:r>
          </w:p>
        </w:tc>
        <w:tc>
          <w:tcPr>
            <w:tcW w:w="964" w:type="dxa"/>
            <w:vAlign w:val="center"/>
          </w:tcPr>
          <w:p w:rsidR="00233B9A" w:rsidRDefault="000C69FE">
            <w:pPr>
              <w:pStyle w:val="4"/>
            </w:pPr>
            <w:r>
              <w:t>260.00</w:t>
            </w:r>
          </w:p>
        </w:tc>
        <w:tc>
          <w:tcPr>
            <w:tcW w:w="964" w:type="dxa"/>
            <w:vAlign w:val="center"/>
          </w:tcPr>
          <w:p w:rsidR="00233B9A" w:rsidRDefault="000C69FE">
            <w:pPr>
              <w:pStyle w:val="4"/>
            </w:pPr>
            <w:r>
              <w:t>260.00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260.00</w:t>
            </w:r>
          </w:p>
        </w:tc>
      </w:tr>
      <w:tr w:rsidR="00233B9A">
        <w:trPr>
          <w:cantSplit/>
          <w:jc w:val="center"/>
        </w:trPr>
        <w:tc>
          <w:tcPr>
            <w:tcW w:w="1701" w:type="dxa"/>
            <w:vAlign w:val="center"/>
          </w:tcPr>
          <w:p w:rsidR="00233B9A" w:rsidRDefault="000C69FE">
            <w:pPr>
              <w:pStyle w:val="2"/>
            </w:pPr>
            <w:r>
              <w:t>2022年本科高校综合水平提升</w:t>
            </w:r>
          </w:p>
        </w:tc>
        <w:tc>
          <w:tcPr>
            <w:tcW w:w="964" w:type="dxa"/>
            <w:vAlign w:val="center"/>
          </w:tcPr>
          <w:p w:rsidR="00233B9A" w:rsidRDefault="000C69FE">
            <w:pPr>
              <w:pStyle w:val="4"/>
            </w:pPr>
            <w:r>
              <w:t>1248.00</w:t>
            </w:r>
          </w:p>
        </w:tc>
        <w:tc>
          <w:tcPr>
            <w:tcW w:w="1134" w:type="dxa"/>
            <w:vAlign w:val="center"/>
          </w:tcPr>
          <w:p w:rsidR="00233B9A" w:rsidRDefault="000C69FE">
            <w:pPr>
              <w:pStyle w:val="2"/>
            </w:pPr>
            <w:r>
              <w:t>其他服务</w:t>
            </w:r>
          </w:p>
        </w:tc>
        <w:tc>
          <w:tcPr>
            <w:tcW w:w="1134" w:type="dxa"/>
            <w:vAlign w:val="center"/>
          </w:tcPr>
          <w:p w:rsidR="00233B9A" w:rsidRDefault="000C69FE">
            <w:pPr>
              <w:pStyle w:val="2"/>
            </w:pPr>
            <w:r>
              <w:t>C99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75.00</w:t>
            </w:r>
          </w:p>
        </w:tc>
        <w:tc>
          <w:tcPr>
            <w:tcW w:w="964" w:type="dxa"/>
            <w:vAlign w:val="center"/>
          </w:tcPr>
          <w:p w:rsidR="00233B9A" w:rsidRDefault="000C69FE">
            <w:pPr>
              <w:pStyle w:val="4"/>
            </w:pPr>
            <w:r>
              <w:t>75.00</w:t>
            </w:r>
          </w:p>
        </w:tc>
        <w:tc>
          <w:tcPr>
            <w:tcW w:w="964" w:type="dxa"/>
            <w:vAlign w:val="center"/>
          </w:tcPr>
          <w:p w:rsidR="00233B9A" w:rsidRDefault="000C69FE">
            <w:pPr>
              <w:pStyle w:val="4"/>
            </w:pPr>
            <w:r>
              <w:t>75.00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75.00</w:t>
            </w:r>
          </w:p>
        </w:tc>
      </w:tr>
      <w:tr w:rsidR="00233B9A">
        <w:trPr>
          <w:cantSplit/>
          <w:jc w:val="center"/>
        </w:trPr>
        <w:tc>
          <w:tcPr>
            <w:tcW w:w="1701" w:type="dxa"/>
            <w:vAlign w:val="center"/>
          </w:tcPr>
          <w:p w:rsidR="00233B9A" w:rsidRDefault="000C69FE">
            <w:pPr>
              <w:pStyle w:val="2"/>
            </w:pPr>
            <w:r>
              <w:lastRenderedPageBreak/>
              <w:t>2022年中央支持地方高校改革发展资金</w:t>
            </w:r>
          </w:p>
        </w:tc>
        <w:tc>
          <w:tcPr>
            <w:tcW w:w="964" w:type="dxa"/>
            <w:vAlign w:val="center"/>
          </w:tcPr>
          <w:p w:rsidR="00233B9A" w:rsidRDefault="000C69FE">
            <w:pPr>
              <w:pStyle w:val="4"/>
            </w:pPr>
            <w:r>
              <w:t>1380.00</w:t>
            </w:r>
          </w:p>
        </w:tc>
        <w:tc>
          <w:tcPr>
            <w:tcW w:w="1134" w:type="dxa"/>
            <w:vAlign w:val="center"/>
          </w:tcPr>
          <w:p w:rsidR="00233B9A" w:rsidRDefault="000C69FE">
            <w:pPr>
              <w:pStyle w:val="2"/>
            </w:pPr>
            <w:r>
              <w:t>火力发电电能</w:t>
            </w:r>
          </w:p>
        </w:tc>
        <w:tc>
          <w:tcPr>
            <w:tcW w:w="1134" w:type="dxa"/>
            <w:vAlign w:val="center"/>
          </w:tcPr>
          <w:p w:rsidR="00233B9A" w:rsidRDefault="000C69FE">
            <w:pPr>
              <w:pStyle w:val="2"/>
            </w:pPr>
            <w:r>
              <w:t>A140102</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380.00</w:t>
            </w:r>
          </w:p>
        </w:tc>
        <w:tc>
          <w:tcPr>
            <w:tcW w:w="964" w:type="dxa"/>
            <w:vAlign w:val="center"/>
          </w:tcPr>
          <w:p w:rsidR="00233B9A" w:rsidRDefault="000C69FE">
            <w:pPr>
              <w:pStyle w:val="4"/>
            </w:pPr>
            <w:r>
              <w:t>380.00</w:t>
            </w:r>
          </w:p>
        </w:tc>
        <w:tc>
          <w:tcPr>
            <w:tcW w:w="964" w:type="dxa"/>
            <w:vAlign w:val="center"/>
          </w:tcPr>
          <w:p w:rsidR="00233B9A" w:rsidRDefault="000C69FE">
            <w:pPr>
              <w:pStyle w:val="4"/>
            </w:pPr>
            <w:r>
              <w:t>380.00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380.00</w:t>
            </w:r>
          </w:p>
        </w:tc>
      </w:tr>
      <w:tr w:rsidR="00233B9A">
        <w:trPr>
          <w:cantSplit/>
          <w:jc w:val="center"/>
        </w:trPr>
        <w:tc>
          <w:tcPr>
            <w:tcW w:w="1701" w:type="dxa"/>
            <w:vAlign w:val="center"/>
          </w:tcPr>
          <w:p w:rsidR="00233B9A" w:rsidRDefault="000C69FE">
            <w:pPr>
              <w:pStyle w:val="2"/>
            </w:pPr>
            <w:r>
              <w:t>2022年中央支持地方高校改革发展资金</w:t>
            </w:r>
          </w:p>
        </w:tc>
        <w:tc>
          <w:tcPr>
            <w:tcW w:w="964" w:type="dxa"/>
            <w:vAlign w:val="center"/>
          </w:tcPr>
          <w:p w:rsidR="00233B9A" w:rsidRDefault="000C69FE">
            <w:pPr>
              <w:pStyle w:val="4"/>
            </w:pPr>
            <w:r>
              <w:t>1380.00</w:t>
            </w:r>
          </w:p>
        </w:tc>
        <w:tc>
          <w:tcPr>
            <w:tcW w:w="1134" w:type="dxa"/>
            <w:vAlign w:val="center"/>
          </w:tcPr>
          <w:p w:rsidR="00233B9A" w:rsidRDefault="000C69FE">
            <w:pPr>
              <w:pStyle w:val="2"/>
            </w:pPr>
            <w:r>
              <w:t>地下水</w:t>
            </w:r>
          </w:p>
        </w:tc>
        <w:tc>
          <w:tcPr>
            <w:tcW w:w="1134" w:type="dxa"/>
            <w:vAlign w:val="center"/>
          </w:tcPr>
          <w:p w:rsidR="00233B9A" w:rsidRDefault="000C69FE">
            <w:pPr>
              <w:pStyle w:val="2"/>
            </w:pPr>
            <w:r>
              <w:t>A14040101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60.00</w:t>
            </w:r>
          </w:p>
        </w:tc>
        <w:tc>
          <w:tcPr>
            <w:tcW w:w="964" w:type="dxa"/>
            <w:vAlign w:val="center"/>
          </w:tcPr>
          <w:p w:rsidR="00233B9A" w:rsidRDefault="000C69FE">
            <w:pPr>
              <w:pStyle w:val="4"/>
            </w:pPr>
            <w:r>
              <w:t>60.00</w:t>
            </w:r>
          </w:p>
        </w:tc>
        <w:tc>
          <w:tcPr>
            <w:tcW w:w="964" w:type="dxa"/>
            <w:vAlign w:val="center"/>
          </w:tcPr>
          <w:p w:rsidR="00233B9A" w:rsidRDefault="000C69FE">
            <w:pPr>
              <w:pStyle w:val="4"/>
            </w:pPr>
            <w:r>
              <w:t>60.00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60.00</w:t>
            </w:r>
          </w:p>
        </w:tc>
      </w:tr>
      <w:tr w:rsidR="00233B9A">
        <w:trPr>
          <w:cantSplit/>
          <w:jc w:val="center"/>
        </w:trPr>
        <w:tc>
          <w:tcPr>
            <w:tcW w:w="1701" w:type="dxa"/>
            <w:vAlign w:val="center"/>
          </w:tcPr>
          <w:p w:rsidR="00233B9A" w:rsidRDefault="000C69FE">
            <w:pPr>
              <w:pStyle w:val="2"/>
            </w:pPr>
            <w:r>
              <w:t>2022年中央支持地方高校改革发展资金</w:t>
            </w:r>
          </w:p>
        </w:tc>
        <w:tc>
          <w:tcPr>
            <w:tcW w:w="964" w:type="dxa"/>
            <w:vAlign w:val="center"/>
          </w:tcPr>
          <w:p w:rsidR="00233B9A" w:rsidRDefault="000C69FE">
            <w:pPr>
              <w:pStyle w:val="4"/>
            </w:pPr>
            <w:r>
              <w:t>1380.00</w:t>
            </w:r>
          </w:p>
        </w:tc>
        <w:tc>
          <w:tcPr>
            <w:tcW w:w="1134" w:type="dxa"/>
            <w:vAlign w:val="center"/>
          </w:tcPr>
          <w:p w:rsidR="00233B9A" w:rsidRDefault="000C69FE">
            <w:pPr>
              <w:pStyle w:val="2"/>
            </w:pPr>
            <w:r>
              <w:t>其他不另分类的物品</w:t>
            </w:r>
          </w:p>
        </w:tc>
        <w:tc>
          <w:tcPr>
            <w:tcW w:w="1134" w:type="dxa"/>
            <w:vAlign w:val="center"/>
          </w:tcPr>
          <w:p w:rsidR="00233B9A" w:rsidRDefault="000C69FE">
            <w:pPr>
              <w:pStyle w:val="2"/>
            </w:pPr>
            <w:r>
              <w:t>A9999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122.00</w:t>
            </w:r>
          </w:p>
        </w:tc>
        <w:tc>
          <w:tcPr>
            <w:tcW w:w="964" w:type="dxa"/>
            <w:vAlign w:val="center"/>
          </w:tcPr>
          <w:p w:rsidR="00233B9A" w:rsidRDefault="000C69FE">
            <w:pPr>
              <w:pStyle w:val="4"/>
            </w:pPr>
            <w:r>
              <w:t>122.00</w:t>
            </w:r>
          </w:p>
        </w:tc>
        <w:tc>
          <w:tcPr>
            <w:tcW w:w="964" w:type="dxa"/>
            <w:vAlign w:val="center"/>
          </w:tcPr>
          <w:p w:rsidR="00233B9A" w:rsidRDefault="000C69FE">
            <w:pPr>
              <w:pStyle w:val="4"/>
            </w:pPr>
            <w:r>
              <w:t>122.00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122.00</w:t>
            </w:r>
          </w:p>
        </w:tc>
      </w:tr>
      <w:tr w:rsidR="00233B9A">
        <w:trPr>
          <w:cantSplit/>
          <w:jc w:val="center"/>
        </w:trPr>
        <w:tc>
          <w:tcPr>
            <w:tcW w:w="1701" w:type="dxa"/>
            <w:vAlign w:val="center"/>
          </w:tcPr>
          <w:p w:rsidR="00233B9A" w:rsidRDefault="000C69FE">
            <w:pPr>
              <w:pStyle w:val="2"/>
            </w:pPr>
            <w:r>
              <w:t>2022年中央支持地方高校改革发展资金</w:t>
            </w:r>
          </w:p>
        </w:tc>
        <w:tc>
          <w:tcPr>
            <w:tcW w:w="964" w:type="dxa"/>
            <w:vAlign w:val="center"/>
          </w:tcPr>
          <w:p w:rsidR="00233B9A" w:rsidRDefault="000C69FE">
            <w:pPr>
              <w:pStyle w:val="4"/>
            </w:pPr>
            <w:r>
              <w:t>1380.00</w:t>
            </w:r>
          </w:p>
        </w:tc>
        <w:tc>
          <w:tcPr>
            <w:tcW w:w="1134" w:type="dxa"/>
            <w:vAlign w:val="center"/>
          </w:tcPr>
          <w:p w:rsidR="00233B9A" w:rsidRDefault="000C69FE">
            <w:pPr>
              <w:pStyle w:val="2"/>
            </w:pPr>
            <w:r>
              <w:t>其他维修和保养服务</w:t>
            </w:r>
          </w:p>
        </w:tc>
        <w:tc>
          <w:tcPr>
            <w:tcW w:w="1134" w:type="dxa"/>
            <w:vAlign w:val="center"/>
          </w:tcPr>
          <w:p w:rsidR="00233B9A" w:rsidRDefault="000C69FE">
            <w:pPr>
              <w:pStyle w:val="2"/>
            </w:pPr>
            <w:r>
              <w:t>C0599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92.00</w:t>
            </w:r>
          </w:p>
        </w:tc>
        <w:tc>
          <w:tcPr>
            <w:tcW w:w="964" w:type="dxa"/>
            <w:vAlign w:val="center"/>
          </w:tcPr>
          <w:p w:rsidR="00233B9A" w:rsidRDefault="000C69FE">
            <w:pPr>
              <w:pStyle w:val="4"/>
            </w:pPr>
            <w:r>
              <w:t>92.00</w:t>
            </w:r>
          </w:p>
        </w:tc>
        <w:tc>
          <w:tcPr>
            <w:tcW w:w="964" w:type="dxa"/>
            <w:vAlign w:val="center"/>
          </w:tcPr>
          <w:p w:rsidR="00233B9A" w:rsidRDefault="000C69FE">
            <w:pPr>
              <w:pStyle w:val="4"/>
            </w:pPr>
            <w:r>
              <w:t>92.00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92.00</w:t>
            </w:r>
          </w:p>
        </w:tc>
      </w:tr>
      <w:tr w:rsidR="00233B9A">
        <w:trPr>
          <w:cantSplit/>
          <w:jc w:val="center"/>
        </w:trPr>
        <w:tc>
          <w:tcPr>
            <w:tcW w:w="1701" w:type="dxa"/>
            <w:vAlign w:val="center"/>
          </w:tcPr>
          <w:p w:rsidR="00233B9A" w:rsidRDefault="000C69FE">
            <w:pPr>
              <w:pStyle w:val="2"/>
            </w:pPr>
            <w:r>
              <w:t>2022年中央支持地方高校改革发展资金</w:t>
            </w:r>
          </w:p>
        </w:tc>
        <w:tc>
          <w:tcPr>
            <w:tcW w:w="964" w:type="dxa"/>
            <w:vAlign w:val="center"/>
          </w:tcPr>
          <w:p w:rsidR="00233B9A" w:rsidRDefault="000C69FE">
            <w:pPr>
              <w:pStyle w:val="4"/>
            </w:pPr>
            <w:r>
              <w:t>1380.00</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270.00</w:t>
            </w:r>
          </w:p>
        </w:tc>
        <w:tc>
          <w:tcPr>
            <w:tcW w:w="964" w:type="dxa"/>
            <w:vAlign w:val="center"/>
          </w:tcPr>
          <w:p w:rsidR="00233B9A" w:rsidRDefault="000C69FE">
            <w:pPr>
              <w:pStyle w:val="4"/>
            </w:pPr>
            <w:r>
              <w:t>270.00</w:t>
            </w:r>
          </w:p>
        </w:tc>
        <w:tc>
          <w:tcPr>
            <w:tcW w:w="964" w:type="dxa"/>
            <w:vAlign w:val="center"/>
          </w:tcPr>
          <w:p w:rsidR="00233B9A" w:rsidRDefault="000C69FE">
            <w:pPr>
              <w:pStyle w:val="4"/>
            </w:pPr>
            <w:r>
              <w:t>270.00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270.00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6</w:t>
            </w:r>
          </w:p>
        </w:tc>
        <w:tc>
          <w:tcPr>
            <w:tcW w:w="850" w:type="dxa"/>
            <w:vAlign w:val="center"/>
          </w:tcPr>
          <w:p w:rsidR="00233B9A" w:rsidRDefault="000C69FE">
            <w:pPr>
              <w:pStyle w:val="4"/>
            </w:pPr>
            <w:r>
              <w:t>0.60</w:t>
            </w:r>
          </w:p>
        </w:tc>
        <w:tc>
          <w:tcPr>
            <w:tcW w:w="964" w:type="dxa"/>
            <w:vAlign w:val="center"/>
          </w:tcPr>
          <w:p w:rsidR="00233B9A" w:rsidRDefault="000C69FE">
            <w:pPr>
              <w:pStyle w:val="4"/>
            </w:pPr>
            <w:r>
              <w:t>3.60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3.60</w:t>
            </w:r>
          </w:p>
        </w:tc>
        <w:tc>
          <w:tcPr>
            <w:tcW w:w="964" w:type="dxa"/>
            <w:vAlign w:val="center"/>
          </w:tcPr>
          <w:p w:rsidR="00233B9A" w:rsidRDefault="000C69FE">
            <w:pPr>
              <w:pStyle w:val="4"/>
            </w:pPr>
            <w:r>
              <w:t>3.60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多功能一体机</w:t>
            </w:r>
          </w:p>
        </w:tc>
        <w:tc>
          <w:tcPr>
            <w:tcW w:w="1134" w:type="dxa"/>
            <w:vAlign w:val="center"/>
          </w:tcPr>
          <w:p w:rsidR="00233B9A" w:rsidRDefault="000C69FE">
            <w:pPr>
              <w:pStyle w:val="2"/>
            </w:pPr>
            <w:r>
              <w:t>A020204</w:t>
            </w:r>
          </w:p>
        </w:tc>
        <w:tc>
          <w:tcPr>
            <w:tcW w:w="709" w:type="dxa"/>
            <w:vAlign w:val="center"/>
          </w:tcPr>
          <w:p w:rsidR="00233B9A" w:rsidRDefault="000C69FE">
            <w:pPr>
              <w:pStyle w:val="3"/>
            </w:pPr>
            <w:r>
              <w:t>台</w:t>
            </w:r>
          </w:p>
        </w:tc>
        <w:tc>
          <w:tcPr>
            <w:tcW w:w="850" w:type="dxa"/>
            <w:vAlign w:val="center"/>
          </w:tcPr>
          <w:p w:rsidR="00233B9A" w:rsidRDefault="000C69FE">
            <w:pPr>
              <w:pStyle w:val="4"/>
            </w:pPr>
            <w:r>
              <w:t>6</w:t>
            </w:r>
          </w:p>
        </w:tc>
        <w:tc>
          <w:tcPr>
            <w:tcW w:w="850" w:type="dxa"/>
            <w:vAlign w:val="center"/>
          </w:tcPr>
          <w:p w:rsidR="00233B9A" w:rsidRDefault="000C69FE">
            <w:pPr>
              <w:pStyle w:val="4"/>
            </w:pPr>
            <w:r>
              <w:t>0.19</w:t>
            </w:r>
          </w:p>
        </w:tc>
        <w:tc>
          <w:tcPr>
            <w:tcW w:w="964" w:type="dxa"/>
            <w:vAlign w:val="center"/>
          </w:tcPr>
          <w:p w:rsidR="00233B9A" w:rsidRDefault="000C69FE">
            <w:pPr>
              <w:pStyle w:val="4"/>
            </w:pPr>
            <w:r>
              <w:t>1.14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1.14</w:t>
            </w:r>
          </w:p>
        </w:tc>
        <w:tc>
          <w:tcPr>
            <w:tcW w:w="964" w:type="dxa"/>
            <w:vAlign w:val="center"/>
          </w:tcPr>
          <w:p w:rsidR="00233B9A" w:rsidRDefault="000C69FE">
            <w:pPr>
              <w:pStyle w:val="4"/>
            </w:pPr>
            <w:r>
              <w:t>1.14</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0.10</w:t>
            </w:r>
          </w:p>
        </w:tc>
        <w:tc>
          <w:tcPr>
            <w:tcW w:w="964" w:type="dxa"/>
            <w:vAlign w:val="center"/>
          </w:tcPr>
          <w:p w:rsidR="00233B9A" w:rsidRDefault="000C69FE">
            <w:pPr>
              <w:pStyle w:val="4"/>
            </w:pPr>
            <w:r>
              <w:t>0.40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0.40</w:t>
            </w:r>
          </w:p>
        </w:tc>
        <w:tc>
          <w:tcPr>
            <w:tcW w:w="964" w:type="dxa"/>
            <w:vAlign w:val="center"/>
          </w:tcPr>
          <w:p w:rsidR="00233B9A" w:rsidRDefault="000C69FE">
            <w:pPr>
              <w:pStyle w:val="4"/>
            </w:pPr>
            <w:r>
              <w:t>0.40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不间断电源（UPS）</w:t>
            </w:r>
          </w:p>
        </w:tc>
        <w:tc>
          <w:tcPr>
            <w:tcW w:w="1134" w:type="dxa"/>
            <w:vAlign w:val="center"/>
          </w:tcPr>
          <w:p w:rsidR="00233B9A" w:rsidRDefault="000C69FE">
            <w:pPr>
              <w:pStyle w:val="2"/>
            </w:pPr>
            <w:r>
              <w:t>A02061504</w:t>
            </w:r>
          </w:p>
        </w:tc>
        <w:tc>
          <w:tcPr>
            <w:tcW w:w="709" w:type="dxa"/>
            <w:vAlign w:val="center"/>
          </w:tcPr>
          <w:p w:rsidR="00233B9A" w:rsidRDefault="000C69FE">
            <w:pPr>
              <w:pStyle w:val="3"/>
            </w:pPr>
            <w:r>
              <w:t>块</w:t>
            </w:r>
          </w:p>
        </w:tc>
        <w:tc>
          <w:tcPr>
            <w:tcW w:w="850" w:type="dxa"/>
            <w:vAlign w:val="center"/>
          </w:tcPr>
          <w:p w:rsidR="00233B9A" w:rsidRDefault="000C69FE">
            <w:pPr>
              <w:pStyle w:val="4"/>
            </w:pPr>
            <w:r>
              <w:t>75</w:t>
            </w:r>
          </w:p>
        </w:tc>
        <w:tc>
          <w:tcPr>
            <w:tcW w:w="850" w:type="dxa"/>
            <w:vAlign w:val="center"/>
          </w:tcPr>
          <w:p w:rsidR="00233B9A" w:rsidRDefault="000C69FE">
            <w:pPr>
              <w:pStyle w:val="4"/>
            </w:pPr>
            <w:r>
              <w:t>0.09</w:t>
            </w:r>
          </w:p>
        </w:tc>
        <w:tc>
          <w:tcPr>
            <w:tcW w:w="964" w:type="dxa"/>
            <w:vAlign w:val="center"/>
          </w:tcPr>
          <w:p w:rsidR="00233B9A" w:rsidRDefault="000C69FE">
            <w:pPr>
              <w:pStyle w:val="4"/>
            </w:pPr>
            <w:r>
              <w:t>6.75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6.75</w:t>
            </w:r>
          </w:p>
        </w:tc>
        <w:tc>
          <w:tcPr>
            <w:tcW w:w="964" w:type="dxa"/>
            <w:vAlign w:val="center"/>
          </w:tcPr>
          <w:p w:rsidR="00233B9A" w:rsidRDefault="000C69FE">
            <w:pPr>
              <w:pStyle w:val="4"/>
            </w:pPr>
            <w:r>
              <w:t>6.75</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其他清洁卫生电器</w:t>
            </w:r>
          </w:p>
        </w:tc>
        <w:tc>
          <w:tcPr>
            <w:tcW w:w="1134" w:type="dxa"/>
            <w:vAlign w:val="center"/>
          </w:tcPr>
          <w:p w:rsidR="00233B9A" w:rsidRDefault="000C69FE">
            <w:pPr>
              <w:pStyle w:val="2"/>
            </w:pPr>
            <w:r>
              <w:t>A0206180399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0.14</w:t>
            </w:r>
          </w:p>
        </w:tc>
        <w:tc>
          <w:tcPr>
            <w:tcW w:w="964" w:type="dxa"/>
            <w:vAlign w:val="center"/>
          </w:tcPr>
          <w:p w:rsidR="00233B9A" w:rsidRDefault="000C69FE">
            <w:pPr>
              <w:pStyle w:val="4"/>
            </w:pPr>
            <w:r>
              <w:t>0.14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0.14</w:t>
            </w:r>
          </w:p>
        </w:tc>
        <w:tc>
          <w:tcPr>
            <w:tcW w:w="964" w:type="dxa"/>
            <w:vAlign w:val="center"/>
          </w:tcPr>
          <w:p w:rsidR="00233B9A" w:rsidRDefault="000C69FE">
            <w:pPr>
              <w:pStyle w:val="4"/>
            </w:pPr>
            <w:r>
              <w:t>0.14</w:t>
            </w:r>
          </w:p>
        </w:tc>
      </w:tr>
      <w:tr w:rsidR="00233B9A">
        <w:trPr>
          <w:cantSplit/>
          <w:jc w:val="center"/>
        </w:trPr>
        <w:tc>
          <w:tcPr>
            <w:tcW w:w="1701" w:type="dxa"/>
            <w:vAlign w:val="center"/>
          </w:tcPr>
          <w:p w:rsidR="00233B9A" w:rsidRDefault="000C69FE">
            <w:pPr>
              <w:pStyle w:val="2"/>
            </w:pPr>
            <w:r>
              <w:lastRenderedPageBreak/>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其他清洁卫生电器</w:t>
            </w:r>
          </w:p>
        </w:tc>
        <w:tc>
          <w:tcPr>
            <w:tcW w:w="1134" w:type="dxa"/>
            <w:vAlign w:val="center"/>
          </w:tcPr>
          <w:p w:rsidR="00233B9A" w:rsidRDefault="000C69FE">
            <w:pPr>
              <w:pStyle w:val="2"/>
            </w:pPr>
            <w:r>
              <w:t>A0206180399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0.15</w:t>
            </w:r>
          </w:p>
        </w:tc>
        <w:tc>
          <w:tcPr>
            <w:tcW w:w="964" w:type="dxa"/>
            <w:vAlign w:val="center"/>
          </w:tcPr>
          <w:p w:rsidR="00233B9A" w:rsidRDefault="000C69FE">
            <w:pPr>
              <w:pStyle w:val="4"/>
            </w:pPr>
            <w:r>
              <w:t>0.15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0.15</w:t>
            </w:r>
          </w:p>
        </w:tc>
        <w:tc>
          <w:tcPr>
            <w:tcW w:w="964" w:type="dxa"/>
            <w:vAlign w:val="center"/>
          </w:tcPr>
          <w:p w:rsidR="00233B9A" w:rsidRDefault="000C69FE">
            <w:pPr>
              <w:pStyle w:val="4"/>
            </w:pPr>
            <w:r>
              <w:t>0.15</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其他床类</w:t>
            </w:r>
          </w:p>
        </w:tc>
        <w:tc>
          <w:tcPr>
            <w:tcW w:w="1134" w:type="dxa"/>
            <w:vAlign w:val="center"/>
          </w:tcPr>
          <w:p w:rsidR="00233B9A" w:rsidRDefault="000C69FE">
            <w:pPr>
              <w:pStyle w:val="2"/>
            </w:pPr>
            <w:r>
              <w:t>A060199</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0.10</w:t>
            </w:r>
          </w:p>
        </w:tc>
        <w:tc>
          <w:tcPr>
            <w:tcW w:w="964" w:type="dxa"/>
            <w:vAlign w:val="center"/>
          </w:tcPr>
          <w:p w:rsidR="00233B9A" w:rsidRDefault="000C69FE">
            <w:pPr>
              <w:pStyle w:val="4"/>
            </w:pPr>
            <w:r>
              <w:t>0.10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0.10</w:t>
            </w:r>
          </w:p>
        </w:tc>
        <w:tc>
          <w:tcPr>
            <w:tcW w:w="964" w:type="dxa"/>
            <w:vAlign w:val="center"/>
          </w:tcPr>
          <w:p w:rsidR="00233B9A" w:rsidRDefault="000C69FE">
            <w:pPr>
              <w:pStyle w:val="4"/>
            </w:pPr>
            <w:r>
              <w:t>0.10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0.30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0.25</w:t>
            </w: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0.25</w:t>
            </w:r>
          </w:p>
        </w:tc>
        <w:tc>
          <w:tcPr>
            <w:tcW w:w="964" w:type="dxa"/>
            <w:vAlign w:val="center"/>
          </w:tcPr>
          <w:p w:rsidR="00233B9A" w:rsidRDefault="000C69FE">
            <w:pPr>
              <w:pStyle w:val="4"/>
            </w:pPr>
            <w:r>
              <w:t>0.25</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14</w:t>
            </w:r>
          </w:p>
        </w:tc>
        <w:tc>
          <w:tcPr>
            <w:tcW w:w="850" w:type="dxa"/>
            <w:vAlign w:val="center"/>
          </w:tcPr>
          <w:p w:rsidR="00233B9A" w:rsidRDefault="000C69FE">
            <w:pPr>
              <w:pStyle w:val="4"/>
            </w:pPr>
            <w:r>
              <w:t>0.09</w:t>
            </w:r>
          </w:p>
        </w:tc>
        <w:tc>
          <w:tcPr>
            <w:tcW w:w="964" w:type="dxa"/>
            <w:vAlign w:val="center"/>
          </w:tcPr>
          <w:p w:rsidR="00233B9A" w:rsidRDefault="000C69FE">
            <w:pPr>
              <w:pStyle w:val="4"/>
            </w:pPr>
            <w:r>
              <w:t>1.26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1.26</w:t>
            </w:r>
          </w:p>
        </w:tc>
        <w:tc>
          <w:tcPr>
            <w:tcW w:w="964" w:type="dxa"/>
            <w:vAlign w:val="center"/>
          </w:tcPr>
          <w:p w:rsidR="00233B9A" w:rsidRDefault="000C69FE">
            <w:pPr>
              <w:pStyle w:val="4"/>
            </w:pPr>
            <w:r>
              <w:t>1.26</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4</w:t>
            </w:r>
          </w:p>
        </w:tc>
        <w:tc>
          <w:tcPr>
            <w:tcW w:w="850" w:type="dxa"/>
            <w:vAlign w:val="center"/>
          </w:tcPr>
          <w:p w:rsidR="00233B9A" w:rsidRDefault="000C69FE">
            <w:pPr>
              <w:pStyle w:val="4"/>
            </w:pPr>
            <w:r>
              <w:t>0.04</w:t>
            </w:r>
          </w:p>
        </w:tc>
        <w:tc>
          <w:tcPr>
            <w:tcW w:w="964" w:type="dxa"/>
            <w:vAlign w:val="center"/>
          </w:tcPr>
          <w:p w:rsidR="00233B9A" w:rsidRDefault="000C69FE">
            <w:pPr>
              <w:pStyle w:val="4"/>
            </w:pPr>
            <w:r>
              <w:t>0.16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0.16</w:t>
            </w:r>
          </w:p>
        </w:tc>
        <w:tc>
          <w:tcPr>
            <w:tcW w:w="964" w:type="dxa"/>
            <w:vAlign w:val="center"/>
          </w:tcPr>
          <w:p w:rsidR="00233B9A" w:rsidRDefault="000C69FE">
            <w:pPr>
              <w:pStyle w:val="4"/>
            </w:pPr>
            <w:r>
              <w:t>0.16</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5</w:t>
            </w:r>
          </w:p>
        </w:tc>
        <w:tc>
          <w:tcPr>
            <w:tcW w:w="850" w:type="dxa"/>
            <w:vAlign w:val="center"/>
          </w:tcPr>
          <w:p w:rsidR="00233B9A" w:rsidRDefault="000C69FE">
            <w:pPr>
              <w:pStyle w:val="4"/>
            </w:pPr>
            <w:r>
              <w:t>0.06</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4</w:t>
            </w:r>
          </w:p>
        </w:tc>
        <w:tc>
          <w:tcPr>
            <w:tcW w:w="850" w:type="dxa"/>
            <w:vAlign w:val="center"/>
          </w:tcPr>
          <w:p w:rsidR="00233B9A" w:rsidRDefault="000C69FE">
            <w:pPr>
              <w:pStyle w:val="4"/>
            </w:pPr>
            <w:r>
              <w:t>0.04</w:t>
            </w:r>
          </w:p>
        </w:tc>
        <w:tc>
          <w:tcPr>
            <w:tcW w:w="964" w:type="dxa"/>
            <w:vAlign w:val="center"/>
          </w:tcPr>
          <w:p w:rsidR="00233B9A" w:rsidRDefault="000C69FE">
            <w:pPr>
              <w:pStyle w:val="4"/>
            </w:pPr>
            <w:r>
              <w:t>0.16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0.16</w:t>
            </w:r>
          </w:p>
        </w:tc>
        <w:tc>
          <w:tcPr>
            <w:tcW w:w="964" w:type="dxa"/>
            <w:vAlign w:val="center"/>
          </w:tcPr>
          <w:p w:rsidR="00233B9A" w:rsidRDefault="000C69FE">
            <w:pPr>
              <w:pStyle w:val="4"/>
            </w:pPr>
            <w:r>
              <w:t>0.16</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0.03</w:t>
            </w:r>
          </w:p>
        </w:tc>
        <w:tc>
          <w:tcPr>
            <w:tcW w:w="964" w:type="dxa"/>
            <w:vAlign w:val="center"/>
          </w:tcPr>
          <w:p w:rsidR="00233B9A" w:rsidRDefault="000C69FE">
            <w:pPr>
              <w:pStyle w:val="4"/>
            </w:pPr>
            <w:r>
              <w:t>0.03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0.03</w:t>
            </w:r>
          </w:p>
        </w:tc>
        <w:tc>
          <w:tcPr>
            <w:tcW w:w="964" w:type="dxa"/>
            <w:vAlign w:val="center"/>
          </w:tcPr>
          <w:p w:rsidR="00233B9A" w:rsidRDefault="000C69FE">
            <w:pPr>
              <w:pStyle w:val="4"/>
            </w:pPr>
            <w:r>
              <w:t>0.03</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21</w:t>
            </w:r>
          </w:p>
        </w:tc>
        <w:tc>
          <w:tcPr>
            <w:tcW w:w="850" w:type="dxa"/>
            <w:vAlign w:val="center"/>
          </w:tcPr>
          <w:p w:rsidR="00233B9A" w:rsidRDefault="000C69FE">
            <w:pPr>
              <w:pStyle w:val="4"/>
            </w:pPr>
            <w:r>
              <w:t>0.04</w:t>
            </w:r>
          </w:p>
        </w:tc>
        <w:tc>
          <w:tcPr>
            <w:tcW w:w="964" w:type="dxa"/>
            <w:vAlign w:val="center"/>
          </w:tcPr>
          <w:p w:rsidR="00233B9A" w:rsidRDefault="000C69FE">
            <w:pPr>
              <w:pStyle w:val="4"/>
            </w:pPr>
            <w:r>
              <w:t>0.84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0.84</w:t>
            </w:r>
          </w:p>
        </w:tc>
        <w:tc>
          <w:tcPr>
            <w:tcW w:w="964" w:type="dxa"/>
            <w:vAlign w:val="center"/>
          </w:tcPr>
          <w:p w:rsidR="00233B9A" w:rsidRDefault="000C69FE">
            <w:pPr>
              <w:pStyle w:val="4"/>
            </w:pPr>
            <w:r>
              <w:t>0.84</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16</w:t>
            </w:r>
          </w:p>
        </w:tc>
        <w:tc>
          <w:tcPr>
            <w:tcW w:w="850" w:type="dxa"/>
            <w:vAlign w:val="center"/>
          </w:tcPr>
          <w:p w:rsidR="00233B9A" w:rsidRDefault="000C69FE">
            <w:pPr>
              <w:pStyle w:val="4"/>
            </w:pPr>
            <w:r>
              <w:t>0.06</w:t>
            </w:r>
          </w:p>
        </w:tc>
        <w:tc>
          <w:tcPr>
            <w:tcW w:w="964" w:type="dxa"/>
            <w:vAlign w:val="center"/>
          </w:tcPr>
          <w:p w:rsidR="00233B9A" w:rsidRDefault="000C69FE">
            <w:pPr>
              <w:pStyle w:val="4"/>
            </w:pPr>
            <w:r>
              <w:t>0.96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0.96</w:t>
            </w:r>
          </w:p>
        </w:tc>
        <w:tc>
          <w:tcPr>
            <w:tcW w:w="964" w:type="dxa"/>
            <w:vAlign w:val="center"/>
          </w:tcPr>
          <w:p w:rsidR="00233B9A" w:rsidRDefault="000C69FE">
            <w:pPr>
              <w:pStyle w:val="4"/>
            </w:pPr>
            <w:r>
              <w:t>0.96</w:t>
            </w:r>
          </w:p>
        </w:tc>
      </w:tr>
      <w:tr w:rsidR="00233B9A">
        <w:trPr>
          <w:cantSplit/>
          <w:jc w:val="center"/>
        </w:trPr>
        <w:tc>
          <w:tcPr>
            <w:tcW w:w="1701" w:type="dxa"/>
            <w:vAlign w:val="center"/>
          </w:tcPr>
          <w:p w:rsidR="00233B9A" w:rsidRDefault="000C69FE">
            <w:pPr>
              <w:pStyle w:val="2"/>
            </w:pPr>
            <w:r>
              <w:lastRenderedPageBreak/>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5</w:t>
            </w:r>
          </w:p>
        </w:tc>
        <w:tc>
          <w:tcPr>
            <w:tcW w:w="850" w:type="dxa"/>
            <w:vAlign w:val="center"/>
          </w:tcPr>
          <w:p w:rsidR="00233B9A" w:rsidRDefault="000C69FE">
            <w:pPr>
              <w:pStyle w:val="4"/>
            </w:pPr>
            <w:r>
              <w:t>0.03</w:t>
            </w:r>
          </w:p>
        </w:tc>
        <w:tc>
          <w:tcPr>
            <w:tcW w:w="964" w:type="dxa"/>
            <w:vAlign w:val="center"/>
          </w:tcPr>
          <w:p w:rsidR="00233B9A" w:rsidRDefault="000C69FE">
            <w:pPr>
              <w:pStyle w:val="4"/>
            </w:pPr>
            <w:r>
              <w:t>0.15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0.15</w:t>
            </w:r>
          </w:p>
        </w:tc>
        <w:tc>
          <w:tcPr>
            <w:tcW w:w="964" w:type="dxa"/>
            <w:vAlign w:val="center"/>
          </w:tcPr>
          <w:p w:rsidR="00233B9A" w:rsidRDefault="000C69FE">
            <w:pPr>
              <w:pStyle w:val="4"/>
            </w:pPr>
            <w:r>
              <w:t>0.15</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金属骨架为主的椅凳类</w:t>
            </w:r>
          </w:p>
        </w:tc>
        <w:tc>
          <w:tcPr>
            <w:tcW w:w="1134" w:type="dxa"/>
            <w:vAlign w:val="center"/>
          </w:tcPr>
          <w:p w:rsidR="00233B9A" w:rsidRDefault="000C69FE">
            <w:pPr>
              <w:pStyle w:val="2"/>
            </w:pPr>
            <w:r>
              <w:t>A060301</w:t>
            </w:r>
          </w:p>
        </w:tc>
        <w:tc>
          <w:tcPr>
            <w:tcW w:w="709" w:type="dxa"/>
            <w:vAlign w:val="center"/>
          </w:tcPr>
          <w:p w:rsidR="00233B9A" w:rsidRDefault="000C69FE">
            <w:pPr>
              <w:pStyle w:val="3"/>
            </w:pPr>
            <w:r>
              <w:t>把</w:t>
            </w:r>
          </w:p>
        </w:tc>
        <w:tc>
          <w:tcPr>
            <w:tcW w:w="850" w:type="dxa"/>
            <w:vAlign w:val="center"/>
          </w:tcPr>
          <w:p w:rsidR="00233B9A" w:rsidRDefault="000C69FE">
            <w:pPr>
              <w:pStyle w:val="4"/>
            </w:pPr>
            <w:r>
              <w:t>10</w:t>
            </w:r>
          </w:p>
        </w:tc>
        <w:tc>
          <w:tcPr>
            <w:tcW w:w="850" w:type="dxa"/>
            <w:vAlign w:val="center"/>
          </w:tcPr>
          <w:p w:rsidR="00233B9A" w:rsidRDefault="000C69FE">
            <w:pPr>
              <w:pStyle w:val="4"/>
            </w:pPr>
            <w:r>
              <w:t>0.02</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把</w:t>
            </w:r>
          </w:p>
        </w:tc>
        <w:tc>
          <w:tcPr>
            <w:tcW w:w="850" w:type="dxa"/>
            <w:vAlign w:val="center"/>
          </w:tcPr>
          <w:p w:rsidR="00233B9A" w:rsidRDefault="000C69FE">
            <w:pPr>
              <w:pStyle w:val="4"/>
            </w:pPr>
            <w:r>
              <w:t>50</w:t>
            </w:r>
          </w:p>
        </w:tc>
        <w:tc>
          <w:tcPr>
            <w:tcW w:w="850" w:type="dxa"/>
            <w:vAlign w:val="center"/>
          </w:tcPr>
          <w:p w:rsidR="00233B9A" w:rsidRDefault="000C69FE">
            <w:pPr>
              <w:pStyle w:val="4"/>
            </w:pPr>
            <w:r>
              <w:t>0.01</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金属骨架沙发类</w:t>
            </w:r>
          </w:p>
        </w:tc>
        <w:tc>
          <w:tcPr>
            <w:tcW w:w="1134" w:type="dxa"/>
            <w:vAlign w:val="center"/>
          </w:tcPr>
          <w:p w:rsidR="00233B9A" w:rsidRDefault="000C69FE">
            <w:pPr>
              <w:pStyle w:val="2"/>
            </w:pPr>
            <w:r>
              <w:t>A060401</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0.08</w:t>
            </w:r>
          </w:p>
        </w:tc>
        <w:tc>
          <w:tcPr>
            <w:tcW w:w="964" w:type="dxa"/>
            <w:vAlign w:val="center"/>
          </w:tcPr>
          <w:p w:rsidR="00233B9A" w:rsidRDefault="000C69FE">
            <w:pPr>
              <w:pStyle w:val="4"/>
            </w:pPr>
            <w:r>
              <w:t>0.08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0.08</w:t>
            </w:r>
          </w:p>
        </w:tc>
        <w:tc>
          <w:tcPr>
            <w:tcW w:w="964" w:type="dxa"/>
            <w:vAlign w:val="center"/>
          </w:tcPr>
          <w:p w:rsidR="00233B9A" w:rsidRDefault="000C69FE">
            <w:pPr>
              <w:pStyle w:val="4"/>
            </w:pPr>
            <w:r>
              <w:t>0.08</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金属骨架沙发类</w:t>
            </w:r>
          </w:p>
        </w:tc>
        <w:tc>
          <w:tcPr>
            <w:tcW w:w="1134" w:type="dxa"/>
            <w:vAlign w:val="center"/>
          </w:tcPr>
          <w:p w:rsidR="00233B9A" w:rsidRDefault="000C69FE">
            <w:pPr>
              <w:pStyle w:val="2"/>
            </w:pPr>
            <w:r>
              <w:t>A060401</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0.08</w:t>
            </w:r>
          </w:p>
        </w:tc>
        <w:tc>
          <w:tcPr>
            <w:tcW w:w="964" w:type="dxa"/>
            <w:vAlign w:val="center"/>
          </w:tcPr>
          <w:p w:rsidR="00233B9A" w:rsidRDefault="000C69FE">
            <w:pPr>
              <w:pStyle w:val="4"/>
            </w:pPr>
            <w:r>
              <w:t>0.16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0.16</w:t>
            </w:r>
          </w:p>
        </w:tc>
        <w:tc>
          <w:tcPr>
            <w:tcW w:w="964" w:type="dxa"/>
            <w:vAlign w:val="center"/>
          </w:tcPr>
          <w:p w:rsidR="00233B9A" w:rsidRDefault="000C69FE">
            <w:pPr>
              <w:pStyle w:val="4"/>
            </w:pPr>
            <w:r>
              <w:t>0.16</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金属骨架沙发类</w:t>
            </w:r>
          </w:p>
        </w:tc>
        <w:tc>
          <w:tcPr>
            <w:tcW w:w="1134" w:type="dxa"/>
            <w:vAlign w:val="center"/>
          </w:tcPr>
          <w:p w:rsidR="00233B9A" w:rsidRDefault="000C69FE">
            <w:pPr>
              <w:pStyle w:val="2"/>
            </w:pPr>
            <w:r>
              <w:t>A060401</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0.10</w:t>
            </w:r>
          </w:p>
        </w:tc>
        <w:tc>
          <w:tcPr>
            <w:tcW w:w="964" w:type="dxa"/>
            <w:vAlign w:val="center"/>
          </w:tcPr>
          <w:p w:rsidR="00233B9A" w:rsidRDefault="000C69FE">
            <w:pPr>
              <w:pStyle w:val="4"/>
            </w:pPr>
            <w:r>
              <w:t>0.10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0.10</w:t>
            </w:r>
          </w:p>
        </w:tc>
        <w:tc>
          <w:tcPr>
            <w:tcW w:w="964" w:type="dxa"/>
            <w:vAlign w:val="center"/>
          </w:tcPr>
          <w:p w:rsidR="00233B9A" w:rsidRDefault="000C69FE">
            <w:pPr>
              <w:pStyle w:val="4"/>
            </w:pPr>
            <w:r>
              <w:t>0.10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木质柜类</w:t>
            </w:r>
          </w:p>
        </w:tc>
        <w:tc>
          <w:tcPr>
            <w:tcW w:w="1134" w:type="dxa"/>
            <w:vAlign w:val="center"/>
          </w:tcPr>
          <w:p w:rsidR="00233B9A" w:rsidRDefault="000C69FE">
            <w:pPr>
              <w:pStyle w:val="2"/>
            </w:pPr>
            <w:r>
              <w:t>A060501</w:t>
            </w:r>
          </w:p>
        </w:tc>
        <w:tc>
          <w:tcPr>
            <w:tcW w:w="709" w:type="dxa"/>
            <w:vAlign w:val="center"/>
          </w:tcPr>
          <w:p w:rsidR="00233B9A" w:rsidRDefault="000C69FE">
            <w:pPr>
              <w:pStyle w:val="3"/>
            </w:pPr>
            <w:r>
              <w:t>组</w:t>
            </w:r>
          </w:p>
        </w:tc>
        <w:tc>
          <w:tcPr>
            <w:tcW w:w="850" w:type="dxa"/>
            <w:vAlign w:val="center"/>
          </w:tcPr>
          <w:p w:rsidR="00233B9A" w:rsidRDefault="000C69FE">
            <w:pPr>
              <w:pStyle w:val="4"/>
            </w:pPr>
            <w:r>
              <w:t>1</w:t>
            </w:r>
          </w:p>
        </w:tc>
        <w:tc>
          <w:tcPr>
            <w:tcW w:w="850" w:type="dxa"/>
            <w:vAlign w:val="center"/>
          </w:tcPr>
          <w:p w:rsidR="00233B9A" w:rsidRDefault="000C69FE">
            <w:pPr>
              <w:pStyle w:val="4"/>
            </w:pPr>
            <w:r>
              <w:t>0.10</w:t>
            </w:r>
          </w:p>
        </w:tc>
        <w:tc>
          <w:tcPr>
            <w:tcW w:w="964" w:type="dxa"/>
            <w:vAlign w:val="center"/>
          </w:tcPr>
          <w:p w:rsidR="00233B9A" w:rsidRDefault="000C69FE">
            <w:pPr>
              <w:pStyle w:val="4"/>
            </w:pPr>
            <w:r>
              <w:t>0.10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0.10</w:t>
            </w:r>
          </w:p>
        </w:tc>
        <w:tc>
          <w:tcPr>
            <w:tcW w:w="964" w:type="dxa"/>
            <w:vAlign w:val="center"/>
          </w:tcPr>
          <w:p w:rsidR="00233B9A" w:rsidRDefault="000C69FE">
            <w:pPr>
              <w:pStyle w:val="4"/>
            </w:pPr>
            <w:r>
              <w:t>0.10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木质柜类</w:t>
            </w:r>
          </w:p>
        </w:tc>
        <w:tc>
          <w:tcPr>
            <w:tcW w:w="1134" w:type="dxa"/>
            <w:vAlign w:val="center"/>
          </w:tcPr>
          <w:p w:rsidR="00233B9A" w:rsidRDefault="000C69FE">
            <w:pPr>
              <w:pStyle w:val="2"/>
            </w:pPr>
            <w:r>
              <w:t>A060501</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0.04</w:t>
            </w:r>
          </w:p>
        </w:tc>
        <w:tc>
          <w:tcPr>
            <w:tcW w:w="964" w:type="dxa"/>
            <w:vAlign w:val="center"/>
          </w:tcPr>
          <w:p w:rsidR="00233B9A" w:rsidRDefault="000C69FE">
            <w:pPr>
              <w:pStyle w:val="4"/>
            </w:pPr>
            <w:r>
              <w:t>0.04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0.04</w:t>
            </w:r>
          </w:p>
        </w:tc>
        <w:tc>
          <w:tcPr>
            <w:tcW w:w="964" w:type="dxa"/>
            <w:vAlign w:val="center"/>
          </w:tcPr>
          <w:p w:rsidR="00233B9A" w:rsidRDefault="000C69FE">
            <w:pPr>
              <w:pStyle w:val="4"/>
            </w:pPr>
            <w:r>
              <w:t>0.04</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保险柜</w:t>
            </w:r>
          </w:p>
        </w:tc>
        <w:tc>
          <w:tcPr>
            <w:tcW w:w="1134" w:type="dxa"/>
            <w:vAlign w:val="center"/>
          </w:tcPr>
          <w:p w:rsidR="00233B9A" w:rsidRDefault="000C69FE">
            <w:pPr>
              <w:pStyle w:val="2"/>
            </w:pPr>
            <w:r>
              <w:t>A060502</w:t>
            </w:r>
          </w:p>
        </w:tc>
        <w:tc>
          <w:tcPr>
            <w:tcW w:w="709" w:type="dxa"/>
            <w:vAlign w:val="center"/>
          </w:tcPr>
          <w:p w:rsidR="00233B9A" w:rsidRDefault="000C69FE">
            <w:pPr>
              <w:pStyle w:val="3"/>
            </w:pPr>
            <w:r>
              <w:t>组</w:t>
            </w:r>
          </w:p>
        </w:tc>
        <w:tc>
          <w:tcPr>
            <w:tcW w:w="850" w:type="dxa"/>
            <w:vAlign w:val="center"/>
          </w:tcPr>
          <w:p w:rsidR="00233B9A" w:rsidRDefault="000C69FE">
            <w:pPr>
              <w:pStyle w:val="4"/>
            </w:pPr>
            <w:r>
              <w:t>15</w:t>
            </w:r>
          </w:p>
        </w:tc>
        <w:tc>
          <w:tcPr>
            <w:tcW w:w="850" w:type="dxa"/>
            <w:vAlign w:val="center"/>
          </w:tcPr>
          <w:p w:rsidR="00233B9A" w:rsidRDefault="000C69FE">
            <w:pPr>
              <w:pStyle w:val="4"/>
            </w:pPr>
            <w:r>
              <w:t>0.09</w:t>
            </w:r>
          </w:p>
        </w:tc>
        <w:tc>
          <w:tcPr>
            <w:tcW w:w="964" w:type="dxa"/>
            <w:vAlign w:val="center"/>
          </w:tcPr>
          <w:p w:rsidR="00233B9A" w:rsidRDefault="000C69FE">
            <w:pPr>
              <w:pStyle w:val="4"/>
            </w:pPr>
            <w:r>
              <w:t>1.35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1.35</w:t>
            </w:r>
          </w:p>
        </w:tc>
        <w:tc>
          <w:tcPr>
            <w:tcW w:w="964" w:type="dxa"/>
            <w:vAlign w:val="center"/>
          </w:tcPr>
          <w:p w:rsidR="00233B9A" w:rsidRDefault="000C69FE">
            <w:pPr>
              <w:pStyle w:val="4"/>
            </w:pPr>
            <w:r>
              <w:t>1.35</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24</w:t>
            </w:r>
          </w:p>
        </w:tc>
        <w:tc>
          <w:tcPr>
            <w:tcW w:w="850" w:type="dxa"/>
            <w:vAlign w:val="center"/>
          </w:tcPr>
          <w:p w:rsidR="00233B9A" w:rsidRDefault="000C69FE">
            <w:pPr>
              <w:pStyle w:val="4"/>
            </w:pPr>
            <w:r>
              <w:t>0.04</w:t>
            </w:r>
          </w:p>
        </w:tc>
        <w:tc>
          <w:tcPr>
            <w:tcW w:w="964" w:type="dxa"/>
            <w:vAlign w:val="center"/>
          </w:tcPr>
          <w:p w:rsidR="00233B9A" w:rsidRDefault="000C69FE">
            <w:pPr>
              <w:pStyle w:val="4"/>
            </w:pPr>
            <w:r>
              <w:t>0.96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0.96</w:t>
            </w:r>
          </w:p>
        </w:tc>
        <w:tc>
          <w:tcPr>
            <w:tcW w:w="964" w:type="dxa"/>
            <w:vAlign w:val="center"/>
          </w:tcPr>
          <w:p w:rsidR="00233B9A" w:rsidRDefault="000C69FE">
            <w:pPr>
              <w:pStyle w:val="4"/>
            </w:pPr>
            <w:r>
              <w:t>0.96</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2</w:t>
            </w:r>
          </w:p>
        </w:tc>
        <w:tc>
          <w:tcPr>
            <w:tcW w:w="850" w:type="dxa"/>
            <w:vAlign w:val="center"/>
          </w:tcPr>
          <w:p w:rsidR="00233B9A" w:rsidRDefault="000C69FE">
            <w:pPr>
              <w:pStyle w:val="4"/>
            </w:pPr>
            <w:r>
              <w:t>0.05</w:t>
            </w:r>
          </w:p>
        </w:tc>
        <w:tc>
          <w:tcPr>
            <w:tcW w:w="964" w:type="dxa"/>
            <w:vAlign w:val="center"/>
          </w:tcPr>
          <w:p w:rsidR="00233B9A" w:rsidRDefault="000C69FE">
            <w:pPr>
              <w:pStyle w:val="4"/>
            </w:pPr>
            <w:r>
              <w:t>0.10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0.10</w:t>
            </w:r>
          </w:p>
        </w:tc>
        <w:tc>
          <w:tcPr>
            <w:tcW w:w="964" w:type="dxa"/>
            <w:vAlign w:val="center"/>
          </w:tcPr>
          <w:p w:rsidR="00233B9A" w:rsidRDefault="000C69FE">
            <w:pPr>
              <w:pStyle w:val="4"/>
            </w:pPr>
            <w:r>
              <w:t>0.10</w:t>
            </w:r>
          </w:p>
        </w:tc>
      </w:tr>
      <w:tr w:rsidR="00233B9A">
        <w:trPr>
          <w:cantSplit/>
          <w:jc w:val="center"/>
        </w:trPr>
        <w:tc>
          <w:tcPr>
            <w:tcW w:w="1701" w:type="dxa"/>
            <w:vAlign w:val="center"/>
          </w:tcPr>
          <w:p w:rsidR="00233B9A" w:rsidRDefault="000C69FE">
            <w:pPr>
              <w:pStyle w:val="2"/>
            </w:pPr>
            <w:r>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组</w:t>
            </w:r>
          </w:p>
        </w:tc>
        <w:tc>
          <w:tcPr>
            <w:tcW w:w="850" w:type="dxa"/>
            <w:vAlign w:val="center"/>
          </w:tcPr>
          <w:p w:rsidR="00233B9A" w:rsidRDefault="000C69FE">
            <w:pPr>
              <w:pStyle w:val="4"/>
            </w:pPr>
            <w:r>
              <w:t>4</w:t>
            </w:r>
          </w:p>
        </w:tc>
        <w:tc>
          <w:tcPr>
            <w:tcW w:w="850" w:type="dxa"/>
            <w:vAlign w:val="center"/>
          </w:tcPr>
          <w:p w:rsidR="00233B9A" w:rsidRDefault="000C69FE">
            <w:pPr>
              <w:pStyle w:val="4"/>
            </w:pPr>
            <w:r>
              <w:t>0.08</w:t>
            </w:r>
          </w:p>
        </w:tc>
        <w:tc>
          <w:tcPr>
            <w:tcW w:w="964" w:type="dxa"/>
            <w:vAlign w:val="center"/>
          </w:tcPr>
          <w:p w:rsidR="00233B9A" w:rsidRDefault="000C69FE">
            <w:pPr>
              <w:pStyle w:val="4"/>
            </w:pPr>
            <w:r>
              <w:t>0.32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0.32</w:t>
            </w:r>
          </w:p>
        </w:tc>
        <w:tc>
          <w:tcPr>
            <w:tcW w:w="964" w:type="dxa"/>
            <w:vAlign w:val="center"/>
          </w:tcPr>
          <w:p w:rsidR="00233B9A" w:rsidRDefault="000C69FE">
            <w:pPr>
              <w:pStyle w:val="4"/>
            </w:pPr>
            <w:r>
              <w:t>0.32</w:t>
            </w:r>
          </w:p>
        </w:tc>
      </w:tr>
      <w:tr w:rsidR="00233B9A">
        <w:trPr>
          <w:cantSplit/>
          <w:jc w:val="center"/>
        </w:trPr>
        <w:tc>
          <w:tcPr>
            <w:tcW w:w="1701" w:type="dxa"/>
            <w:vAlign w:val="center"/>
          </w:tcPr>
          <w:p w:rsidR="00233B9A" w:rsidRDefault="000C69FE">
            <w:pPr>
              <w:pStyle w:val="2"/>
            </w:pPr>
            <w:r>
              <w:lastRenderedPageBreak/>
              <w:t>办公教学购置经费</w:t>
            </w:r>
          </w:p>
        </w:tc>
        <w:tc>
          <w:tcPr>
            <w:tcW w:w="964" w:type="dxa"/>
            <w:vAlign w:val="center"/>
          </w:tcPr>
          <w:p w:rsidR="00233B9A" w:rsidRDefault="000C69FE">
            <w:pPr>
              <w:pStyle w:val="4"/>
            </w:pPr>
            <w:r>
              <w:t>22.59</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冰雪人才培养“排头兵”建设</w:t>
            </w:r>
          </w:p>
        </w:tc>
        <w:tc>
          <w:tcPr>
            <w:tcW w:w="964" w:type="dxa"/>
            <w:vAlign w:val="center"/>
          </w:tcPr>
          <w:p w:rsidR="00233B9A" w:rsidRDefault="000C69FE">
            <w:pPr>
              <w:pStyle w:val="4"/>
            </w:pPr>
            <w:r>
              <w:t>260.00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210.00</w:t>
            </w:r>
          </w:p>
        </w:tc>
        <w:tc>
          <w:tcPr>
            <w:tcW w:w="964" w:type="dxa"/>
            <w:vAlign w:val="center"/>
          </w:tcPr>
          <w:p w:rsidR="00233B9A" w:rsidRDefault="000C69FE">
            <w:pPr>
              <w:pStyle w:val="4"/>
            </w:pPr>
            <w:r>
              <w:t>210.00</w:t>
            </w:r>
          </w:p>
        </w:tc>
        <w:tc>
          <w:tcPr>
            <w:tcW w:w="964" w:type="dxa"/>
            <w:vAlign w:val="center"/>
          </w:tcPr>
          <w:p w:rsidR="00233B9A" w:rsidRDefault="00233B9A">
            <w:pPr>
              <w:pStyle w:val="4"/>
            </w:pPr>
          </w:p>
        </w:tc>
        <w:tc>
          <w:tcPr>
            <w:tcW w:w="964" w:type="dxa"/>
            <w:vAlign w:val="center"/>
          </w:tcPr>
          <w:p w:rsidR="00233B9A" w:rsidRDefault="000C69FE">
            <w:pPr>
              <w:pStyle w:val="4"/>
            </w:pPr>
            <w:r>
              <w:t>210.00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210.00</w:t>
            </w:r>
          </w:p>
        </w:tc>
      </w:tr>
      <w:tr w:rsidR="00233B9A">
        <w:trPr>
          <w:cantSplit/>
          <w:jc w:val="center"/>
        </w:trPr>
        <w:tc>
          <w:tcPr>
            <w:tcW w:w="1701" w:type="dxa"/>
            <w:vAlign w:val="center"/>
          </w:tcPr>
          <w:p w:rsidR="00233B9A" w:rsidRDefault="000C69FE">
            <w:pPr>
              <w:pStyle w:val="2"/>
            </w:pPr>
            <w:r>
              <w:t>大数据实验室建设</w:t>
            </w:r>
          </w:p>
        </w:tc>
        <w:tc>
          <w:tcPr>
            <w:tcW w:w="964" w:type="dxa"/>
            <w:vAlign w:val="center"/>
          </w:tcPr>
          <w:p w:rsidR="00233B9A" w:rsidRDefault="000C69FE">
            <w:pPr>
              <w:pStyle w:val="4"/>
            </w:pPr>
            <w:r>
              <w:t>200.00</w:t>
            </w:r>
          </w:p>
        </w:tc>
        <w:tc>
          <w:tcPr>
            <w:tcW w:w="1134" w:type="dxa"/>
            <w:vAlign w:val="center"/>
          </w:tcPr>
          <w:p w:rsidR="00233B9A" w:rsidRDefault="000C69FE">
            <w:pPr>
              <w:pStyle w:val="2"/>
            </w:pPr>
            <w:r>
              <w:t>其他基础软件</w:t>
            </w:r>
          </w:p>
        </w:tc>
        <w:tc>
          <w:tcPr>
            <w:tcW w:w="1134" w:type="dxa"/>
            <w:vAlign w:val="center"/>
          </w:tcPr>
          <w:p w:rsidR="00233B9A" w:rsidRDefault="000C69FE">
            <w:pPr>
              <w:pStyle w:val="2"/>
            </w:pPr>
            <w:r>
              <w:t>A0201080199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154.00</w:t>
            </w:r>
          </w:p>
        </w:tc>
        <w:tc>
          <w:tcPr>
            <w:tcW w:w="964" w:type="dxa"/>
            <w:vAlign w:val="center"/>
          </w:tcPr>
          <w:p w:rsidR="00233B9A" w:rsidRDefault="000C69FE">
            <w:pPr>
              <w:pStyle w:val="4"/>
            </w:pPr>
            <w:r>
              <w:t>154.00</w:t>
            </w:r>
          </w:p>
        </w:tc>
        <w:tc>
          <w:tcPr>
            <w:tcW w:w="964" w:type="dxa"/>
            <w:vAlign w:val="center"/>
          </w:tcPr>
          <w:p w:rsidR="00233B9A" w:rsidRDefault="00233B9A">
            <w:pPr>
              <w:pStyle w:val="4"/>
            </w:pPr>
          </w:p>
        </w:tc>
        <w:tc>
          <w:tcPr>
            <w:tcW w:w="964" w:type="dxa"/>
            <w:vAlign w:val="center"/>
          </w:tcPr>
          <w:p w:rsidR="00233B9A" w:rsidRDefault="000C69FE">
            <w:pPr>
              <w:pStyle w:val="4"/>
            </w:pPr>
            <w:r>
              <w:t>154.00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基础设施和场馆运行维修维护项目</w:t>
            </w:r>
          </w:p>
        </w:tc>
        <w:tc>
          <w:tcPr>
            <w:tcW w:w="964" w:type="dxa"/>
            <w:vAlign w:val="center"/>
          </w:tcPr>
          <w:p w:rsidR="00233B9A" w:rsidRDefault="000C69FE">
            <w:pPr>
              <w:pStyle w:val="4"/>
            </w:pPr>
            <w:r>
              <w:t>620.00</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620.00</w:t>
            </w:r>
          </w:p>
        </w:tc>
        <w:tc>
          <w:tcPr>
            <w:tcW w:w="964" w:type="dxa"/>
            <w:vAlign w:val="center"/>
          </w:tcPr>
          <w:p w:rsidR="00233B9A" w:rsidRDefault="000C69FE">
            <w:pPr>
              <w:pStyle w:val="4"/>
            </w:pPr>
            <w:r>
              <w:t>620.00</w:t>
            </w:r>
          </w:p>
        </w:tc>
        <w:tc>
          <w:tcPr>
            <w:tcW w:w="964" w:type="dxa"/>
            <w:vAlign w:val="center"/>
          </w:tcPr>
          <w:p w:rsidR="00233B9A" w:rsidRDefault="00233B9A">
            <w:pPr>
              <w:pStyle w:val="4"/>
            </w:pPr>
          </w:p>
        </w:tc>
        <w:tc>
          <w:tcPr>
            <w:tcW w:w="964" w:type="dxa"/>
            <w:vAlign w:val="center"/>
          </w:tcPr>
          <w:p w:rsidR="00233B9A" w:rsidRDefault="000C69FE">
            <w:pPr>
              <w:pStyle w:val="4"/>
            </w:pPr>
            <w:r>
              <w:t>620.00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620.00</w:t>
            </w:r>
          </w:p>
        </w:tc>
      </w:tr>
      <w:tr w:rsidR="00233B9A">
        <w:trPr>
          <w:cantSplit/>
          <w:jc w:val="center"/>
        </w:trPr>
        <w:tc>
          <w:tcPr>
            <w:tcW w:w="1701" w:type="dxa"/>
            <w:vAlign w:val="center"/>
          </w:tcPr>
          <w:p w:rsidR="00233B9A" w:rsidRDefault="000C69FE">
            <w:pPr>
              <w:pStyle w:val="2"/>
            </w:pPr>
            <w:r>
              <w:t>竞技人才培养训练比赛保障项目</w:t>
            </w:r>
          </w:p>
        </w:tc>
        <w:tc>
          <w:tcPr>
            <w:tcW w:w="964" w:type="dxa"/>
            <w:vAlign w:val="center"/>
          </w:tcPr>
          <w:p w:rsidR="00233B9A" w:rsidRDefault="000C69FE">
            <w:pPr>
              <w:pStyle w:val="4"/>
            </w:pPr>
            <w:r>
              <w:t>770.00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64.00</w:t>
            </w:r>
          </w:p>
        </w:tc>
        <w:tc>
          <w:tcPr>
            <w:tcW w:w="964" w:type="dxa"/>
            <w:vAlign w:val="center"/>
          </w:tcPr>
          <w:p w:rsidR="00233B9A" w:rsidRDefault="000C69FE">
            <w:pPr>
              <w:pStyle w:val="4"/>
            </w:pPr>
            <w:r>
              <w:t>64.00</w:t>
            </w:r>
          </w:p>
        </w:tc>
        <w:tc>
          <w:tcPr>
            <w:tcW w:w="964" w:type="dxa"/>
            <w:vAlign w:val="center"/>
          </w:tcPr>
          <w:p w:rsidR="00233B9A" w:rsidRDefault="00233B9A">
            <w:pPr>
              <w:pStyle w:val="4"/>
            </w:pPr>
          </w:p>
        </w:tc>
        <w:tc>
          <w:tcPr>
            <w:tcW w:w="964" w:type="dxa"/>
            <w:vAlign w:val="center"/>
          </w:tcPr>
          <w:p w:rsidR="00233B9A" w:rsidRDefault="000C69FE">
            <w:pPr>
              <w:pStyle w:val="4"/>
            </w:pPr>
            <w:r>
              <w:t>64.00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64.00</w:t>
            </w:r>
          </w:p>
        </w:tc>
      </w:tr>
      <w:tr w:rsidR="00233B9A">
        <w:trPr>
          <w:cantSplit/>
          <w:jc w:val="center"/>
        </w:trPr>
        <w:tc>
          <w:tcPr>
            <w:tcW w:w="1701" w:type="dxa"/>
            <w:vAlign w:val="center"/>
          </w:tcPr>
          <w:p w:rsidR="00233B9A" w:rsidRDefault="000C69FE">
            <w:pPr>
              <w:pStyle w:val="2"/>
            </w:pPr>
            <w:r>
              <w:t>攀岩教学场地实验设施</w:t>
            </w:r>
          </w:p>
        </w:tc>
        <w:tc>
          <w:tcPr>
            <w:tcW w:w="964" w:type="dxa"/>
            <w:vAlign w:val="center"/>
          </w:tcPr>
          <w:p w:rsidR="00233B9A" w:rsidRDefault="000C69FE">
            <w:pPr>
              <w:pStyle w:val="4"/>
            </w:pPr>
            <w:r>
              <w:t>80.00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1</w:t>
            </w:r>
          </w:p>
        </w:tc>
        <w:tc>
          <w:tcPr>
            <w:tcW w:w="850" w:type="dxa"/>
            <w:vAlign w:val="center"/>
          </w:tcPr>
          <w:p w:rsidR="00233B9A" w:rsidRDefault="000C69FE">
            <w:pPr>
              <w:pStyle w:val="4"/>
            </w:pPr>
            <w:r>
              <w:t>1</w:t>
            </w:r>
          </w:p>
        </w:tc>
        <w:tc>
          <w:tcPr>
            <w:tcW w:w="850" w:type="dxa"/>
            <w:vAlign w:val="center"/>
          </w:tcPr>
          <w:p w:rsidR="00233B9A" w:rsidRDefault="000C69FE">
            <w:pPr>
              <w:pStyle w:val="4"/>
            </w:pPr>
            <w:r>
              <w:t>80.00</w:t>
            </w:r>
          </w:p>
        </w:tc>
        <w:tc>
          <w:tcPr>
            <w:tcW w:w="964" w:type="dxa"/>
            <w:vAlign w:val="center"/>
          </w:tcPr>
          <w:p w:rsidR="00233B9A" w:rsidRDefault="000C69FE">
            <w:pPr>
              <w:pStyle w:val="4"/>
            </w:pPr>
            <w:r>
              <w:t>80.00</w:t>
            </w:r>
          </w:p>
        </w:tc>
        <w:tc>
          <w:tcPr>
            <w:tcW w:w="964" w:type="dxa"/>
            <w:vAlign w:val="center"/>
          </w:tcPr>
          <w:p w:rsidR="00233B9A" w:rsidRDefault="000C69FE">
            <w:pPr>
              <w:pStyle w:val="4"/>
            </w:pPr>
            <w:r>
              <w:t>80.00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7</w:t>
            </w:r>
          </w:p>
        </w:tc>
        <w:tc>
          <w:tcPr>
            <w:tcW w:w="850" w:type="dxa"/>
            <w:vAlign w:val="center"/>
          </w:tcPr>
          <w:p w:rsidR="00233B9A" w:rsidRDefault="000C69FE">
            <w:pPr>
              <w:pStyle w:val="4"/>
            </w:pPr>
            <w:r>
              <w:t>0.50</w:t>
            </w:r>
          </w:p>
        </w:tc>
        <w:tc>
          <w:tcPr>
            <w:tcW w:w="964" w:type="dxa"/>
            <w:vAlign w:val="center"/>
          </w:tcPr>
          <w:p w:rsidR="00233B9A" w:rsidRDefault="000C69FE">
            <w:pPr>
              <w:pStyle w:val="4"/>
            </w:pPr>
            <w:r>
              <w:t>3.50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3.50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7</w:t>
            </w:r>
          </w:p>
        </w:tc>
        <w:tc>
          <w:tcPr>
            <w:tcW w:w="850" w:type="dxa"/>
            <w:vAlign w:val="center"/>
          </w:tcPr>
          <w:p w:rsidR="00233B9A" w:rsidRDefault="000C69FE">
            <w:pPr>
              <w:pStyle w:val="4"/>
            </w:pPr>
            <w:r>
              <w:t>0.60</w:t>
            </w:r>
          </w:p>
        </w:tc>
        <w:tc>
          <w:tcPr>
            <w:tcW w:w="964" w:type="dxa"/>
            <w:vAlign w:val="center"/>
          </w:tcPr>
          <w:p w:rsidR="00233B9A" w:rsidRDefault="000C69FE">
            <w:pPr>
              <w:pStyle w:val="4"/>
            </w:pPr>
            <w:r>
              <w:t>4.20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4.20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磁卡读写器</w:t>
            </w:r>
          </w:p>
        </w:tc>
        <w:tc>
          <w:tcPr>
            <w:tcW w:w="1134" w:type="dxa"/>
            <w:vAlign w:val="center"/>
          </w:tcPr>
          <w:p w:rsidR="00233B9A" w:rsidRDefault="000C69FE">
            <w:pPr>
              <w:pStyle w:val="2"/>
            </w:pPr>
            <w:r>
              <w:t>A0201060804</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10.00</w:t>
            </w: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多功能一体机</w:t>
            </w:r>
          </w:p>
        </w:tc>
        <w:tc>
          <w:tcPr>
            <w:tcW w:w="1134" w:type="dxa"/>
            <w:vAlign w:val="center"/>
          </w:tcPr>
          <w:p w:rsidR="00233B9A" w:rsidRDefault="000C69FE">
            <w:pPr>
              <w:pStyle w:val="2"/>
            </w:pPr>
            <w:r>
              <w:t>A020204</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0.20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数字照相机</w:t>
            </w:r>
          </w:p>
        </w:tc>
        <w:tc>
          <w:tcPr>
            <w:tcW w:w="1134" w:type="dxa"/>
            <w:vAlign w:val="center"/>
          </w:tcPr>
          <w:p w:rsidR="00233B9A" w:rsidRDefault="000C69FE">
            <w:pPr>
              <w:pStyle w:val="2"/>
            </w:pPr>
            <w:r>
              <w:t>A0202050101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特殊照相机</w:t>
            </w:r>
          </w:p>
        </w:tc>
        <w:tc>
          <w:tcPr>
            <w:tcW w:w="1134" w:type="dxa"/>
            <w:vAlign w:val="center"/>
          </w:tcPr>
          <w:p w:rsidR="00233B9A" w:rsidRDefault="000C69FE">
            <w:pPr>
              <w:pStyle w:val="2"/>
            </w:pPr>
            <w:r>
              <w:t>A0202050105</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0.84</w:t>
            </w:r>
          </w:p>
        </w:tc>
        <w:tc>
          <w:tcPr>
            <w:tcW w:w="964" w:type="dxa"/>
            <w:vAlign w:val="center"/>
          </w:tcPr>
          <w:p w:rsidR="00233B9A" w:rsidRDefault="000C69FE">
            <w:pPr>
              <w:pStyle w:val="4"/>
            </w:pPr>
            <w:r>
              <w:t>0.84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0.84</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LED显示屏</w:t>
            </w:r>
          </w:p>
        </w:tc>
        <w:tc>
          <w:tcPr>
            <w:tcW w:w="1134" w:type="dxa"/>
            <w:vAlign w:val="center"/>
          </w:tcPr>
          <w:p w:rsidR="00233B9A" w:rsidRDefault="000C69FE">
            <w:pPr>
              <w:pStyle w:val="2"/>
            </w:pPr>
            <w:r>
              <w:t>A020207</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r>
      <w:tr w:rsidR="00233B9A">
        <w:trPr>
          <w:cantSplit/>
          <w:jc w:val="center"/>
        </w:trPr>
        <w:tc>
          <w:tcPr>
            <w:tcW w:w="1701" w:type="dxa"/>
            <w:vAlign w:val="center"/>
          </w:tcPr>
          <w:p w:rsidR="00233B9A" w:rsidRDefault="000C69FE">
            <w:pPr>
              <w:pStyle w:val="2"/>
            </w:pPr>
            <w:r>
              <w:lastRenderedPageBreak/>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0.10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其他办公设备</w:t>
            </w:r>
          </w:p>
        </w:tc>
        <w:tc>
          <w:tcPr>
            <w:tcW w:w="1134" w:type="dxa"/>
            <w:vAlign w:val="center"/>
          </w:tcPr>
          <w:p w:rsidR="00233B9A" w:rsidRDefault="000C69FE">
            <w:pPr>
              <w:pStyle w:val="2"/>
            </w:pPr>
            <w:r>
              <w:t>A020299</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0.10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其他办公设备</w:t>
            </w:r>
          </w:p>
        </w:tc>
        <w:tc>
          <w:tcPr>
            <w:tcW w:w="1134" w:type="dxa"/>
            <w:vAlign w:val="center"/>
          </w:tcPr>
          <w:p w:rsidR="00233B9A" w:rsidRDefault="000C69FE">
            <w:pPr>
              <w:pStyle w:val="2"/>
            </w:pPr>
            <w:r>
              <w:t>A020299</w:t>
            </w:r>
          </w:p>
        </w:tc>
        <w:tc>
          <w:tcPr>
            <w:tcW w:w="709" w:type="dxa"/>
            <w:vAlign w:val="center"/>
          </w:tcPr>
          <w:p w:rsidR="00233B9A" w:rsidRDefault="000C69FE">
            <w:pPr>
              <w:pStyle w:val="3"/>
            </w:pPr>
            <w:r>
              <w:t>支</w:t>
            </w:r>
          </w:p>
        </w:tc>
        <w:tc>
          <w:tcPr>
            <w:tcW w:w="850" w:type="dxa"/>
            <w:vAlign w:val="center"/>
          </w:tcPr>
          <w:p w:rsidR="00233B9A" w:rsidRDefault="000C69FE">
            <w:pPr>
              <w:pStyle w:val="4"/>
            </w:pPr>
            <w:r>
              <w:t>2</w:t>
            </w:r>
          </w:p>
        </w:tc>
        <w:tc>
          <w:tcPr>
            <w:tcW w:w="850" w:type="dxa"/>
            <w:vAlign w:val="center"/>
          </w:tcPr>
          <w:p w:rsidR="00233B9A" w:rsidRDefault="000C69FE">
            <w:pPr>
              <w:pStyle w:val="4"/>
            </w:pPr>
            <w:r>
              <w:t>0.21</w:t>
            </w:r>
          </w:p>
        </w:tc>
        <w:tc>
          <w:tcPr>
            <w:tcW w:w="964" w:type="dxa"/>
            <w:vAlign w:val="center"/>
          </w:tcPr>
          <w:p w:rsidR="00233B9A" w:rsidRDefault="000C69FE">
            <w:pPr>
              <w:pStyle w:val="4"/>
            </w:pPr>
            <w:r>
              <w:t>0.42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0.42</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其他办公设备</w:t>
            </w:r>
          </w:p>
        </w:tc>
        <w:tc>
          <w:tcPr>
            <w:tcW w:w="1134" w:type="dxa"/>
            <w:vAlign w:val="center"/>
          </w:tcPr>
          <w:p w:rsidR="00233B9A" w:rsidRDefault="000C69FE">
            <w:pPr>
              <w:pStyle w:val="2"/>
            </w:pPr>
            <w:r>
              <w:t>A020299</w:t>
            </w:r>
          </w:p>
        </w:tc>
        <w:tc>
          <w:tcPr>
            <w:tcW w:w="709" w:type="dxa"/>
            <w:vAlign w:val="center"/>
          </w:tcPr>
          <w:p w:rsidR="00233B9A" w:rsidRDefault="000C69FE">
            <w:pPr>
              <w:pStyle w:val="3"/>
            </w:pPr>
            <w:r>
              <w:t>个</w:t>
            </w:r>
          </w:p>
        </w:tc>
        <w:tc>
          <w:tcPr>
            <w:tcW w:w="850" w:type="dxa"/>
            <w:vAlign w:val="center"/>
          </w:tcPr>
          <w:p w:rsidR="00233B9A" w:rsidRDefault="000C69FE">
            <w:pPr>
              <w:pStyle w:val="4"/>
            </w:pPr>
            <w:r>
              <w:t>7</w:t>
            </w:r>
          </w:p>
        </w:tc>
        <w:tc>
          <w:tcPr>
            <w:tcW w:w="850" w:type="dxa"/>
            <w:vAlign w:val="center"/>
          </w:tcPr>
          <w:p w:rsidR="00233B9A" w:rsidRDefault="000C69FE">
            <w:pPr>
              <w:pStyle w:val="4"/>
            </w:pPr>
            <w:r>
              <w:t>0.10</w:t>
            </w: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其他泵</w:t>
            </w:r>
          </w:p>
        </w:tc>
        <w:tc>
          <w:tcPr>
            <w:tcW w:w="1134" w:type="dxa"/>
            <w:vAlign w:val="center"/>
          </w:tcPr>
          <w:p w:rsidR="00233B9A" w:rsidRDefault="000C69FE">
            <w:pPr>
              <w:pStyle w:val="2"/>
            </w:pPr>
            <w:r>
              <w:t>A02051999</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6.00</w:t>
            </w:r>
          </w:p>
        </w:tc>
        <w:tc>
          <w:tcPr>
            <w:tcW w:w="964" w:type="dxa"/>
            <w:vAlign w:val="center"/>
          </w:tcPr>
          <w:p w:rsidR="00233B9A" w:rsidRDefault="000C69FE">
            <w:pPr>
              <w:pStyle w:val="4"/>
            </w:pPr>
            <w:r>
              <w:t>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6.00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0.30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洗衣机</w:t>
            </w:r>
          </w:p>
        </w:tc>
        <w:tc>
          <w:tcPr>
            <w:tcW w:w="1134" w:type="dxa"/>
            <w:vAlign w:val="center"/>
          </w:tcPr>
          <w:p w:rsidR="00233B9A" w:rsidRDefault="000C69FE">
            <w:pPr>
              <w:pStyle w:val="2"/>
            </w:pPr>
            <w:r>
              <w:t>A0206180301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0.30</w:t>
            </w: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视频监控设备</w:t>
            </w:r>
          </w:p>
        </w:tc>
        <w:tc>
          <w:tcPr>
            <w:tcW w:w="1134" w:type="dxa"/>
            <w:vAlign w:val="center"/>
          </w:tcPr>
          <w:p w:rsidR="00233B9A" w:rsidRDefault="000C69FE">
            <w:pPr>
              <w:pStyle w:val="2"/>
            </w:pPr>
            <w:r>
              <w:t>A02091107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7.00</w:t>
            </w:r>
          </w:p>
        </w:tc>
        <w:tc>
          <w:tcPr>
            <w:tcW w:w="964" w:type="dxa"/>
            <w:vAlign w:val="center"/>
          </w:tcPr>
          <w:p w:rsidR="00233B9A" w:rsidRDefault="000C69FE">
            <w:pPr>
              <w:pStyle w:val="4"/>
            </w:pPr>
            <w:r>
              <w:t>7.00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会议、广播及音乐欣赏系统</w:t>
            </w:r>
          </w:p>
        </w:tc>
        <w:tc>
          <w:tcPr>
            <w:tcW w:w="1134" w:type="dxa"/>
            <w:vAlign w:val="center"/>
          </w:tcPr>
          <w:p w:rsidR="00233B9A" w:rsidRDefault="000C69FE">
            <w:pPr>
              <w:pStyle w:val="2"/>
            </w:pPr>
            <w:r>
              <w:t>A02091304</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32.00</w:t>
            </w:r>
          </w:p>
        </w:tc>
        <w:tc>
          <w:tcPr>
            <w:tcW w:w="964" w:type="dxa"/>
            <w:vAlign w:val="center"/>
          </w:tcPr>
          <w:p w:rsidR="00233B9A" w:rsidRDefault="000C69FE">
            <w:pPr>
              <w:pStyle w:val="4"/>
            </w:pPr>
            <w:r>
              <w:t>32.00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32.00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会议、广播及音乐欣赏系统</w:t>
            </w:r>
          </w:p>
        </w:tc>
        <w:tc>
          <w:tcPr>
            <w:tcW w:w="1134" w:type="dxa"/>
            <w:vAlign w:val="center"/>
          </w:tcPr>
          <w:p w:rsidR="00233B9A" w:rsidRDefault="000C69FE">
            <w:pPr>
              <w:pStyle w:val="2"/>
            </w:pPr>
            <w:r>
              <w:t>A02091304</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4.00</w:t>
            </w: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工程机械专用配套件</w:t>
            </w:r>
          </w:p>
        </w:tc>
        <w:tc>
          <w:tcPr>
            <w:tcW w:w="1134" w:type="dxa"/>
            <w:vAlign w:val="center"/>
          </w:tcPr>
          <w:p w:rsidR="00233B9A" w:rsidRDefault="000C69FE">
            <w:pPr>
              <w:pStyle w:val="2"/>
            </w:pPr>
            <w:r>
              <w:t>A030913</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0.80</w:t>
            </w: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0.80</w:t>
            </w:r>
          </w:p>
        </w:tc>
      </w:tr>
      <w:tr w:rsidR="00233B9A">
        <w:trPr>
          <w:cantSplit/>
          <w:jc w:val="center"/>
        </w:trPr>
        <w:tc>
          <w:tcPr>
            <w:tcW w:w="1701" w:type="dxa"/>
            <w:vAlign w:val="center"/>
          </w:tcPr>
          <w:p w:rsidR="00233B9A" w:rsidRDefault="000C69FE">
            <w:pPr>
              <w:pStyle w:val="2"/>
            </w:pPr>
            <w:r>
              <w:lastRenderedPageBreak/>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其他工程机械</w:t>
            </w:r>
          </w:p>
        </w:tc>
        <w:tc>
          <w:tcPr>
            <w:tcW w:w="1134" w:type="dxa"/>
            <w:vAlign w:val="center"/>
          </w:tcPr>
          <w:p w:rsidR="00233B9A" w:rsidRDefault="000C69FE">
            <w:pPr>
              <w:pStyle w:val="2"/>
            </w:pPr>
            <w:r>
              <w:t>A030999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28.00</w:t>
            </w: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28.00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其他工程机械</w:t>
            </w:r>
          </w:p>
        </w:tc>
        <w:tc>
          <w:tcPr>
            <w:tcW w:w="1134" w:type="dxa"/>
            <w:vAlign w:val="center"/>
          </w:tcPr>
          <w:p w:rsidR="00233B9A" w:rsidRDefault="000C69FE">
            <w:pPr>
              <w:pStyle w:val="2"/>
            </w:pPr>
            <w:r>
              <w:t>A030999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2.50</w:t>
            </w:r>
          </w:p>
        </w:tc>
        <w:tc>
          <w:tcPr>
            <w:tcW w:w="964" w:type="dxa"/>
            <w:vAlign w:val="center"/>
          </w:tcPr>
          <w:p w:rsidR="00233B9A" w:rsidRDefault="000C69FE">
            <w:pPr>
              <w:pStyle w:val="4"/>
            </w:pPr>
            <w:r>
              <w:t>2.50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演出服装</w:t>
            </w:r>
          </w:p>
        </w:tc>
        <w:tc>
          <w:tcPr>
            <w:tcW w:w="1134" w:type="dxa"/>
            <w:vAlign w:val="center"/>
          </w:tcPr>
          <w:p w:rsidR="00233B9A" w:rsidRDefault="000C69FE">
            <w:pPr>
              <w:pStyle w:val="2"/>
            </w:pPr>
            <w:r>
              <w:t>A033502</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5.50</w:t>
            </w:r>
          </w:p>
        </w:tc>
        <w:tc>
          <w:tcPr>
            <w:tcW w:w="964" w:type="dxa"/>
            <w:vAlign w:val="center"/>
          </w:tcPr>
          <w:p w:rsidR="00233B9A" w:rsidRDefault="000C69FE">
            <w:pPr>
              <w:pStyle w:val="4"/>
            </w:pPr>
            <w:r>
              <w:t>5.50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5.50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径赛设备</w:t>
            </w:r>
          </w:p>
        </w:tc>
        <w:tc>
          <w:tcPr>
            <w:tcW w:w="1134" w:type="dxa"/>
            <w:vAlign w:val="center"/>
          </w:tcPr>
          <w:p w:rsidR="00233B9A" w:rsidRDefault="000C69FE">
            <w:pPr>
              <w:pStyle w:val="2"/>
            </w:pPr>
            <w:r>
              <w:t>A033602</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2.30</w:t>
            </w:r>
          </w:p>
        </w:tc>
        <w:tc>
          <w:tcPr>
            <w:tcW w:w="964" w:type="dxa"/>
            <w:vAlign w:val="center"/>
          </w:tcPr>
          <w:p w:rsidR="00233B9A" w:rsidRDefault="000C69FE">
            <w:pPr>
              <w:pStyle w:val="4"/>
            </w:pPr>
            <w:r>
              <w:t>2.30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球类设备</w:t>
            </w:r>
          </w:p>
        </w:tc>
        <w:tc>
          <w:tcPr>
            <w:tcW w:w="1134" w:type="dxa"/>
            <w:vAlign w:val="center"/>
          </w:tcPr>
          <w:p w:rsidR="00233B9A" w:rsidRDefault="000C69FE">
            <w:pPr>
              <w:pStyle w:val="2"/>
            </w:pPr>
            <w:r>
              <w:t>A033603</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3.40</w:t>
            </w:r>
          </w:p>
        </w:tc>
        <w:tc>
          <w:tcPr>
            <w:tcW w:w="964" w:type="dxa"/>
            <w:vAlign w:val="center"/>
          </w:tcPr>
          <w:p w:rsidR="00233B9A" w:rsidRDefault="000C69FE">
            <w:pPr>
              <w:pStyle w:val="4"/>
            </w:pPr>
            <w:r>
              <w:t>3.40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3.40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体操设备</w:t>
            </w:r>
          </w:p>
        </w:tc>
        <w:tc>
          <w:tcPr>
            <w:tcW w:w="1134" w:type="dxa"/>
            <w:vAlign w:val="center"/>
          </w:tcPr>
          <w:p w:rsidR="00233B9A" w:rsidRDefault="000C69FE">
            <w:pPr>
              <w:pStyle w:val="2"/>
            </w:pPr>
            <w:r>
              <w:t>A033604</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30.00</w:t>
            </w: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举重设备</w:t>
            </w:r>
          </w:p>
        </w:tc>
        <w:tc>
          <w:tcPr>
            <w:tcW w:w="1134" w:type="dxa"/>
            <w:vAlign w:val="center"/>
          </w:tcPr>
          <w:p w:rsidR="00233B9A" w:rsidRDefault="000C69FE">
            <w:pPr>
              <w:pStyle w:val="2"/>
            </w:pPr>
            <w:r>
              <w:t>A033605</w:t>
            </w:r>
          </w:p>
        </w:tc>
        <w:tc>
          <w:tcPr>
            <w:tcW w:w="709" w:type="dxa"/>
            <w:vAlign w:val="center"/>
          </w:tcPr>
          <w:p w:rsidR="00233B9A" w:rsidRDefault="000C69FE">
            <w:pPr>
              <w:pStyle w:val="3"/>
            </w:pPr>
            <w:r>
              <w:t>个</w:t>
            </w:r>
          </w:p>
        </w:tc>
        <w:tc>
          <w:tcPr>
            <w:tcW w:w="850" w:type="dxa"/>
            <w:vAlign w:val="center"/>
          </w:tcPr>
          <w:p w:rsidR="00233B9A" w:rsidRDefault="000C69FE">
            <w:pPr>
              <w:pStyle w:val="4"/>
            </w:pPr>
            <w:r>
              <w:t>10</w:t>
            </w:r>
          </w:p>
        </w:tc>
        <w:tc>
          <w:tcPr>
            <w:tcW w:w="850" w:type="dxa"/>
            <w:vAlign w:val="center"/>
          </w:tcPr>
          <w:p w:rsidR="00233B9A" w:rsidRDefault="000C69FE">
            <w:pPr>
              <w:pStyle w:val="4"/>
            </w:pPr>
            <w:r>
              <w:t>0.50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举重设备</w:t>
            </w:r>
          </w:p>
        </w:tc>
        <w:tc>
          <w:tcPr>
            <w:tcW w:w="1134" w:type="dxa"/>
            <w:vAlign w:val="center"/>
          </w:tcPr>
          <w:p w:rsidR="00233B9A" w:rsidRDefault="000C69FE">
            <w:pPr>
              <w:pStyle w:val="2"/>
            </w:pPr>
            <w:r>
              <w:t>A033605</w:t>
            </w:r>
          </w:p>
        </w:tc>
        <w:tc>
          <w:tcPr>
            <w:tcW w:w="709" w:type="dxa"/>
            <w:vAlign w:val="center"/>
          </w:tcPr>
          <w:p w:rsidR="00233B9A" w:rsidRDefault="000C69FE">
            <w:pPr>
              <w:pStyle w:val="3"/>
            </w:pPr>
            <w:r>
              <w:t>个</w:t>
            </w:r>
          </w:p>
        </w:tc>
        <w:tc>
          <w:tcPr>
            <w:tcW w:w="850" w:type="dxa"/>
            <w:vAlign w:val="center"/>
          </w:tcPr>
          <w:p w:rsidR="00233B9A" w:rsidRDefault="000C69FE">
            <w:pPr>
              <w:pStyle w:val="4"/>
            </w:pPr>
            <w:r>
              <w:t>5</w:t>
            </w:r>
          </w:p>
        </w:tc>
        <w:tc>
          <w:tcPr>
            <w:tcW w:w="850" w:type="dxa"/>
            <w:vAlign w:val="center"/>
          </w:tcPr>
          <w:p w:rsidR="00233B9A" w:rsidRDefault="000C69FE">
            <w:pPr>
              <w:pStyle w:val="4"/>
            </w:pPr>
            <w:r>
              <w:t>0.30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120.53</w:t>
            </w:r>
          </w:p>
        </w:tc>
        <w:tc>
          <w:tcPr>
            <w:tcW w:w="964" w:type="dxa"/>
            <w:vAlign w:val="center"/>
          </w:tcPr>
          <w:p w:rsidR="00233B9A" w:rsidRDefault="000C69FE">
            <w:pPr>
              <w:pStyle w:val="4"/>
            </w:pPr>
            <w:r>
              <w:t>120.53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120.53</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120.53</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0.81</w:t>
            </w:r>
          </w:p>
        </w:tc>
        <w:tc>
          <w:tcPr>
            <w:tcW w:w="964" w:type="dxa"/>
            <w:vAlign w:val="center"/>
          </w:tcPr>
          <w:p w:rsidR="00233B9A" w:rsidRDefault="000C69FE">
            <w:pPr>
              <w:pStyle w:val="4"/>
            </w:pPr>
            <w:r>
              <w:t>0.81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0.81</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0.81</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个</w:t>
            </w:r>
          </w:p>
        </w:tc>
        <w:tc>
          <w:tcPr>
            <w:tcW w:w="850" w:type="dxa"/>
            <w:vAlign w:val="center"/>
          </w:tcPr>
          <w:p w:rsidR="00233B9A" w:rsidRDefault="000C69FE">
            <w:pPr>
              <w:pStyle w:val="4"/>
            </w:pPr>
            <w:r>
              <w:t>6</w:t>
            </w:r>
          </w:p>
        </w:tc>
        <w:tc>
          <w:tcPr>
            <w:tcW w:w="850" w:type="dxa"/>
            <w:vAlign w:val="center"/>
          </w:tcPr>
          <w:p w:rsidR="00233B9A" w:rsidRDefault="000C69FE">
            <w:pPr>
              <w:pStyle w:val="4"/>
            </w:pPr>
            <w:r>
              <w:t>0.15</w:t>
            </w:r>
          </w:p>
        </w:tc>
        <w:tc>
          <w:tcPr>
            <w:tcW w:w="964" w:type="dxa"/>
            <w:vAlign w:val="center"/>
          </w:tcPr>
          <w:p w:rsidR="00233B9A" w:rsidRDefault="000C69FE">
            <w:pPr>
              <w:pStyle w:val="4"/>
            </w:pPr>
            <w:r>
              <w:t>0.90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0.90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个</w:t>
            </w:r>
          </w:p>
        </w:tc>
        <w:tc>
          <w:tcPr>
            <w:tcW w:w="850" w:type="dxa"/>
            <w:vAlign w:val="center"/>
          </w:tcPr>
          <w:p w:rsidR="00233B9A" w:rsidRDefault="000C69FE">
            <w:pPr>
              <w:pStyle w:val="4"/>
            </w:pPr>
            <w:r>
              <w:t>20</w:t>
            </w:r>
          </w:p>
        </w:tc>
        <w:tc>
          <w:tcPr>
            <w:tcW w:w="850" w:type="dxa"/>
            <w:vAlign w:val="center"/>
          </w:tcPr>
          <w:p w:rsidR="00233B9A" w:rsidRDefault="000C69FE">
            <w:pPr>
              <w:pStyle w:val="4"/>
            </w:pPr>
            <w:r>
              <w:t>0.05</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lastRenderedPageBreak/>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个</w:t>
            </w:r>
          </w:p>
        </w:tc>
        <w:tc>
          <w:tcPr>
            <w:tcW w:w="850" w:type="dxa"/>
            <w:vAlign w:val="center"/>
          </w:tcPr>
          <w:p w:rsidR="00233B9A" w:rsidRDefault="000C69FE">
            <w:pPr>
              <w:pStyle w:val="4"/>
            </w:pPr>
            <w:r>
              <w:t>6</w:t>
            </w:r>
          </w:p>
        </w:tc>
        <w:tc>
          <w:tcPr>
            <w:tcW w:w="850" w:type="dxa"/>
            <w:vAlign w:val="center"/>
          </w:tcPr>
          <w:p w:rsidR="00233B9A" w:rsidRDefault="000C69FE">
            <w:pPr>
              <w:pStyle w:val="4"/>
            </w:pPr>
            <w:r>
              <w:t>0.06</w:t>
            </w:r>
          </w:p>
        </w:tc>
        <w:tc>
          <w:tcPr>
            <w:tcW w:w="964" w:type="dxa"/>
            <w:vAlign w:val="center"/>
          </w:tcPr>
          <w:p w:rsidR="00233B9A" w:rsidRDefault="000C69FE">
            <w:pPr>
              <w:pStyle w:val="4"/>
            </w:pPr>
            <w:r>
              <w:t>0.36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0.36</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金属骨架沙发类</w:t>
            </w:r>
          </w:p>
        </w:tc>
        <w:tc>
          <w:tcPr>
            <w:tcW w:w="1134" w:type="dxa"/>
            <w:vAlign w:val="center"/>
          </w:tcPr>
          <w:p w:rsidR="00233B9A" w:rsidRDefault="000C69FE">
            <w:pPr>
              <w:pStyle w:val="2"/>
            </w:pPr>
            <w:r>
              <w:t>A060401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0.16</w:t>
            </w:r>
          </w:p>
        </w:tc>
        <w:tc>
          <w:tcPr>
            <w:tcW w:w="964" w:type="dxa"/>
            <w:vAlign w:val="center"/>
          </w:tcPr>
          <w:p w:rsidR="00233B9A" w:rsidRDefault="000C69FE">
            <w:pPr>
              <w:pStyle w:val="4"/>
            </w:pPr>
            <w:r>
              <w:t>0.32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0.32</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其他柜类</w:t>
            </w:r>
          </w:p>
        </w:tc>
        <w:tc>
          <w:tcPr>
            <w:tcW w:w="1134" w:type="dxa"/>
            <w:vAlign w:val="center"/>
          </w:tcPr>
          <w:p w:rsidR="00233B9A" w:rsidRDefault="000C69FE">
            <w:pPr>
              <w:pStyle w:val="2"/>
            </w:pPr>
            <w:r>
              <w:t>A060599</w:t>
            </w:r>
          </w:p>
        </w:tc>
        <w:tc>
          <w:tcPr>
            <w:tcW w:w="709" w:type="dxa"/>
            <w:vAlign w:val="center"/>
          </w:tcPr>
          <w:p w:rsidR="00233B9A" w:rsidRDefault="000C69FE">
            <w:pPr>
              <w:pStyle w:val="3"/>
            </w:pPr>
            <w:r>
              <w:t>个</w:t>
            </w:r>
          </w:p>
        </w:tc>
        <w:tc>
          <w:tcPr>
            <w:tcW w:w="850" w:type="dxa"/>
            <w:vAlign w:val="center"/>
          </w:tcPr>
          <w:p w:rsidR="00233B9A" w:rsidRDefault="000C69FE">
            <w:pPr>
              <w:pStyle w:val="4"/>
            </w:pPr>
            <w:r>
              <w:t>6</w:t>
            </w:r>
          </w:p>
        </w:tc>
        <w:tc>
          <w:tcPr>
            <w:tcW w:w="850" w:type="dxa"/>
            <w:vAlign w:val="center"/>
          </w:tcPr>
          <w:p w:rsidR="00233B9A" w:rsidRDefault="000C69FE">
            <w:pPr>
              <w:pStyle w:val="4"/>
            </w:pPr>
            <w:r>
              <w:t>0.12</w:t>
            </w:r>
          </w:p>
        </w:tc>
        <w:tc>
          <w:tcPr>
            <w:tcW w:w="964" w:type="dxa"/>
            <w:vAlign w:val="center"/>
          </w:tcPr>
          <w:p w:rsidR="00233B9A" w:rsidRDefault="000C69FE">
            <w:pPr>
              <w:pStyle w:val="4"/>
            </w:pPr>
            <w:r>
              <w:t>0.72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0.72</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鼓粉盒</w:t>
            </w:r>
          </w:p>
        </w:tc>
        <w:tc>
          <w:tcPr>
            <w:tcW w:w="1134" w:type="dxa"/>
            <w:vAlign w:val="center"/>
          </w:tcPr>
          <w:p w:rsidR="00233B9A" w:rsidRDefault="000C69FE">
            <w:pPr>
              <w:pStyle w:val="2"/>
            </w:pPr>
            <w:r>
              <w:t>A090201</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门、门槛</w:t>
            </w:r>
          </w:p>
        </w:tc>
        <w:tc>
          <w:tcPr>
            <w:tcW w:w="1134" w:type="dxa"/>
            <w:vAlign w:val="center"/>
          </w:tcPr>
          <w:p w:rsidR="00233B9A" w:rsidRDefault="000C69FE">
            <w:pPr>
              <w:pStyle w:val="2"/>
            </w:pPr>
            <w:r>
              <w:t>A100701</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20.00</w:t>
            </w:r>
          </w:p>
        </w:tc>
        <w:tc>
          <w:tcPr>
            <w:tcW w:w="964" w:type="dxa"/>
            <w:vAlign w:val="center"/>
          </w:tcPr>
          <w:p w:rsidR="00233B9A" w:rsidRDefault="000C69FE">
            <w:pPr>
              <w:pStyle w:val="4"/>
            </w:pPr>
            <w:r>
              <w:t>20.00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垃圾容器</w:t>
            </w:r>
          </w:p>
        </w:tc>
        <w:tc>
          <w:tcPr>
            <w:tcW w:w="1134" w:type="dxa"/>
            <w:vAlign w:val="center"/>
          </w:tcPr>
          <w:p w:rsidR="00233B9A" w:rsidRDefault="000C69FE">
            <w:pPr>
              <w:pStyle w:val="2"/>
            </w:pPr>
            <w:r>
              <w:t>A9901</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15.00</w:t>
            </w: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防水工程</w:t>
            </w:r>
          </w:p>
        </w:tc>
        <w:tc>
          <w:tcPr>
            <w:tcW w:w="1134" w:type="dxa"/>
            <w:vAlign w:val="center"/>
          </w:tcPr>
          <w:p w:rsidR="00233B9A" w:rsidRDefault="000C69FE">
            <w:pPr>
              <w:pStyle w:val="2"/>
            </w:pPr>
            <w:r>
              <w:t>B0504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25.00</w:t>
            </w:r>
          </w:p>
        </w:tc>
        <w:tc>
          <w:tcPr>
            <w:tcW w:w="964" w:type="dxa"/>
            <w:vAlign w:val="center"/>
          </w:tcPr>
          <w:p w:rsidR="00233B9A" w:rsidRDefault="000C69FE">
            <w:pPr>
              <w:pStyle w:val="4"/>
            </w:pPr>
            <w:r>
              <w:t>25.00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25.00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其他专业施工</w:t>
            </w:r>
          </w:p>
        </w:tc>
        <w:tc>
          <w:tcPr>
            <w:tcW w:w="1134" w:type="dxa"/>
            <w:vAlign w:val="center"/>
          </w:tcPr>
          <w:p w:rsidR="00233B9A" w:rsidRDefault="000C69FE">
            <w:pPr>
              <w:pStyle w:val="2"/>
            </w:pPr>
            <w:r>
              <w:t>B0599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190.00</w:t>
            </w: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190.00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房屋修缮</w:t>
            </w:r>
          </w:p>
        </w:tc>
        <w:tc>
          <w:tcPr>
            <w:tcW w:w="1134" w:type="dxa"/>
            <w:vAlign w:val="center"/>
          </w:tcPr>
          <w:p w:rsidR="00233B9A" w:rsidRDefault="000C69FE">
            <w:pPr>
              <w:pStyle w:val="2"/>
            </w:pPr>
            <w:r>
              <w:t>B0801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其他建筑物、构筑物修缮</w:t>
            </w:r>
          </w:p>
        </w:tc>
        <w:tc>
          <w:tcPr>
            <w:tcW w:w="1134" w:type="dxa"/>
            <w:vAlign w:val="center"/>
          </w:tcPr>
          <w:p w:rsidR="00233B9A" w:rsidRDefault="000C69FE">
            <w:pPr>
              <w:pStyle w:val="2"/>
            </w:pPr>
            <w:r>
              <w:t>B0899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235.00</w:t>
            </w:r>
          </w:p>
        </w:tc>
        <w:tc>
          <w:tcPr>
            <w:tcW w:w="964" w:type="dxa"/>
            <w:vAlign w:val="center"/>
          </w:tcPr>
          <w:p w:rsidR="00233B9A" w:rsidRDefault="000C69FE">
            <w:pPr>
              <w:pStyle w:val="4"/>
            </w:pPr>
            <w:r>
              <w:t>235.00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235.00</w:t>
            </w:r>
          </w:p>
        </w:tc>
      </w:tr>
      <w:tr w:rsidR="00233B9A">
        <w:trPr>
          <w:cantSplit/>
          <w:jc w:val="center"/>
        </w:trPr>
        <w:tc>
          <w:tcPr>
            <w:tcW w:w="1701" w:type="dxa"/>
            <w:vAlign w:val="center"/>
          </w:tcPr>
          <w:p w:rsidR="00233B9A" w:rsidRDefault="000C69FE">
            <w:pPr>
              <w:pStyle w:val="2"/>
            </w:pPr>
            <w:r>
              <w:lastRenderedPageBreak/>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车辆及其他运输机械租赁服务</w:t>
            </w:r>
          </w:p>
        </w:tc>
        <w:tc>
          <w:tcPr>
            <w:tcW w:w="1134" w:type="dxa"/>
            <w:vAlign w:val="center"/>
          </w:tcPr>
          <w:p w:rsidR="00233B9A" w:rsidRDefault="000C69FE">
            <w:pPr>
              <w:pStyle w:val="2"/>
            </w:pPr>
            <w:r>
              <w:t>C0403</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15.00</w:t>
            </w: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15.00</w:t>
            </w:r>
          </w:p>
        </w:tc>
      </w:tr>
      <w:tr w:rsidR="00233B9A">
        <w:trPr>
          <w:cantSplit/>
          <w:jc w:val="center"/>
        </w:trPr>
        <w:tc>
          <w:tcPr>
            <w:tcW w:w="1701" w:type="dxa"/>
            <w:vAlign w:val="center"/>
          </w:tcPr>
          <w:p w:rsidR="00233B9A" w:rsidRDefault="000C69FE">
            <w:pPr>
              <w:pStyle w:val="2"/>
            </w:pPr>
            <w:r>
              <w:t>其他收入安排的支出（362029）</w:t>
            </w:r>
          </w:p>
        </w:tc>
        <w:tc>
          <w:tcPr>
            <w:tcW w:w="964" w:type="dxa"/>
            <w:vAlign w:val="center"/>
          </w:tcPr>
          <w:p w:rsidR="00233B9A" w:rsidRDefault="000C69FE">
            <w:pPr>
              <w:pStyle w:val="4"/>
            </w:pPr>
            <w:r>
              <w:t>2080.00</w:t>
            </w:r>
          </w:p>
        </w:tc>
        <w:tc>
          <w:tcPr>
            <w:tcW w:w="1134" w:type="dxa"/>
            <w:vAlign w:val="center"/>
          </w:tcPr>
          <w:p w:rsidR="00233B9A" w:rsidRDefault="000C69FE">
            <w:pPr>
              <w:pStyle w:val="2"/>
            </w:pPr>
            <w:r>
              <w:t>燃气生产和分配</w:t>
            </w:r>
          </w:p>
        </w:tc>
        <w:tc>
          <w:tcPr>
            <w:tcW w:w="1134" w:type="dxa"/>
            <w:vAlign w:val="center"/>
          </w:tcPr>
          <w:p w:rsidR="00233B9A" w:rsidRDefault="000C69FE">
            <w:pPr>
              <w:pStyle w:val="2"/>
            </w:pPr>
            <w:r>
              <w:t>C1403</w:t>
            </w:r>
          </w:p>
        </w:tc>
        <w:tc>
          <w:tcPr>
            <w:tcW w:w="709" w:type="dxa"/>
            <w:vAlign w:val="center"/>
          </w:tcPr>
          <w:p w:rsidR="00233B9A" w:rsidRDefault="000C69FE">
            <w:pPr>
              <w:pStyle w:val="3"/>
            </w:pPr>
            <w:r>
              <w:t>立方米</w:t>
            </w:r>
          </w:p>
        </w:tc>
        <w:tc>
          <w:tcPr>
            <w:tcW w:w="850" w:type="dxa"/>
            <w:vAlign w:val="center"/>
          </w:tcPr>
          <w:p w:rsidR="00233B9A" w:rsidRDefault="000C69FE">
            <w:pPr>
              <w:pStyle w:val="4"/>
            </w:pPr>
            <w:r>
              <w:t>1</w:t>
            </w:r>
          </w:p>
        </w:tc>
        <w:tc>
          <w:tcPr>
            <w:tcW w:w="850" w:type="dxa"/>
            <w:vAlign w:val="center"/>
          </w:tcPr>
          <w:p w:rsidR="00233B9A" w:rsidRDefault="000C69FE">
            <w:pPr>
              <w:pStyle w:val="4"/>
            </w:pPr>
            <w:r>
              <w:t>120.00</w:t>
            </w:r>
          </w:p>
        </w:tc>
        <w:tc>
          <w:tcPr>
            <w:tcW w:w="964" w:type="dxa"/>
            <w:vAlign w:val="center"/>
          </w:tcPr>
          <w:p w:rsidR="00233B9A" w:rsidRDefault="000C69FE">
            <w:pPr>
              <w:pStyle w:val="4"/>
            </w:pPr>
            <w:r>
              <w:t>120.00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120.00</w:t>
            </w:r>
          </w:p>
        </w:tc>
      </w:tr>
      <w:tr w:rsidR="00233B9A">
        <w:trPr>
          <w:cantSplit/>
          <w:jc w:val="center"/>
        </w:trPr>
        <w:tc>
          <w:tcPr>
            <w:tcW w:w="1701" w:type="dxa"/>
            <w:vAlign w:val="center"/>
          </w:tcPr>
          <w:p w:rsidR="00233B9A" w:rsidRDefault="000C69FE">
            <w:pPr>
              <w:pStyle w:val="2"/>
            </w:pPr>
            <w:r>
              <w:t>体育发展经费（基金）029</w:t>
            </w:r>
          </w:p>
        </w:tc>
        <w:tc>
          <w:tcPr>
            <w:tcW w:w="964" w:type="dxa"/>
            <w:vAlign w:val="center"/>
          </w:tcPr>
          <w:p w:rsidR="00233B9A" w:rsidRDefault="000C69FE">
            <w:pPr>
              <w:pStyle w:val="4"/>
            </w:pPr>
            <w:r>
              <w:t>394.00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80.00</w:t>
            </w:r>
          </w:p>
        </w:tc>
        <w:tc>
          <w:tcPr>
            <w:tcW w:w="964" w:type="dxa"/>
            <w:vAlign w:val="center"/>
          </w:tcPr>
          <w:p w:rsidR="00233B9A" w:rsidRDefault="000C69FE">
            <w:pPr>
              <w:pStyle w:val="4"/>
            </w:pPr>
            <w:r>
              <w:t>80.00</w:t>
            </w:r>
          </w:p>
        </w:tc>
        <w:tc>
          <w:tcPr>
            <w:tcW w:w="964" w:type="dxa"/>
            <w:vAlign w:val="center"/>
          </w:tcPr>
          <w:p w:rsidR="00233B9A" w:rsidRDefault="00233B9A">
            <w:pPr>
              <w:pStyle w:val="4"/>
            </w:pPr>
          </w:p>
        </w:tc>
        <w:tc>
          <w:tcPr>
            <w:tcW w:w="964" w:type="dxa"/>
            <w:vAlign w:val="center"/>
          </w:tcPr>
          <w:p w:rsidR="00233B9A" w:rsidRDefault="000C69FE">
            <w:pPr>
              <w:pStyle w:val="4"/>
            </w:pPr>
            <w:r>
              <w:t>80.00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80.00</w:t>
            </w:r>
          </w:p>
        </w:tc>
      </w:tr>
      <w:tr w:rsidR="00233B9A">
        <w:trPr>
          <w:cantSplit/>
          <w:jc w:val="center"/>
        </w:trPr>
        <w:tc>
          <w:tcPr>
            <w:tcW w:w="1701" w:type="dxa"/>
            <w:vAlign w:val="center"/>
          </w:tcPr>
          <w:p w:rsidR="00233B9A" w:rsidRDefault="000C69FE">
            <w:pPr>
              <w:pStyle w:val="2"/>
            </w:pPr>
            <w:r>
              <w:t>体育发展经费（基金）029</w:t>
            </w:r>
          </w:p>
        </w:tc>
        <w:tc>
          <w:tcPr>
            <w:tcW w:w="964" w:type="dxa"/>
            <w:vAlign w:val="center"/>
          </w:tcPr>
          <w:p w:rsidR="00233B9A" w:rsidRDefault="000C69FE">
            <w:pPr>
              <w:pStyle w:val="4"/>
            </w:pPr>
            <w:r>
              <w:t>394.00</w:t>
            </w:r>
          </w:p>
        </w:tc>
        <w:tc>
          <w:tcPr>
            <w:tcW w:w="1134" w:type="dxa"/>
            <w:vAlign w:val="center"/>
          </w:tcPr>
          <w:p w:rsidR="00233B9A" w:rsidRDefault="000C69FE">
            <w:pPr>
              <w:pStyle w:val="2"/>
            </w:pPr>
            <w:r>
              <w:t>其他研究和试验开发服务</w:t>
            </w:r>
          </w:p>
        </w:tc>
        <w:tc>
          <w:tcPr>
            <w:tcW w:w="1134" w:type="dxa"/>
            <w:vAlign w:val="center"/>
          </w:tcPr>
          <w:p w:rsidR="00233B9A" w:rsidRDefault="000C69FE">
            <w:pPr>
              <w:pStyle w:val="2"/>
            </w:pPr>
            <w:r>
              <w:t>C0199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190.00</w:t>
            </w: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0C69FE">
            <w:pPr>
              <w:pStyle w:val="4"/>
            </w:pPr>
            <w:r>
              <w:t>190.00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190.00</w:t>
            </w:r>
          </w:p>
        </w:tc>
      </w:tr>
      <w:tr w:rsidR="00233B9A">
        <w:trPr>
          <w:cantSplit/>
          <w:jc w:val="center"/>
        </w:trPr>
        <w:tc>
          <w:tcPr>
            <w:tcW w:w="1701" w:type="dxa"/>
            <w:vAlign w:val="center"/>
          </w:tcPr>
          <w:p w:rsidR="00233B9A" w:rsidRDefault="000C69FE">
            <w:pPr>
              <w:pStyle w:val="2"/>
            </w:pPr>
            <w:r>
              <w:t>体育发展经费（基金）029</w:t>
            </w:r>
          </w:p>
        </w:tc>
        <w:tc>
          <w:tcPr>
            <w:tcW w:w="964" w:type="dxa"/>
            <w:vAlign w:val="center"/>
          </w:tcPr>
          <w:p w:rsidR="00233B9A" w:rsidRDefault="000C69FE">
            <w:pPr>
              <w:pStyle w:val="4"/>
            </w:pPr>
            <w:r>
              <w:t>394.00</w:t>
            </w:r>
          </w:p>
        </w:tc>
        <w:tc>
          <w:tcPr>
            <w:tcW w:w="1134" w:type="dxa"/>
            <w:vAlign w:val="center"/>
          </w:tcPr>
          <w:p w:rsidR="00233B9A" w:rsidRDefault="000C69FE">
            <w:pPr>
              <w:pStyle w:val="2"/>
            </w:pPr>
            <w:r>
              <w:t>专业技能培训服务</w:t>
            </w:r>
          </w:p>
        </w:tc>
        <w:tc>
          <w:tcPr>
            <w:tcW w:w="1134" w:type="dxa"/>
            <w:vAlign w:val="center"/>
          </w:tcPr>
          <w:p w:rsidR="00233B9A" w:rsidRDefault="000C69FE">
            <w:pPr>
              <w:pStyle w:val="2"/>
            </w:pPr>
            <w:r>
              <w:t>C1806</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100.00</w:t>
            </w:r>
          </w:p>
        </w:tc>
      </w:tr>
      <w:tr w:rsidR="00233B9A">
        <w:trPr>
          <w:cantSplit/>
          <w:jc w:val="center"/>
        </w:trPr>
        <w:tc>
          <w:tcPr>
            <w:tcW w:w="1701" w:type="dxa"/>
            <w:vAlign w:val="center"/>
          </w:tcPr>
          <w:p w:rsidR="00233B9A" w:rsidRDefault="000C69FE">
            <w:pPr>
              <w:pStyle w:val="2"/>
            </w:pPr>
            <w:r>
              <w:t>学府路多媒体教学设备采购</w:t>
            </w:r>
          </w:p>
        </w:tc>
        <w:tc>
          <w:tcPr>
            <w:tcW w:w="964" w:type="dxa"/>
            <w:vAlign w:val="center"/>
          </w:tcPr>
          <w:p w:rsidR="00233B9A" w:rsidRDefault="000C69FE">
            <w:pPr>
              <w:pStyle w:val="4"/>
            </w:pPr>
            <w:r>
              <w:t>100.00</w:t>
            </w:r>
          </w:p>
        </w:tc>
        <w:tc>
          <w:tcPr>
            <w:tcW w:w="1134" w:type="dxa"/>
            <w:vAlign w:val="center"/>
          </w:tcPr>
          <w:p w:rsidR="00233B9A" w:rsidRDefault="000C69FE">
            <w:pPr>
              <w:pStyle w:val="2"/>
            </w:pPr>
            <w:r>
              <w:t>终端接入设备</w:t>
            </w:r>
          </w:p>
        </w:tc>
        <w:tc>
          <w:tcPr>
            <w:tcW w:w="1134" w:type="dxa"/>
            <w:vAlign w:val="center"/>
          </w:tcPr>
          <w:p w:rsidR="00233B9A" w:rsidRDefault="000C69FE">
            <w:pPr>
              <w:pStyle w:val="2"/>
            </w:pPr>
            <w:r>
              <w:t>A02010205</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燕赵武术人工智能文博传习中心</w:t>
            </w:r>
          </w:p>
        </w:tc>
        <w:tc>
          <w:tcPr>
            <w:tcW w:w="964" w:type="dxa"/>
            <w:vAlign w:val="center"/>
          </w:tcPr>
          <w:p w:rsidR="00233B9A" w:rsidRDefault="000C69FE">
            <w:pPr>
              <w:pStyle w:val="4"/>
            </w:pPr>
            <w:r>
              <w:t>100.00</w:t>
            </w:r>
          </w:p>
        </w:tc>
        <w:tc>
          <w:tcPr>
            <w:tcW w:w="1134" w:type="dxa"/>
            <w:vAlign w:val="center"/>
          </w:tcPr>
          <w:p w:rsidR="00233B9A" w:rsidRDefault="000C69FE">
            <w:pPr>
              <w:pStyle w:val="2"/>
            </w:pPr>
            <w:r>
              <w:t>其他计算机软件</w:t>
            </w:r>
          </w:p>
        </w:tc>
        <w:tc>
          <w:tcPr>
            <w:tcW w:w="1134" w:type="dxa"/>
            <w:vAlign w:val="center"/>
          </w:tcPr>
          <w:p w:rsidR="00233B9A" w:rsidRDefault="000C69FE">
            <w:pPr>
              <w:pStyle w:val="2"/>
            </w:pPr>
            <w:r>
              <w:t>A02010899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0C69FE">
            <w:pPr>
              <w:pStyle w:val="4"/>
            </w:pPr>
            <w:r>
              <w:t>100.00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一流课程资源建设</w:t>
            </w:r>
          </w:p>
        </w:tc>
        <w:tc>
          <w:tcPr>
            <w:tcW w:w="964" w:type="dxa"/>
            <w:vAlign w:val="center"/>
          </w:tcPr>
          <w:p w:rsidR="00233B9A" w:rsidRDefault="000C69FE">
            <w:pPr>
              <w:pStyle w:val="4"/>
            </w:pPr>
            <w:r>
              <w:t>170.00</w:t>
            </w:r>
          </w:p>
        </w:tc>
        <w:tc>
          <w:tcPr>
            <w:tcW w:w="1134" w:type="dxa"/>
            <w:vAlign w:val="center"/>
          </w:tcPr>
          <w:p w:rsidR="00233B9A" w:rsidRDefault="000C69FE">
            <w:pPr>
              <w:pStyle w:val="2"/>
            </w:pPr>
            <w:r>
              <w:t>行业应用软件开发服务</w:t>
            </w:r>
          </w:p>
        </w:tc>
        <w:tc>
          <w:tcPr>
            <w:tcW w:w="1134" w:type="dxa"/>
            <w:vAlign w:val="center"/>
          </w:tcPr>
          <w:p w:rsidR="00233B9A" w:rsidRDefault="000C69FE">
            <w:pPr>
              <w:pStyle w:val="2"/>
            </w:pPr>
            <w:r>
              <w:t>C02010302</w:t>
            </w:r>
          </w:p>
        </w:tc>
        <w:tc>
          <w:tcPr>
            <w:tcW w:w="709" w:type="dxa"/>
            <w:vAlign w:val="center"/>
          </w:tcPr>
          <w:p w:rsidR="00233B9A" w:rsidRDefault="000C69FE">
            <w:pPr>
              <w:pStyle w:val="3"/>
            </w:pPr>
            <w:r>
              <w:t>项</w:t>
            </w:r>
          </w:p>
        </w:tc>
        <w:tc>
          <w:tcPr>
            <w:tcW w:w="850" w:type="dxa"/>
            <w:vAlign w:val="center"/>
          </w:tcPr>
          <w:p w:rsidR="00233B9A" w:rsidRDefault="000C69FE">
            <w:pPr>
              <w:pStyle w:val="4"/>
            </w:pPr>
            <w:r>
              <w:t>170</w:t>
            </w:r>
          </w:p>
        </w:tc>
        <w:tc>
          <w:tcPr>
            <w:tcW w:w="850" w:type="dxa"/>
            <w:vAlign w:val="center"/>
          </w:tcPr>
          <w:p w:rsidR="00233B9A" w:rsidRDefault="000C69FE">
            <w:pPr>
              <w:pStyle w:val="4"/>
            </w:pPr>
            <w:r>
              <w:t>1.00</w:t>
            </w:r>
          </w:p>
        </w:tc>
        <w:tc>
          <w:tcPr>
            <w:tcW w:w="964" w:type="dxa"/>
            <w:vAlign w:val="center"/>
          </w:tcPr>
          <w:p w:rsidR="00233B9A" w:rsidRDefault="000C69FE">
            <w:pPr>
              <w:pStyle w:val="4"/>
            </w:pPr>
            <w:r>
              <w:t>170.00</w:t>
            </w:r>
          </w:p>
        </w:tc>
        <w:tc>
          <w:tcPr>
            <w:tcW w:w="964" w:type="dxa"/>
            <w:vAlign w:val="center"/>
          </w:tcPr>
          <w:p w:rsidR="00233B9A" w:rsidRDefault="000C69FE">
            <w:pPr>
              <w:pStyle w:val="4"/>
            </w:pPr>
            <w:r>
              <w:t>170.00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服务器</w:t>
            </w:r>
          </w:p>
        </w:tc>
        <w:tc>
          <w:tcPr>
            <w:tcW w:w="1134" w:type="dxa"/>
            <w:vAlign w:val="center"/>
          </w:tcPr>
          <w:p w:rsidR="00233B9A" w:rsidRDefault="000C69FE">
            <w:pPr>
              <w:pStyle w:val="2"/>
            </w:pPr>
            <w:r>
              <w:t>A02010103</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7.20</w:t>
            </w:r>
          </w:p>
        </w:tc>
        <w:tc>
          <w:tcPr>
            <w:tcW w:w="964" w:type="dxa"/>
            <w:vAlign w:val="center"/>
          </w:tcPr>
          <w:p w:rsidR="00233B9A" w:rsidRDefault="000C69FE">
            <w:pPr>
              <w:pStyle w:val="4"/>
            </w:pPr>
            <w:r>
              <w:t>14.40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14.40</w:t>
            </w:r>
          </w:p>
        </w:tc>
        <w:tc>
          <w:tcPr>
            <w:tcW w:w="964" w:type="dxa"/>
            <w:vAlign w:val="center"/>
          </w:tcPr>
          <w:p w:rsidR="00233B9A" w:rsidRDefault="000C69FE">
            <w:pPr>
              <w:pStyle w:val="4"/>
            </w:pPr>
            <w:r>
              <w:t>14.40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0.60</w:t>
            </w:r>
          </w:p>
        </w:tc>
        <w:tc>
          <w:tcPr>
            <w:tcW w:w="964" w:type="dxa"/>
            <w:vAlign w:val="center"/>
          </w:tcPr>
          <w:p w:rsidR="00233B9A" w:rsidRDefault="000C69FE">
            <w:pPr>
              <w:pStyle w:val="4"/>
            </w:pPr>
            <w:r>
              <w:t>1.80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1.80</w:t>
            </w:r>
          </w:p>
        </w:tc>
        <w:tc>
          <w:tcPr>
            <w:tcW w:w="964" w:type="dxa"/>
            <w:vAlign w:val="center"/>
          </w:tcPr>
          <w:p w:rsidR="00233B9A" w:rsidRDefault="000C69FE">
            <w:pPr>
              <w:pStyle w:val="4"/>
            </w:pPr>
            <w:r>
              <w:t>1.80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1.15</w:t>
            </w:r>
          </w:p>
        </w:tc>
        <w:tc>
          <w:tcPr>
            <w:tcW w:w="964" w:type="dxa"/>
            <w:vAlign w:val="center"/>
          </w:tcPr>
          <w:p w:rsidR="00233B9A" w:rsidRDefault="000C69FE">
            <w:pPr>
              <w:pStyle w:val="4"/>
            </w:pPr>
            <w:r>
              <w:t>2.30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2.30</w:t>
            </w:r>
          </w:p>
        </w:tc>
        <w:tc>
          <w:tcPr>
            <w:tcW w:w="964" w:type="dxa"/>
            <w:vAlign w:val="center"/>
          </w:tcPr>
          <w:p w:rsidR="00233B9A" w:rsidRDefault="000C69FE">
            <w:pPr>
              <w:pStyle w:val="4"/>
            </w:pPr>
            <w:r>
              <w:t>2.30</w:t>
            </w:r>
          </w:p>
        </w:tc>
      </w:tr>
      <w:tr w:rsidR="00233B9A">
        <w:trPr>
          <w:cantSplit/>
          <w:jc w:val="center"/>
        </w:trPr>
        <w:tc>
          <w:tcPr>
            <w:tcW w:w="1701" w:type="dxa"/>
            <w:vAlign w:val="center"/>
          </w:tcPr>
          <w:p w:rsidR="00233B9A" w:rsidRDefault="000C69FE">
            <w:pPr>
              <w:pStyle w:val="2"/>
            </w:pPr>
            <w:r>
              <w:lastRenderedPageBreak/>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掌上电脑</w:t>
            </w:r>
          </w:p>
        </w:tc>
        <w:tc>
          <w:tcPr>
            <w:tcW w:w="1134" w:type="dxa"/>
            <w:vAlign w:val="center"/>
          </w:tcPr>
          <w:p w:rsidR="00233B9A" w:rsidRDefault="000C69FE">
            <w:pPr>
              <w:pStyle w:val="2"/>
            </w:pPr>
            <w:r>
              <w:t>A02010106</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防火墙</w:t>
            </w:r>
          </w:p>
        </w:tc>
        <w:tc>
          <w:tcPr>
            <w:tcW w:w="1134" w:type="dxa"/>
            <w:vAlign w:val="center"/>
          </w:tcPr>
          <w:p w:rsidR="00233B9A" w:rsidRDefault="000C69FE">
            <w:pPr>
              <w:pStyle w:val="2"/>
            </w:pPr>
            <w:r>
              <w:t>A02010301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13.00</w:t>
            </w:r>
          </w:p>
        </w:tc>
        <w:tc>
          <w:tcPr>
            <w:tcW w:w="964" w:type="dxa"/>
            <w:vAlign w:val="center"/>
          </w:tcPr>
          <w:p w:rsidR="00233B9A" w:rsidRDefault="000C69FE">
            <w:pPr>
              <w:pStyle w:val="4"/>
            </w:pPr>
            <w:r>
              <w:t>13.00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13.00</w:t>
            </w:r>
          </w:p>
        </w:tc>
        <w:tc>
          <w:tcPr>
            <w:tcW w:w="964" w:type="dxa"/>
            <w:vAlign w:val="center"/>
          </w:tcPr>
          <w:p w:rsidR="00233B9A" w:rsidRDefault="000C69FE">
            <w:pPr>
              <w:pStyle w:val="4"/>
            </w:pPr>
            <w:r>
              <w:t>13.00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计算机终端安全设备</w:t>
            </w:r>
          </w:p>
        </w:tc>
        <w:tc>
          <w:tcPr>
            <w:tcW w:w="1134" w:type="dxa"/>
            <w:vAlign w:val="center"/>
          </w:tcPr>
          <w:p w:rsidR="00233B9A" w:rsidRDefault="000C69FE">
            <w:pPr>
              <w:pStyle w:val="2"/>
            </w:pPr>
            <w:r>
              <w:t>A02010309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针式打印机</w:t>
            </w:r>
          </w:p>
        </w:tc>
        <w:tc>
          <w:tcPr>
            <w:tcW w:w="1134" w:type="dxa"/>
            <w:vAlign w:val="center"/>
          </w:tcPr>
          <w:p w:rsidR="00233B9A" w:rsidRDefault="000C69FE">
            <w:pPr>
              <w:pStyle w:val="2"/>
            </w:pPr>
            <w:r>
              <w:t>A0201060104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3</w:t>
            </w:r>
          </w:p>
        </w:tc>
        <w:tc>
          <w:tcPr>
            <w:tcW w:w="850" w:type="dxa"/>
            <w:vAlign w:val="center"/>
          </w:tcPr>
          <w:p w:rsidR="00233B9A" w:rsidRDefault="000C69FE">
            <w:pPr>
              <w:pStyle w:val="4"/>
            </w:pPr>
            <w:r>
              <w:t>0.10</w:t>
            </w:r>
          </w:p>
        </w:tc>
        <w:tc>
          <w:tcPr>
            <w:tcW w:w="964" w:type="dxa"/>
            <w:vAlign w:val="center"/>
          </w:tcPr>
          <w:p w:rsidR="00233B9A" w:rsidRDefault="000C69FE">
            <w:pPr>
              <w:pStyle w:val="4"/>
            </w:pPr>
            <w:r>
              <w:t>0.30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0.30</w:t>
            </w:r>
          </w:p>
        </w:tc>
        <w:tc>
          <w:tcPr>
            <w:tcW w:w="964" w:type="dxa"/>
            <w:vAlign w:val="center"/>
          </w:tcPr>
          <w:p w:rsidR="00233B9A" w:rsidRDefault="000C69FE">
            <w:pPr>
              <w:pStyle w:val="4"/>
            </w:pPr>
            <w:r>
              <w:t>0.30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扫描仪</w:t>
            </w:r>
          </w:p>
        </w:tc>
        <w:tc>
          <w:tcPr>
            <w:tcW w:w="1134" w:type="dxa"/>
            <w:vAlign w:val="center"/>
          </w:tcPr>
          <w:p w:rsidR="00233B9A" w:rsidRDefault="000C69FE">
            <w:pPr>
              <w:pStyle w:val="2"/>
            </w:pPr>
            <w:r>
              <w:t>A0201060901</w:t>
            </w:r>
          </w:p>
        </w:tc>
        <w:tc>
          <w:tcPr>
            <w:tcW w:w="709" w:type="dxa"/>
            <w:vAlign w:val="center"/>
          </w:tcPr>
          <w:p w:rsidR="00233B9A" w:rsidRDefault="000C69FE">
            <w:pPr>
              <w:pStyle w:val="3"/>
            </w:pPr>
            <w:r>
              <w:t>台</w:t>
            </w:r>
          </w:p>
        </w:tc>
        <w:tc>
          <w:tcPr>
            <w:tcW w:w="850" w:type="dxa"/>
            <w:vAlign w:val="center"/>
          </w:tcPr>
          <w:p w:rsidR="00233B9A" w:rsidRDefault="000C69FE">
            <w:pPr>
              <w:pStyle w:val="4"/>
            </w:pPr>
            <w:r>
              <w:t>4</w:t>
            </w:r>
          </w:p>
        </w:tc>
        <w:tc>
          <w:tcPr>
            <w:tcW w:w="850" w:type="dxa"/>
            <w:vAlign w:val="center"/>
          </w:tcPr>
          <w:p w:rsidR="00233B9A" w:rsidRDefault="000C69FE">
            <w:pPr>
              <w:pStyle w:val="4"/>
            </w:pPr>
            <w:r>
              <w:t>0.40</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c>
          <w:tcPr>
            <w:tcW w:w="964" w:type="dxa"/>
            <w:vAlign w:val="center"/>
          </w:tcPr>
          <w:p w:rsidR="00233B9A" w:rsidRDefault="000C69FE">
            <w:pPr>
              <w:pStyle w:val="4"/>
            </w:pPr>
            <w:r>
              <w:t>1.60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多功能一体机</w:t>
            </w:r>
          </w:p>
        </w:tc>
        <w:tc>
          <w:tcPr>
            <w:tcW w:w="1134" w:type="dxa"/>
            <w:vAlign w:val="center"/>
          </w:tcPr>
          <w:p w:rsidR="00233B9A" w:rsidRDefault="000C69FE">
            <w:pPr>
              <w:pStyle w:val="2"/>
            </w:pPr>
            <w:r>
              <w:t>A020204</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0.90</w:t>
            </w:r>
          </w:p>
        </w:tc>
        <w:tc>
          <w:tcPr>
            <w:tcW w:w="964" w:type="dxa"/>
            <w:vAlign w:val="center"/>
          </w:tcPr>
          <w:p w:rsidR="00233B9A" w:rsidRDefault="000C69FE">
            <w:pPr>
              <w:pStyle w:val="4"/>
            </w:pPr>
            <w:r>
              <w:t>1.80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1.80</w:t>
            </w:r>
          </w:p>
        </w:tc>
        <w:tc>
          <w:tcPr>
            <w:tcW w:w="964" w:type="dxa"/>
            <w:vAlign w:val="center"/>
          </w:tcPr>
          <w:p w:rsidR="00233B9A" w:rsidRDefault="000C69FE">
            <w:pPr>
              <w:pStyle w:val="4"/>
            </w:pPr>
            <w:r>
              <w:t>1.80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多功能一体机</w:t>
            </w:r>
          </w:p>
        </w:tc>
        <w:tc>
          <w:tcPr>
            <w:tcW w:w="1134" w:type="dxa"/>
            <w:vAlign w:val="center"/>
          </w:tcPr>
          <w:p w:rsidR="00233B9A" w:rsidRDefault="000C69FE">
            <w:pPr>
              <w:pStyle w:val="2"/>
            </w:pPr>
            <w:r>
              <w:t>A020204</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0.50</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多功能一体机</w:t>
            </w:r>
          </w:p>
        </w:tc>
        <w:tc>
          <w:tcPr>
            <w:tcW w:w="1134" w:type="dxa"/>
            <w:vAlign w:val="center"/>
          </w:tcPr>
          <w:p w:rsidR="00233B9A" w:rsidRDefault="000C69FE">
            <w:pPr>
              <w:pStyle w:val="2"/>
            </w:pPr>
            <w:r>
              <w:t>A020204</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0.25</w:t>
            </w:r>
          </w:p>
        </w:tc>
        <w:tc>
          <w:tcPr>
            <w:tcW w:w="964" w:type="dxa"/>
            <w:vAlign w:val="center"/>
          </w:tcPr>
          <w:p w:rsidR="00233B9A" w:rsidRDefault="000C69FE">
            <w:pPr>
              <w:pStyle w:val="4"/>
            </w:pPr>
            <w:r>
              <w:t>0.50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0.50</w:t>
            </w:r>
          </w:p>
        </w:tc>
        <w:tc>
          <w:tcPr>
            <w:tcW w:w="964" w:type="dxa"/>
            <w:vAlign w:val="center"/>
          </w:tcPr>
          <w:p w:rsidR="00233B9A" w:rsidRDefault="000C69FE">
            <w:pPr>
              <w:pStyle w:val="4"/>
            </w:pPr>
            <w:r>
              <w:t>0.50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数字照相机</w:t>
            </w:r>
          </w:p>
        </w:tc>
        <w:tc>
          <w:tcPr>
            <w:tcW w:w="1134" w:type="dxa"/>
            <w:vAlign w:val="center"/>
          </w:tcPr>
          <w:p w:rsidR="00233B9A" w:rsidRDefault="000C69FE">
            <w:pPr>
              <w:pStyle w:val="2"/>
            </w:pPr>
            <w:r>
              <w:t>A0202050101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2.00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数字照相机</w:t>
            </w:r>
          </w:p>
        </w:tc>
        <w:tc>
          <w:tcPr>
            <w:tcW w:w="1134" w:type="dxa"/>
            <w:vAlign w:val="center"/>
          </w:tcPr>
          <w:p w:rsidR="00233B9A" w:rsidRDefault="000C69FE">
            <w:pPr>
              <w:pStyle w:val="2"/>
            </w:pPr>
            <w:r>
              <w:t>A0202050101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1.00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LED显示屏</w:t>
            </w:r>
          </w:p>
        </w:tc>
        <w:tc>
          <w:tcPr>
            <w:tcW w:w="1134" w:type="dxa"/>
            <w:vAlign w:val="center"/>
          </w:tcPr>
          <w:p w:rsidR="00233B9A" w:rsidRDefault="000C69FE">
            <w:pPr>
              <w:pStyle w:val="2"/>
            </w:pPr>
            <w:r>
              <w:t>A020207</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3.65</w:t>
            </w:r>
          </w:p>
        </w:tc>
        <w:tc>
          <w:tcPr>
            <w:tcW w:w="964" w:type="dxa"/>
            <w:vAlign w:val="center"/>
          </w:tcPr>
          <w:p w:rsidR="00233B9A" w:rsidRDefault="000C69FE">
            <w:pPr>
              <w:pStyle w:val="4"/>
            </w:pPr>
            <w:r>
              <w:t>3.65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3.65</w:t>
            </w:r>
          </w:p>
        </w:tc>
        <w:tc>
          <w:tcPr>
            <w:tcW w:w="964" w:type="dxa"/>
            <w:vAlign w:val="center"/>
          </w:tcPr>
          <w:p w:rsidR="00233B9A" w:rsidRDefault="000C69FE">
            <w:pPr>
              <w:pStyle w:val="4"/>
            </w:pPr>
            <w:r>
              <w:t>3.65</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lastRenderedPageBreak/>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空调机组</w:t>
            </w:r>
          </w:p>
        </w:tc>
        <w:tc>
          <w:tcPr>
            <w:tcW w:w="1134" w:type="dxa"/>
            <w:vAlign w:val="center"/>
          </w:tcPr>
          <w:p w:rsidR="00233B9A" w:rsidRDefault="000C69FE">
            <w:pPr>
              <w:pStyle w:val="2"/>
            </w:pPr>
            <w:r>
              <w:t>A02052305</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1.75</w:t>
            </w:r>
          </w:p>
        </w:tc>
        <w:tc>
          <w:tcPr>
            <w:tcW w:w="964" w:type="dxa"/>
            <w:vAlign w:val="center"/>
          </w:tcPr>
          <w:p w:rsidR="00233B9A" w:rsidRDefault="000C69FE">
            <w:pPr>
              <w:pStyle w:val="4"/>
            </w:pPr>
            <w:r>
              <w:t>3.50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3.50</w:t>
            </w:r>
          </w:p>
        </w:tc>
        <w:tc>
          <w:tcPr>
            <w:tcW w:w="964" w:type="dxa"/>
            <w:vAlign w:val="center"/>
          </w:tcPr>
          <w:p w:rsidR="00233B9A" w:rsidRDefault="000C69FE">
            <w:pPr>
              <w:pStyle w:val="4"/>
            </w:pPr>
            <w:r>
              <w:t>3.50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专用制冷、空调设备</w:t>
            </w:r>
          </w:p>
        </w:tc>
        <w:tc>
          <w:tcPr>
            <w:tcW w:w="1134" w:type="dxa"/>
            <w:vAlign w:val="center"/>
          </w:tcPr>
          <w:p w:rsidR="00233B9A" w:rsidRDefault="000C69FE">
            <w:pPr>
              <w:pStyle w:val="2"/>
            </w:pPr>
            <w:r>
              <w:t>A02052309</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5.00</w:t>
            </w:r>
          </w:p>
        </w:tc>
        <w:tc>
          <w:tcPr>
            <w:tcW w:w="964" w:type="dxa"/>
            <w:vAlign w:val="center"/>
          </w:tcPr>
          <w:p w:rsidR="00233B9A" w:rsidRDefault="000C69FE">
            <w:pPr>
              <w:pStyle w:val="4"/>
            </w:pPr>
            <w:r>
              <w:t>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5.00</w:t>
            </w:r>
          </w:p>
        </w:tc>
        <w:tc>
          <w:tcPr>
            <w:tcW w:w="964" w:type="dxa"/>
            <w:vAlign w:val="center"/>
          </w:tcPr>
          <w:p w:rsidR="00233B9A" w:rsidRDefault="000C69FE">
            <w:pPr>
              <w:pStyle w:val="4"/>
            </w:pPr>
            <w:r>
              <w:t>5.00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通用摄像机</w:t>
            </w:r>
          </w:p>
        </w:tc>
        <w:tc>
          <w:tcPr>
            <w:tcW w:w="1134" w:type="dxa"/>
            <w:vAlign w:val="center"/>
          </w:tcPr>
          <w:p w:rsidR="00233B9A" w:rsidRDefault="000C69FE">
            <w:pPr>
              <w:pStyle w:val="2"/>
            </w:pPr>
            <w:r>
              <w:t>A02091102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1.50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通用摄像机</w:t>
            </w:r>
          </w:p>
        </w:tc>
        <w:tc>
          <w:tcPr>
            <w:tcW w:w="1134" w:type="dxa"/>
            <w:vAlign w:val="center"/>
          </w:tcPr>
          <w:p w:rsidR="00233B9A" w:rsidRDefault="000C69FE">
            <w:pPr>
              <w:pStyle w:val="2"/>
            </w:pPr>
            <w:r>
              <w:t>A02091102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0.50</w:t>
            </w:r>
          </w:p>
        </w:tc>
        <w:tc>
          <w:tcPr>
            <w:tcW w:w="964" w:type="dxa"/>
            <w:vAlign w:val="center"/>
          </w:tcPr>
          <w:p w:rsidR="00233B9A" w:rsidRDefault="000C69FE">
            <w:pPr>
              <w:pStyle w:val="4"/>
            </w:pPr>
            <w:r>
              <w:t>1.00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1.00</w:t>
            </w:r>
          </w:p>
        </w:tc>
        <w:tc>
          <w:tcPr>
            <w:tcW w:w="964" w:type="dxa"/>
            <w:vAlign w:val="center"/>
          </w:tcPr>
          <w:p w:rsidR="00233B9A" w:rsidRDefault="000C69FE">
            <w:pPr>
              <w:pStyle w:val="4"/>
            </w:pPr>
            <w:r>
              <w:t>1.00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录音外围设备</w:t>
            </w:r>
          </w:p>
        </w:tc>
        <w:tc>
          <w:tcPr>
            <w:tcW w:w="1134" w:type="dxa"/>
            <w:vAlign w:val="center"/>
          </w:tcPr>
          <w:p w:rsidR="00233B9A" w:rsidRDefault="000C69FE">
            <w:pPr>
              <w:pStyle w:val="2"/>
            </w:pPr>
            <w:r>
              <w:t>A02091209</w:t>
            </w:r>
          </w:p>
        </w:tc>
        <w:tc>
          <w:tcPr>
            <w:tcW w:w="709" w:type="dxa"/>
            <w:vAlign w:val="center"/>
          </w:tcPr>
          <w:p w:rsidR="00233B9A" w:rsidRDefault="000C69FE">
            <w:pPr>
              <w:pStyle w:val="3"/>
            </w:pPr>
            <w:r>
              <w:t>台</w:t>
            </w:r>
          </w:p>
        </w:tc>
        <w:tc>
          <w:tcPr>
            <w:tcW w:w="850" w:type="dxa"/>
            <w:vAlign w:val="center"/>
          </w:tcPr>
          <w:p w:rsidR="00233B9A" w:rsidRDefault="000C69FE">
            <w:pPr>
              <w:pStyle w:val="4"/>
            </w:pPr>
            <w:r>
              <w:t>2</w:t>
            </w:r>
          </w:p>
        </w:tc>
        <w:tc>
          <w:tcPr>
            <w:tcW w:w="850" w:type="dxa"/>
            <w:vAlign w:val="center"/>
          </w:tcPr>
          <w:p w:rsidR="00233B9A" w:rsidRDefault="000C69FE">
            <w:pPr>
              <w:pStyle w:val="4"/>
            </w:pPr>
            <w:r>
              <w:t>0.21</w:t>
            </w:r>
          </w:p>
        </w:tc>
        <w:tc>
          <w:tcPr>
            <w:tcW w:w="964" w:type="dxa"/>
            <w:vAlign w:val="center"/>
          </w:tcPr>
          <w:p w:rsidR="00233B9A" w:rsidRDefault="000C69FE">
            <w:pPr>
              <w:pStyle w:val="4"/>
            </w:pPr>
            <w:r>
              <w:t>0.42</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0.42</w:t>
            </w:r>
          </w:p>
        </w:tc>
        <w:tc>
          <w:tcPr>
            <w:tcW w:w="964" w:type="dxa"/>
            <w:vAlign w:val="center"/>
          </w:tcPr>
          <w:p w:rsidR="00233B9A" w:rsidRDefault="000C69FE">
            <w:pPr>
              <w:pStyle w:val="4"/>
            </w:pPr>
            <w:r>
              <w:t>0.42</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7</w:t>
            </w:r>
          </w:p>
        </w:tc>
        <w:tc>
          <w:tcPr>
            <w:tcW w:w="850" w:type="dxa"/>
            <w:vAlign w:val="center"/>
          </w:tcPr>
          <w:p w:rsidR="00233B9A" w:rsidRDefault="000C69FE">
            <w:pPr>
              <w:pStyle w:val="4"/>
            </w:pPr>
            <w:r>
              <w:t>0.05</w:t>
            </w:r>
          </w:p>
        </w:tc>
        <w:tc>
          <w:tcPr>
            <w:tcW w:w="964" w:type="dxa"/>
            <w:vAlign w:val="center"/>
          </w:tcPr>
          <w:p w:rsidR="00233B9A" w:rsidRDefault="000C69FE">
            <w:pPr>
              <w:pStyle w:val="4"/>
            </w:pPr>
            <w:r>
              <w:t>0.35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0.35</w:t>
            </w:r>
          </w:p>
        </w:tc>
        <w:tc>
          <w:tcPr>
            <w:tcW w:w="964" w:type="dxa"/>
            <w:vAlign w:val="center"/>
          </w:tcPr>
          <w:p w:rsidR="00233B9A" w:rsidRDefault="000C69FE">
            <w:pPr>
              <w:pStyle w:val="4"/>
            </w:pPr>
            <w:r>
              <w:t>0.35</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w:t>
            </w:r>
          </w:p>
        </w:tc>
        <w:tc>
          <w:tcPr>
            <w:tcW w:w="850" w:type="dxa"/>
            <w:vAlign w:val="center"/>
          </w:tcPr>
          <w:p w:rsidR="00233B9A" w:rsidRDefault="000C69FE">
            <w:pPr>
              <w:pStyle w:val="4"/>
            </w:pPr>
            <w:r>
              <w:t>0.28</w:t>
            </w:r>
          </w:p>
        </w:tc>
        <w:tc>
          <w:tcPr>
            <w:tcW w:w="964" w:type="dxa"/>
            <w:vAlign w:val="center"/>
          </w:tcPr>
          <w:p w:rsidR="00233B9A" w:rsidRDefault="000C69FE">
            <w:pPr>
              <w:pStyle w:val="4"/>
            </w:pPr>
            <w:r>
              <w:t>0.56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0.56</w:t>
            </w:r>
          </w:p>
        </w:tc>
        <w:tc>
          <w:tcPr>
            <w:tcW w:w="964" w:type="dxa"/>
            <w:vAlign w:val="center"/>
          </w:tcPr>
          <w:p w:rsidR="00233B9A" w:rsidRDefault="000C69FE">
            <w:pPr>
              <w:pStyle w:val="4"/>
            </w:pPr>
            <w:r>
              <w:t>0.56</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10</w:t>
            </w:r>
          </w:p>
        </w:tc>
        <w:tc>
          <w:tcPr>
            <w:tcW w:w="850" w:type="dxa"/>
            <w:vAlign w:val="center"/>
          </w:tcPr>
          <w:p w:rsidR="00233B9A" w:rsidRDefault="000C69FE">
            <w:pPr>
              <w:pStyle w:val="4"/>
            </w:pPr>
            <w:r>
              <w:t>0.18</w:t>
            </w:r>
          </w:p>
        </w:tc>
        <w:tc>
          <w:tcPr>
            <w:tcW w:w="964" w:type="dxa"/>
            <w:vAlign w:val="center"/>
          </w:tcPr>
          <w:p w:rsidR="00233B9A" w:rsidRDefault="000C69FE">
            <w:pPr>
              <w:pStyle w:val="4"/>
            </w:pPr>
            <w:r>
              <w:t>1.80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1.80</w:t>
            </w:r>
          </w:p>
        </w:tc>
        <w:tc>
          <w:tcPr>
            <w:tcW w:w="964" w:type="dxa"/>
            <w:vAlign w:val="center"/>
          </w:tcPr>
          <w:p w:rsidR="00233B9A" w:rsidRDefault="000C69FE">
            <w:pPr>
              <w:pStyle w:val="4"/>
            </w:pPr>
            <w:r>
              <w:t>1.80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20</w:t>
            </w:r>
          </w:p>
        </w:tc>
        <w:tc>
          <w:tcPr>
            <w:tcW w:w="850" w:type="dxa"/>
            <w:vAlign w:val="center"/>
          </w:tcPr>
          <w:p w:rsidR="00233B9A" w:rsidRDefault="000C69FE">
            <w:pPr>
              <w:pStyle w:val="4"/>
            </w:pPr>
            <w:r>
              <w:t>0.10</w:t>
            </w:r>
          </w:p>
        </w:tc>
        <w:tc>
          <w:tcPr>
            <w:tcW w:w="964" w:type="dxa"/>
            <w:vAlign w:val="center"/>
          </w:tcPr>
          <w:p w:rsidR="00233B9A" w:rsidRDefault="000C69FE">
            <w:pPr>
              <w:pStyle w:val="4"/>
            </w:pPr>
            <w:r>
              <w:t>2.00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w:t>
            </w:r>
          </w:p>
        </w:tc>
        <w:tc>
          <w:tcPr>
            <w:tcW w:w="964" w:type="dxa"/>
            <w:vAlign w:val="center"/>
          </w:tcPr>
          <w:p w:rsidR="00233B9A" w:rsidRDefault="000C69FE">
            <w:pPr>
              <w:pStyle w:val="4"/>
            </w:pPr>
            <w:r>
              <w:t>2.00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1</w:t>
            </w:r>
          </w:p>
        </w:tc>
        <w:tc>
          <w:tcPr>
            <w:tcW w:w="850" w:type="dxa"/>
            <w:vAlign w:val="center"/>
          </w:tcPr>
          <w:p w:rsidR="00233B9A" w:rsidRDefault="000C69FE">
            <w:pPr>
              <w:pStyle w:val="4"/>
            </w:pPr>
            <w:r>
              <w:t>3.00</w:t>
            </w:r>
          </w:p>
        </w:tc>
        <w:tc>
          <w:tcPr>
            <w:tcW w:w="964" w:type="dxa"/>
            <w:vAlign w:val="center"/>
          </w:tcPr>
          <w:p w:rsidR="00233B9A" w:rsidRDefault="000C69FE">
            <w:pPr>
              <w:pStyle w:val="4"/>
            </w:pPr>
            <w:r>
              <w:t>3.00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3.00</w:t>
            </w:r>
          </w:p>
        </w:tc>
        <w:tc>
          <w:tcPr>
            <w:tcW w:w="964" w:type="dxa"/>
            <w:vAlign w:val="center"/>
          </w:tcPr>
          <w:p w:rsidR="00233B9A" w:rsidRDefault="000C69FE">
            <w:pPr>
              <w:pStyle w:val="4"/>
            </w:pPr>
            <w:r>
              <w:t>3.00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木制台、桌类</w:t>
            </w:r>
          </w:p>
        </w:tc>
        <w:tc>
          <w:tcPr>
            <w:tcW w:w="1134" w:type="dxa"/>
            <w:vAlign w:val="center"/>
          </w:tcPr>
          <w:p w:rsidR="00233B9A" w:rsidRDefault="000C69FE">
            <w:pPr>
              <w:pStyle w:val="2"/>
            </w:pPr>
            <w:r>
              <w:t>A060205</w:t>
            </w:r>
          </w:p>
        </w:tc>
        <w:tc>
          <w:tcPr>
            <w:tcW w:w="709" w:type="dxa"/>
            <w:vAlign w:val="center"/>
          </w:tcPr>
          <w:p w:rsidR="00233B9A" w:rsidRDefault="000C69FE">
            <w:pPr>
              <w:pStyle w:val="3"/>
            </w:pPr>
            <w:r>
              <w:t>张</w:t>
            </w:r>
          </w:p>
        </w:tc>
        <w:tc>
          <w:tcPr>
            <w:tcW w:w="850" w:type="dxa"/>
            <w:vAlign w:val="center"/>
          </w:tcPr>
          <w:p w:rsidR="00233B9A" w:rsidRDefault="000C69FE">
            <w:pPr>
              <w:pStyle w:val="4"/>
            </w:pPr>
            <w:r>
              <w:t>3</w:t>
            </w:r>
          </w:p>
        </w:tc>
        <w:tc>
          <w:tcPr>
            <w:tcW w:w="850" w:type="dxa"/>
            <w:vAlign w:val="center"/>
          </w:tcPr>
          <w:p w:rsidR="00233B9A" w:rsidRDefault="000C69FE">
            <w:pPr>
              <w:pStyle w:val="4"/>
            </w:pPr>
            <w:r>
              <w:t>0.50</w:t>
            </w:r>
          </w:p>
        </w:tc>
        <w:tc>
          <w:tcPr>
            <w:tcW w:w="964" w:type="dxa"/>
            <w:vAlign w:val="center"/>
          </w:tcPr>
          <w:p w:rsidR="00233B9A" w:rsidRDefault="000C69FE">
            <w:pPr>
              <w:pStyle w:val="4"/>
            </w:pPr>
            <w:r>
              <w:t>1.50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1.50</w:t>
            </w:r>
          </w:p>
        </w:tc>
        <w:tc>
          <w:tcPr>
            <w:tcW w:w="964" w:type="dxa"/>
            <w:vAlign w:val="center"/>
          </w:tcPr>
          <w:p w:rsidR="00233B9A" w:rsidRDefault="000C69FE">
            <w:pPr>
              <w:pStyle w:val="4"/>
            </w:pPr>
            <w:r>
              <w:t>1.50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其他台、桌类</w:t>
            </w:r>
          </w:p>
        </w:tc>
        <w:tc>
          <w:tcPr>
            <w:tcW w:w="1134" w:type="dxa"/>
            <w:vAlign w:val="center"/>
          </w:tcPr>
          <w:p w:rsidR="00233B9A" w:rsidRDefault="000C69FE">
            <w:pPr>
              <w:pStyle w:val="2"/>
            </w:pPr>
            <w:r>
              <w:t>A060299</w:t>
            </w:r>
          </w:p>
        </w:tc>
        <w:tc>
          <w:tcPr>
            <w:tcW w:w="709" w:type="dxa"/>
            <w:vAlign w:val="center"/>
          </w:tcPr>
          <w:p w:rsidR="00233B9A" w:rsidRDefault="000C69FE">
            <w:pPr>
              <w:pStyle w:val="3"/>
            </w:pPr>
            <w:r>
              <w:t>套</w:t>
            </w:r>
          </w:p>
        </w:tc>
        <w:tc>
          <w:tcPr>
            <w:tcW w:w="850" w:type="dxa"/>
            <w:vAlign w:val="center"/>
          </w:tcPr>
          <w:p w:rsidR="00233B9A" w:rsidRDefault="000C69FE">
            <w:pPr>
              <w:pStyle w:val="4"/>
            </w:pPr>
            <w:r>
              <w:t>200</w:t>
            </w:r>
          </w:p>
        </w:tc>
        <w:tc>
          <w:tcPr>
            <w:tcW w:w="850" w:type="dxa"/>
            <w:vAlign w:val="center"/>
          </w:tcPr>
          <w:p w:rsidR="00233B9A" w:rsidRDefault="000C69FE">
            <w:pPr>
              <w:pStyle w:val="4"/>
            </w:pPr>
            <w:r>
              <w:t>0.07</w:t>
            </w:r>
          </w:p>
        </w:tc>
        <w:tc>
          <w:tcPr>
            <w:tcW w:w="964" w:type="dxa"/>
            <w:vAlign w:val="center"/>
          </w:tcPr>
          <w:p w:rsidR="00233B9A" w:rsidRDefault="000C69FE">
            <w:pPr>
              <w:pStyle w:val="4"/>
            </w:pPr>
            <w:r>
              <w:t>14.00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14.00</w:t>
            </w:r>
          </w:p>
        </w:tc>
        <w:tc>
          <w:tcPr>
            <w:tcW w:w="964" w:type="dxa"/>
            <w:vAlign w:val="center"/>
          </w:tcPr>
          <w:p w:rsidR="00233B9A" w:rsidRDefault="000C69FE">
            <w:pPr>
              <w:pStyle w:val="4"/>
            </w:pPr>
            <w:r>
              <w:t>14.00</w:t>
            </w:r>
          </w:p>
        </w:tc>
      </w:tr>
      <w:tr w:rsidR="00233B9A">
        <w:trPr>
          <w:cantSplit/>
          <w:jc w:val="center"/>
        </w:trPr>
        <w:tc>
          <w:tcPr>
            <w:tcW w:w="1701" w:type="dxa"/>
            <w:vAlign w:val="center"/>
          </w:tcPr>
          <w:p w:rsidR="00233B9A" w:rsidRDefault="000C69FE">
            <w:pPr>
              <w:pStyle w:val="2"/>
            </w:pPr>
            <w:r>
              <w:lastRenderedPageBreak/>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张</w:t>
            </w:r>
          </w:p>
        </w:tc>
        <w:tc>
          <w:tcPr>
            <w:tcW w:w="850" w:type="dxa"/>
            <w:vAlign w:val="center"/>
          </w:tcPr>
          <w:p w:rsidR="00233B9A" w:rsidRDefault="000C69FE">
            <w:pPr>
              <w:pStyle w:val="4"/>
            </w:pPr>
            <w:r>
              <w:t>64</w:t>
            </w:r>
          </w:p>
        </w:tc>
        <w:tc>
          <w:tcPr>
            <w:tcW w:w="850" w:type="dxa"/>
            <w:vAlign w:val="center"/>
          </w:tcPr>
          <w:p w:rsidR="00233B9A" w:rsidRDefault="000C69FE">
            <w:pPr>
              <w:pStyle w:val="4"/>
            </w:pPr>
            <w:r>
              <w:t>0.01</w:t>
            </w:r>
          </w:p>
        </w:tc>
        <w:tc>
          <w:tcPr>
            <w:tcW w:w="964" w:type="dxa"/>
            <w:vAlign w:val="center"/>
          </w:tcPr>
          <w:p w:rsidR="00233B9A" w:rsidRDefault="000C69FE">
            <w:pPr>
              <w:pStyle w:val="4"/>
            </w:pPr>
            <w:r>
              <w:t>0.64</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0.64</w:t>
            </w:r>
          </w:p>
        </w:tc>
        <w:tc>
          <w:tcPr>
            <w:tcW w:w="964" w:type="dxa"/>
            <w:vAlign w:val="center"/>
          </w:tcPr>
          <w:p w:rsidR="00233B9A" w:rsidRDefault="000C69FE">
            <w:pPr>
              <w:pStyle w:val="4"/>
            </w:pPr>
            <w:r>
              <w:t>0.64</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张</w:t>
            </w:r>
          </w:p>
        </w:tc>
        <w:tc>
          <w:tcPr>
            <w:tcW w:w="850" w:type="dxa"/>
            <w:vAlign w:val="center"/>
          </w:tcPr>
          <w:p w:rsidR="00233B9A" w:rsidRDefault="000C69FE">
            <w:pPr>
              <w:pStyle w:val="4"/>
            </w:pPr>
            <w:r>
              <w:t>6</w:t>
            </w:r>
          </w:p>
        </w:tc>
        <w:tc>
          <w:tcPr>
            <w:tcW w:w="850" w:type="dxa"/>
            <w:vAlign w:val="center"/>
          </w:tcPr>
          <w:p w:rsidR="00233B9A" w:rsidRDefault="000C69FE">
            <w:pPr>
              <w:pStyle w:val="4"/>
            </w:pPr>
            <w:r>
              <w:t>0.03</w:t>
            </w:r>
          </w:p>
        </w:tc>
        <w:tc>
          <w:tcPr>
            <w:tcW w:w="964" w:type="dxa"/>
            <w:vAlign w:val="center"/>
          </w:tcPr>
          <w:p w:rsidR="00233B9A" w:rsidRDefault="000C69FE">
            <w:pPr>
              <w:pStyle w:val="4"/>
            </w:pPr>
            <w:r>
              <w:t>0.18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0.18</w:t>
            </w:r>
          </w:p>
        </w:tc>
        <w:tc>
          <w:tcPr>
            <w:tcW w:w="964" w:type="dxa"/>
            <w:vAlign w:val="center"/>
          </w:tcPr>
          <w:p w:rsidR="00233B9A" w:rsidRDefault="000C69FE">
            <w:pPr>
              <w:pStyle w:val="4"/>
            </w:pPr>
            <w:r>
              <w:t>0.18</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张</w:t>
            </w:r>
          </w:p>
        </w:tc>
        <w:tc>
          <w:tcPr>
            <w:tcW w:w="850" w:type="dxa"/>
            <w:vAlign w:val="center"/>
          </w:tcPr>
          <w:p w:rsidR="00233B9A" w:rsidRDefault="000C69FE">
            <w:pPr>
              <w:pStyle w:val="4"/>
            </w:pPr>
            <w:r>
              <w:t>40</w:t>
            </w:r>
          </w:p>
        </w:tc>
        <w:tc>
          <w:tcPr>
            <w:tcW w:w="850" w:type="dxa"/>
            <w:vAlign w:val="center"/>
          </w:tcPr>
          <w:p w:rsidR="00233B9A" w:rsidRDefault="000C69FE">
            <w:pPr>
              <w:pStyle w:val="4"/>
            </w:pPr>
            <w:r>
              <w:t>0.04</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c>
          <w:tcPr>
            <w:tcW w:w="964" w:type="dxa"/>
            <w:vAlign w:val="center"/>
          </w:tcPr>
          <w:p w:rsidR="00233B9A" w:rsidRDefault="000C69FE">
            <w:pPr>
              <w:pStyle w:val="4"/>
            </w:pPr>
            <w:r>
              <w:t>1.60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木骨架为主的椅凳类</w:t>
            </w:r>
          </w:p>
        </w:tc>
        <w:tc>
          <w:tcPr>
            <w:tcW w:w="1134" w:type="dxa"/>
            <w:vAlign w:val="center"/>
          </w:tcPr>
          <w:p w:rsidR="00233B9A" w:rsidRDefault="000C69FE">
            <w:pPr>
              <w:pStyle w:val="2"/>
            </w:pPr>
            <w:r>
              <w:t>A060302</w:t>
            </w:r>
          </w:p>
        </w:tc>
        <w:tc>
          <w:tcPr>
            <w:tcW w:w="709" w:type="dxa"/>
            <w:vAlign w:val="center"/>
          </w:tcPr>
          <w:p w:rsidR="00233B9A" w:rsidRDefault="000C69FE">
            <w:pPr>
              <w:pStyle w:val="3"/>
            </w:pPr>
            <w:r>
              <w:t>张</w:t>
            </w:r>
          </w:p>
        </w:tc>
        <w:tc>
          <w:tcPr>
            <w:tcW w:w="850" w:type="dxa"/>
            <w:vAlign w:val="center"/>
          </w:tcPr>
          <w:p w:rsidR="00233B9A" w:rsidRDefault="000C69FE">
            <w:pPr>
              <w:pStyle w:val="4"/>
            </w:pPr>
            <w:r>
              <w:t>6</w:t>
            </w:r>
          </w:p>
        </w:tc>
        <w:tc>
          <w:tcPr>
            <w:tcW w:w="850" w:type="dxa"/>
            <w:vAlign w:val="center"/>
          </w:tcPr>
          <w:p w:rsidR="00233B9A" w:rsidRDefault="000C69FE">
            <w:pPr>
              <w:pStyle w:val="4"/>
            </w:pPr>
            <w:r>
              <w:t>0.03</w:t>
            </w:r>
          </w:p>
        </w:tc>
        <w:tc>
          <w:tcPr>
            <w:tcW w:w="964" w:type="dxa"/>
            <w:vAlign w:val="center"/>
          </w:tcPr>
          <w:p w:rsidR="00233B9A" w:rsidRDefault="000C69FE">
            <w:pPr>
              <w:pStyle w:val="4"/>
            </w:pPr>
            <w:r>
              <w:t>0.18</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0.18</w:t>
            </w:r>
          </w:p>
        </w:tc>
        <w:tc>
          <w:tcPr>
            <w:tcW w:w="964" w:type="dxa"/>
            <w:vAlign w:val="center"/>
          </w:tcPr>
          <w:p w:rsidR="00233B9A" w:rsidRDefault="000C69FE">
            <w:pPr>
              <w:pStyle w:val="4"/>
            </w:pPr>
            <w:r>
              <w:t>0.18</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木骨架沙发类</w:t>
            </w:r>
          </w:p>
        </w:tc>
        <w:tc>
          <w:tcPr>
            <w:tcW w:w="1134" w:type="dxa"/>
            <w:vAlign w:val="center"/>
          </w:tcPr>
          <w:p w:rsidR="00233B9A" w:rsidRDefault="000C69FE">
            <w:pPr>
              <w:pStyle w:val="2"/>
            </w:pPr>
            <w:r>
              <w:t>A060402</w:t>
            </w:r>
          </w:p>
        </w:tc>
        <w:tc>
          <w:tcPr>
            <w:tcW w:w="709" w:type="dxa"/>
            <w:vAlign w:val="center"/>
          </w:tcPr>
          <w:p w:rsidR="00233B9A" w:rsidRDefault="000C69FE">
            <w:pPr>
              <w:pStyle w:val="3"/>
            </w:pPr>
            <w:r>
              <w:t>个</w:t>
            </w:r>
          </w:p>
        </w:tc>
        <w:tc>
          <w:tcPr>
            <w:tcW w:w="850" w:type="dxa"/>
            <w:vAlign w:val="center"/>
          </w:tcPr>
          <w:p w:rsidR="00233B9A" w:rsidRDefault="000C69FE">
            <w:pPr>
              <w:pStyle w:val="4"/>
            </w:pPr>
            <w:r>
              <w:t>1</w:t>
            </w:r>
          </w:p>
        </w:tc>
        <w:tc>
          <w:tcPr>
            <w:tcW w:w="850" w:type="dxa"/>
            <w:vAlign w:val="center"/>
          </w:tcPr>
          <w:p w:rsidR="00233B9A" w:rsidRDefault="000C69FE">
            <w:pPr>
              <w:pStyle w:val="4"/>
            </w:pPr>
            <w:r>
              <w:t>0.20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17</w:t>
            </w:r>
          </w:p>
        </w:tc>
        <w:tc>
          <w:tcPr>
            <w:tcW w:w="850" w:type="dxa"/>
            <w:vAlign w:val="center"/>
          </w:tcPr>
          <w:p w:rsidR="00233B9A" w:rsidRDefault="000C69FE">
            <w:pPr>
              <w:pStyle w:val="4"/>
            </w:pPr>
            <w:r>
              <w:t>0.10</w:t>
            </w:r>
          </w:p>
        </w:tc>
        <w:tc>
          <w:tcPr>
            <w:tcW w:w="964" w:type="dxa"/>
            <w:vAlign w:val="center"/>
          </w:tcPr>
          <w:p w:rsidR="00233B9A" w:rsidRDefault="000C69FE">
            <w:pPr>
              <w:pStyle w:val="4"/>
            </w:pPr>
            <w:r>
              <w:t>1.70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1.70</w:t>
            </w:r>
          </w:p>
        </w:tc>
        <w:tc>
          <w:tcPr>
            <w:tcW w:w="964" w:type="dxa"/>
            <w:vAlign w:val="center"/>
          </w:tcPr>
          <w:p w:rsidR="00233B9A" w:rsidRDefault="000C69FE">
            <w:pPr>
              <w:pStyle w:val="4"/>
            </w:pPr>
            <w:r>
              <w:t>1.70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金属质柜类</w:t>
            </w:r>
          </w:p>
        </w:tc>
        <w:tc>
          <w:tcPr>
            <w:tcW w:w="1134" w:type="dxa"/>
            <w:vAlign w:val="center"/>
          </w:tcPr>
          <w:p w:rsidR="00233B9A" w:rsidRDefault="000C69FE">
            <w:pPr>
              <w:pStyle w:val="2"/>
            </w:pPr>
            <w:r>
              <w:t>A060503</w:t>
            </w:r>
          </w:p>
        </w:tc>
        <w:tc>
          <w:tcPr>
            <w:tcW w:w="709" w:type="dxa"/>
            <w:vAlign w:val="center"/>
          </w:tcPr>
          <w:p w:rsidR="00233B9A" w:rsidRDefault="000C69FE">
            <w:pPr>
              <w:pStyle w:val="3"/>
            </w:pPr>
            <w:r>
              <w:t>个</w:t>
            </w:r>
          </w:p>
        </w:tc>
        <w:tc>
          <w:tcPr>
            <w:tcW w:w="850" w:type="dxa"/>
            <w:vAlign w:val="center"/>
          </w:tcPr>
          <w:p w:rsidR="00233B9A" w:rsidRDefault="000C69FE">
            <w:pPr>
              <w:pStyle w:val="4"/>
            </w:pPr>
            <w:r>
              <w:t>400</w:t>
            </w:r>
          </w:p>
        </w:tc>
        <w:tc>
          <w:tcPr>
            <w:tcW w:w="850" w:type="dxa"/>
            <w:vAlign w:val="center"/>
          </w:tcPr>
          <w:p w:rsidR="00233B9A" w:rsidRDefault="000C69FE">
            <w:pPr>
              <w:pStyle w:val="4"/>
            </w:pPr>
            <w:r>
              <w:t>0.09</w:t>
            </w:r>
          </w:p>
        </w:tc>
        <w:tc>
          <w:tcPr>
            <w:tcW w:w="964" w:type="dxa"/>
            <w:vAlign w:val="center"/>
          </w:tcPr>
          <w:p w:rsidR="00233B9A" w:rsidRDefault="000C69FE">
            <w:pPr>
              <w:pStyle w:val="4"/>
            </w:pPr>
            <w:r>
              <w:t>36.00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36.00</w:t>
            </w:r>
          </w:p>
        </w:tc>
        <w:tc>
          <w:tcPr>
            <w:tcW w:w="964" w:type="dxa"/>
            <w:vAlign w:val="center"/>
          </w:tcPr>
          <w:p w:rsidR="00233B9A" w:rsidRDefault="000C69FE">
            <w:pPr>
              <w:pStyle w:val="4"/>
            </w:pPr>
            <w:r>
              <w:t>36.00</w:t>
            </w:r>
          </w:p>
        </w:tc>
      </w:tr>
      <w:tr w:rsidR="00233B9A">
        <w:trPr>
          <w:cantSplit/>
          <w:jc w:val="center"/>
        </w:trPr>
        <w:tc>
          <w:tcPr>
            <w:tcW w:w="1701" w:type="dxa"/>
            <w:vAlign w:val="center"/>
          </w:tcPr>
          <w:p w:rsidR="00233B9A" w:rsidRDefault="000C69FE">
            <w:pPr>
              <w:pStyle w:val="2"/>
            </w:pPr>
            <w:r>
              <w:t>运行保障经费</w:t>
            </w:r>
          </w:p>
        </w:tc>
        <w:tc>
          <w:tcPr>
            <w:tcW w:w="964" w:type="dxa"/>
            <w:vAlign w:val="center"/>
          </w:tcPr>
          <w:p w:rsidR="00233B9A" w:rsidRDefault="000C69FE">
            <w:pPr>
              <w:pStyle w:val="4"/>
            </w:pPr>
            <w:r>
              <w:t>1300.00</w:t>
            </w:r>
          </w:p>
        </w:tc>
        <w:tc>
          <w:tcPr>
            <w:tcW w:w="1134" w:type="dxa"/>
            <w:vAlign w:val="center"/>
          </w:tcPr>
          <w:p w:rsidR="00233B9A" w:rsidRDefault="000C69FE">
            <w:pPr>
              <w:pStyle w:val="2"/>
            </w:pPr>
            <w:r>
              <w:t>金属质架类</w:t>
            </w:r>
          </w:p>
        </w:tc>
        <w:tc>
          <w:tcPr>
            <w:tcW w:w="1134" w:type="dxa"/>
            <w:vAlign w:val="center"/>
          </w:tcPr>
          <w:p w:rsidR="00233B9A" w:rsidRDefault="000C69FE">
            <w:pPr>
              <w:pStyle w:val="2"/>
            </w:pPr>
            <w:r>
              <w:t>A060602</w:t>
            </w:r>
          </w:p>
        </w:tc>
        <w:tc>
          <w:tcPr>
            <w:tcW w:w="709" w:type="dxa"/>
            <w:vAlign w:val="center"/>
          </w:tcPr>
          <w:p w:rsidR="00233B9A" w:rsidRDefault="000C69FE">
            <w:pPr>
              <w:pStyle w:val="3"/>
            </w:pPr>
            <w:r>
              <w:t>个</w:t>
            </w:r>
          </w:p>
        </w:tc>
        <w:tc>
          <w:tcPr>
            <w:tcW w:w="850" w:type="dxa"/>
            <w:vAlign w:val="center"/>
          </w:tcPr>
          <w:p w:rsidR="00233B9A" w:rsidRDefault="000C69FE">
            <w:pPr>
              <w:pStyle w:val="4"/>
            </w:pPr>
            <w:r>
              <w:t>2</w:t>
            </w:r>
          </w:p>
        </w:tc>
        <w:tc>
          <w:tcPr>
            <w:tcW w:w="850" w:type="dxa"/>
            <w:vAlign w:val="center"/>
          </w:tcPr>
          <w:p w:rsidR="00233B9A" w:rsidRDefault="000C69FE">
            <w:pPr>
              <w:pStyle w:val="4"/>
            </w:pPr>
            <w:r>
              <w:t>0.10</w:t>
            </w:r>
          </w:p>
        </w:tc>
        <w:tc>
          <w:tcPr>
            <w:tcW w:w="964" w:type="dxa"/>
            <w:vAlign w:val="center"/>
          </w:tcPr>
          <w:p w:rsidR="00233B9A" w:rsidRDefault="000C69FE">
            <w:pPr>
              <w:pStyle w:val="4"/>
            </w:pPr>
            <w:r>
              <w:t>0.20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0.20</w:t>
            </w:r>
          </w:p>
        </w:tc>
        <w:tc>
          <w:tcPr>
            <w:tcW w:w="964" w:type="dxa"/>
            <w:vAlign w:val="center"/>
          </w:tcPr>
          <w:p w:rsidR="00233B9A" w:rsidRDefault="000C69FE">
            <w:pPr>
              <w:pStyle w:val="4"/>
            </w:pPr>
            <w:r>
              <w:t>0.20</w:t>
            </w:r>
          </w:p>
        </w:tc>
      </w:tr>
      <w:tr w:rsidR="00233B9A">
        <w:trPr>
          <w:cantSplit/>
          <w:jc w:val="center"/>
        </w:trPr>
        <w:tc>
          <w:tcPr>
            <w:tcW w:w="1701" w:type="dxa"/>
            <w:vAlign w:val="center"/>
          </w:tcPr>
          <w:p w:rsidR="00233B9A" w:rsidRDefault="000C69FE">
            <w:pPr>
              <w:pStyle w:val="2"/>
            </w:pPr>
            <w:r>
              <w:t>重点实验室建设</w:t>
            </w:r>
          </w:p>
        </w:tc>
        <w:tc>
          <w:tcPr>
            <w:tcW w:w="964" w:type="dxa"/>
            <w:vAlign w:val="center"/>
          </w:tcPr>
          <w:p w:rsidR="00233B9A" w:rsidRDefault="000C69FE">
            <w:pPr>
              <w:pStyle w:val="4"/>
            </w:pPr>
            <w:r>
              <w:t>200.00</w:t>
            </w:r>
          </w:p>
        </w:tc>
        <w:tc>
          <w:tcPr>
            <w:tcW w:w="1134" w:type="dxa"/>
            <w:vAlign w:val="center"/>
          </w:tcPr>
          <w:p w:rsidR="00233B9A" w:rsidRDefault="000C69FE">
            <w:pPr>
              <w:pStyle w:val="2"/>
            </w:pPr>
            <w:r>
              <w:t>其他体育设备</w:t>
            </w:r>
          </w:p>
        </w:tc>
        <w:tc>
          <w:tcPr>
            <w:tcW w:w="1134" w:type="dxa"/>
            <w:vAlign w:val="center"/>
          </w:tcPr>
          <w:p w:rsidR="00233B9A" w:rsidRDefault="000C69FE">
            <w:pPr>
              <w:pStyle w:val="2"/>
            </w:pPr>
            <w:r>
              <w:t>A033699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200.00</w:t>
            </w: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0C69FE">
            <w:pPr>
              <w:pStyle w:val="4"/>
            </w:pPr>
            <w:r>
              <w:t>200.00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200.00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七、国有资产信息</w:t>
      </w:r>
    </w:p>
    <w:p w:rsidR="00233B9A" w:rsidRDefault="000C69FE">
      <w:pPr>
        <w:spacing w:line="500" w:lineRule="exact"/>
        <w:ind w:firstLine="560"/>
      </w:pPr>
      <w:r>
        <w:rPr>
          <w:rFonts w:eastAsia="方正仿宋_GBK"/>
          <w:color w:val="000000"/>
          <w:sz w:val="28"/>
        </w:rPr>
        <w:lastRenderedPageBreak/>
        <w:t>河北体育学院上年末固定资产金额为</w:t>
      </w:r>
      <w:r>
        <w:rPr>
          <w:rFonts w:eastAsia="方正仿宋_GBK"/>
          <w:color w:val="000000"/>
          <w:sz w:val="28"/>
        </w:rPr>
        <w:t>37550.45</w:t>
      </w:r>
      <w:r>
        <w:rPr>
          <w:rFonts w:eastAsia="方正仿宋_GBK"/>
          <w:color w:val="000000"/>
          <w:sz w:val="28"/>
        </w:rPr>
        <w:t>万元（详见下表）。本年度拟购置固定资产总额为</w:t>
      </w:r>
      <w:r>
        <w:rPr>
          <w:rFonts w:eastAsia="方正仿宋_GBK"/>
          <w:color w:val="000000"/>
          <w:sz w:val="28"/>
        </w:rPr>
        <w:t>1482.23</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740129" w:rsidTr="00740129">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362029河北体育学院</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37550.45</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0C69FE">
            <w:pPr>
              <w:pStyle w:val="3"/>
            </w:pPr>
            <w:r>
              <w:t>159057.54</w:t>
            </w:r>
          </w:p>
        </w:tc>
        <w:tc>
          <w:tcPr>
            <w:tcW w:w="2835" w:type="dxa"/>
            <w:vAlign w:val="center"/>
          </w:tcPr>
          <w:p w:rsidR="00233B9A" w:rsidRDefault="000C69FE">
            <w:pPr>
              <w:pStyle w:val="4"/>
            </w:pPr>
            <w:r>
              <w:t>18275.13</w:t>
            </w: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0C69FE">
            <w:pPr>
              <w:pStyle w:val="3"/>
            </w:pPr>
            <w:r>
              <w:t>11236.45</w:t>
            </w:r>
          </w:p>
        </w:tc>
        <w:tc>
          <w:tcPr>
            <w:tcW w:w="2835" w:type="dxa"/>
            <w:vAlign w:val="center"/>
          </w:tcPr>
          <w:p w:rsidR="00233B9A" w:rsidRDefault="000C69FE">
            <w:pPr>
              <w:pStyle w:val="4"/>
            </w:pPr>
            <w:r>
              <w:t>2107.20</w:t>
            </w: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0C69FE">
            <w:pPr>
              <w:pStyle w:val="3"/>
            </w:pPr>
            <w:r>
              <w:t>4</w:t>
            </w:r>
          </w:p>
        </w:tc>
        <w:tc>
          <w:tcPr>
            <w:tcW w:w="2835" w:type="dxa"/>
            <w:vAlign w:val="center"/>
          </w:tcPr>
          <w:p w:rsidR="00233B9A" w:rsidRDefault="000C69FE">
            <w:pPr>
              <w:pStyle w:val="4"/>
            </w:pPr>
            <w:r>
              <w:t>55.80</w:t>
            </w: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103</w:t>
            </w:r>
          </w:p>
        </w:tc>
        <w:tc>
          <w:tcPr>
            <w:tcW w:w="2835" w:type="dxa"/>
            <w:vAlign w:val="center"/>
          </w:tcPr>
          <w:p w:rsidR="00233B9A" w:rsidRDefault="000C69FE">
            <w:pPr>
              <w:pStyle w:val="4"/>
            </w:pPr>
            <w:r>
              <w:t>5007.03</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18959</w:t>
            </w:r>
          </w:p>
        </w:tc>
        <w:tc>
          <w:tcPr>
            <w:tcW w:w="2835" w:type="dxa"/>
            <w:vAlign w:val="center"/>
          </w:tcPr>
          <w:p w:rsidR="00233B9A" w:rsidRDefault="000C69FE">
            <w:pPr>
              <w:pStyle w:val="4"/>
            </w:pPr>
            <w:r>
              <w:t>14212.49</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w:t>
      </w:r>
      <w:r>
        <w:rPr>
          <w:rFonts w:eastAsia="方正仿宋_GBK"/>
          <w:color w:val="000000"/>
          <w:sz w:val="28"/>
        </w:rPr>
        <w:lastRenderedPageBreak/>
        <w:t>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sectPr w:rsidR="00233B9A">
          <w:pgSz w:w="16840" w:h="11900" w:orient="landscape"/>
          <w:pgMar w:top="1361" w:right="1020" w:bottom="1134" w:left="1020" w:header="720" w:footer="720" w:gutter="0"/>
          <w:cols w:space="720"/>
        </w:sectPr>
      </w:pPr>
      <w:r>
        <w:rPr>
          <w:rFonts w:eastAsia="方正仿宋_GBK"/>
          <w:color w:val="000000"/>
          <w:sz w:val="28"/>
        </w:rPr>
        <w:t>我单位无其他需要说明的事项。</w:t>
      </w:r>
    </w:p>
    <w:p w:rsidR="00233B9A" w:rsidRDefault="000C69FE">
      <w:pPr>
        <w:jc w:val="center"/>
        <w:outlineLvl w:val="3"/>
      </w:pPr>
      <w:bookmarkStart w:id="24" w:name="_Toc_4_4_0000000042"/>
      <w:r>
        <w:rPr>
          <w:rFonts w:ascii="方正小标宋_GBK" w:eastAsia="方正小标宋_GBK" w:hAnsi="方正小标宋_GBK" w:cs="方正小标宋_GBK"/>
          <w:color w:val="000000"/>
          <w:sz w:val="44"/>
        </w:rPr>
        <w:lastRenderedPageBreak/>
        <w:t>二十四、河北奥林匹克体育中心收支预算</w:t>
      </w:r>
      <w:bookmarkEnd w:id="24"/>
    </w:p>
    <w:p w:rsidR="00233B9A" w:rsidRDefault="000C69FE">
      <w:pPr>
        <w:jc w:val="center"/>
        <w:outlineLvl w:val="4"/>
      </w:pPr>
      <w:r>
        <w:rPr>
          <w:rFonts w:ascii="方正小标宋_GBK" w:eastAsia="方正小标宋_GBK" w:hAnsi="方正小标宋_GBK" w:cs="方正小标宋_GBK"/>
          <w:color w:val="000000"/>
          <w:sz w:val="36"/>
        </w:rPr>
        <w:t>单位预算收支总表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4536"/>
        <w:gridCol w:w="2126"/>
        <w:gridCol w:w="4535"/>
        <w:gridCol w:w="2126"/>
      </w:tblGrid>
      <w:tr w:rsidR="00740129" w:rsidTr="00740129">
        <w:trPr>
          <w:trHeight w:val="369"/>
          <w:tblHeader/>
          <w:jc w:val="center"/>
        </w:trPr>
        <w:tc>
          <w:tcPr>
            <w:tcW w:w="5386" w:type="dxa"/>
            <w:gridSpan w:val="2"/>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126"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6661"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6661" w:type="dxa"/>
            <w:gridSpan w:val="2"/>
            <w:vAlign w:val="center"/>
          </w:tcPr>
          <w:p w:rsidR="00233B9A" w:rsidRDefault="000C69FE">
            <w:pPr>
              <w:pStyle w:val="1"/>
            </w:pPr>
            <w:r>
              <w:t>收入</w:t>
            </w:r>
          </w:p>
        </w:tc>
        <w:tc>
          <w:tcPr>
            <w:tcW w:w="6661" w:type="dxa"/>
            <w:gridSpan w:val="2"/>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c>
          <w:tcPr>
            <w:tcW w:w="4535" w:type="dxa"/>
            <w:vAlign w:val="center"/>
          </w:tcPr>
          <w:p w:rsidR="00233B9A" w:rsidRDefault="000C69FE">
            <w:pPr>
              <w:pStyle w:val="1"/>
            </w:pPr>
            <w:r>
              <w:t>项  目</w:t>
            </w:r>
          </w:p>
        </w:tc>
        <w:tc>
          <w:tcPr>
            <w:tcW w:w="2126" w:type="dxa"/>
            <w:vAlign w:val="center"/>
          </w:tcPr>
          <w:p w:rsidR="00233B9A" w:rsidRDefault="000C69FE">
            <w:pPr>
              <w:pStyle w:val="1"/>
            </w:pPr>
            <w:r>
              <w:t>预算数</w:t>
            </w:r>
          </w:p>
        </w:tc>
      </w:tr>
      <w:tr w:rsidR="00233B9A">
        <w:trPr>
          <w:trHeight w:val="369"/>
          <w:tblHeader/>
          <w:jc w:val="center"/>
        </w:trPr>
        <w:tc>
          <w:tcPr>
            <w:tcW w:w="850" w:type="dxa"/>
            <w:vAlign w:val="center"/>
          </w:tcPr>
          <w:p w:rsidR="00233B9A" w:rsidRDefault="000C69FE">
            <w:pPr>
              <w:pStyle w:val="1"/>
            </w:pPr>
            <w:r>
              <w:t>栏次</w:t>
            </w:r>
          </w:p>
        </w:tc>
        <w:tc>
          <w:tcPr>
            <w:tcW w:w="4535" w:type="dxa"/>
            <w:vAlign w:val="center"/>
          </w:tcPr>
          <w:p w:rsidR="00233B9A" w:rsidRDefault="000C69FE">
            <w:pPr>
              <w:pStyle w:val="1"/>
            </w:pPr>
            <w:r>
              <w:t>1</w:t>
            </w:r>
          </w:p>
        </w:tc>
        <w:tc>
          <w:tcPr>
            <w:tcW w:w="2126" w:type="dxa"/>
            <w:vAlign w:val="center"/>
          </w:tcPr>
          <w:p w:rsidR="00233B9A" w:rsidRDefault="000C69FE">
            <w:pPr>
              <w:pStyle w:val="1"/>
            </w:pPr>
            <w:r>
              <w:t>2</w:t>
            </w:r>
          </w:p>
        </w:tc>
        <w:tc>
          <w:tcPr>
            <w:tcW w:w="4535" w:type="dxa"/>
            <w:vAlign w:val="center"/>
          </w:tcPr>
          <w:p w:rsidR="00233B9A" w:rsidRDefault="000C69FE">
            <w:pPr>
              <w:pStyle w:val="1"/>
            </w:pPr>
            <w:r>
              <w:t>3</w:t>
            </w:r>
          </w:p>
        </w:tc>
        <w:tc>
          <w:tcPr>
            <w:tcW w:w="2126" w:type="dxa"/>
            <w:vAlign w:val="center"/>
          </w:tcPr>
          <w:p w:rsidR="00233B9A" w:rsidRDefault="000C69FE">
            <w:pPr>
              <w:pStyle w:val="1"/>
            </w:pPr>
            <w:r>
              <w:t>4</w:t>
            </w:r>
          </w:p>
        </w:tc>
      </w:tr>
      <w:tr w:rsidR="00233B9A">
        <w:trPr>
          <w:trHeight w:val="369"/>
          <w:jc w:val="center"/>
        </w:trPr>
        <w:tc>
          <w:tcPr>
            <w:tcW w:w="850" w:type="dxa"/>
            <w:vAlign w:val="center"/>
          </w:tcPr>
          <w:p w:rsidR="00233B9A" w:rsidRDefault="000C69FE">
            <w:pPr>
              <w:pStyle w:val="3"/>
            </w:pPr>
            <w:r>
              <w:t>1</w:t>
            </w:r>
          </w:p>
        </w:tc>
        <w:tc>
          <w:tcPr>
            <w:tcW w:w="4535" w:type="dxa"/>
            <w:vAlign w:val="center"/>
          </w:tcPr>
          <w:p w:rsidR="00233B9A" w:rsidRDefault="000C69FE">
            <w:pPr>
              <w:pStyle w:val="2"/>
            </w:pPr>
            <w:r>
              <w:t>一、一般公共预算拨款收入</w:t>
            </w:r>
          </w:p>
        </w:tc>
        <w:tc>
          <w:tcPr>
            <w:tcW w:w="2126" w:type="dxa"/>
            <w:vAlign w:val="center"/>
          </w:tcPr>
          <w:p w:rsidR="00233B9A" w:rsidRDefault="000C69FE">
            <w:pPr>
              <w:pStyle w:val="4"/>
            </w:pPr>
            <w:r>
              <w:t>558.94</w:t>
            </w:r>
          </w:p>
        </w:tc>
        <w:tc>
          <w:tcPr>
            <w:tcW w:w="4535" w:type="dxa"/>
            <w:vAlign w:val="center"/>
          </w:tcPr>
          <w:p w:rsidR="00233B9A" w:rsidRDefault="000C69FE">
            <w:pPr>
              <w:pStyle w:val="2"/>
            </w:pPr>
            <w:r>
              <w:t>一、一般公共服务支出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4535" w:type="dxa"/>
            <w:vAlign w:val="center"/>
          </w:tcPr>
          <w:p w:rsidR="00233B9A" w:rsidRDefault="000C69FE">
            <w:pPr>
              <w:pStyle w:val="2"/>
            </w:pPr>
            <w:r>
              <w:t>二、政府性基金预算拨款收入</w:t>
            </w:r>
          </w:p>
        </w:tc>
        <w:tc>
          <w:tcPr>
            <w:tcW w:w="2126" w:type="dxa"/>
            <w:vAlign w:val="center"/>
          </w:tcPr>
          <w:p w:rsidR="00233B9A" w:rsidRDefault="000C69FE">
            <w:pPr>
              <w:pStyle w:val="4"/>
            </w:pPr>
            <w:r>
              <w:t>5919.20</w:t>
            </w:r>
          </w:p>
        </w:tc>
        <w:tc>
          <w:tcPr>
            <w:tcW w:w="4535" w:type="dxa"/>
            <w:vAlign w:val="center"/>
          </w:tcPr>
          <w:p w:rsidR="00233B9A" w:rsidRDefault="000C69FE">
            <w:pPr>
              <w:pStyle w:val="2"/>
            </w:pPr>
            <w:r>
              <w:t>二、外交支出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4535" w:type="dxa"/>
            <w:vAlign w:val="center"/>
          </w:tcPr>
          <w:p w:rsidR="00233B9A" w:rsidRDefault="000C69FE">
            <w:pPr>
              <w:pStyle w:val="2"/>
            </w:pPr>
            <w:r>
              <w:t>三、国有资本经营预算拨款收入</w:t>
            </w:r>
          </w:p>
        </w:tc>
        <w:tc>
          <w:tcPr>
            <w:tcW w:w="2126" w:type="dxa"/>
            <w:vAlign w:val="center"/>
          </w:tcPr>
          <w:p w:rsidR="00233B9A" w:rsidRDefault="00233B9A">
            <w:pPr>
              <w:pStyle w:val="4"/>
            </w:pPr>
          </w:p>
        </w:tc>
        <w:tc>
          <w:tcPr>
            <w:tcW w:w="4535" w:type="dxa"/>
            <w:vAlign w:val="center"/>
          </w:tcPr>
          <w:p w:rsidR="00233B9A" w:rsidRDefault="000C69FE">
            <w:pPr>
              <w:pStyle w:val="2"/>
            </w:pPr>
            <w:r>
              <w:t>三、国防支出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4535" w:type="dxa"/>
            <w:vAlign w:val="center"/>
          </w:tcPr>
          <w:p w:rsidR="00233B9A" w:rsidRDefault="000C69FE">
            <w:pPr>
              <w:pStyle w:val="2"/>
            </w:pPr>
            <w:r>
              <w:t>四、财政专户管理资金收入</w:t>
            </w:r>
          </w:p>
        </w:tc>
        <w:tc>
          <w:tcPr>
            <w:tcW w:w="2126" w:type="dxa"/>
            <w:vAlign w:val="center"/>
          </w:tcPr>
          <w:p w:rsidR="00233B9A" w:rsidRDefault="00233B9A">
            <w:pPr>
              <w:pStyle w:val="4"/>
            </w:pPr>
          </w:p>
        </w:tc>
        <w:tc>
          <w:tcPr>
            <w:tcW w:w="4535" w:type="dxa"/>
            <w:vAlign w:val="center"/>
          </w:tcPr>
          <w:p w:rsidR="00233B9A" w:rsidRDefault="000C69FE">
            <w:pPr>
              <w:pStyle w:val="2"/>
            </w:pPr>
            <w:r>
              <w:t>四、公共安全支出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4535" w:type="dxa"/>
            <w:vAlign w:val="center"/>
          </w:tcPr>
          <w:p w:rsidR="00233B9A" w:rsidRDefault="000C69FE">
            <w:pPr>
              <w:pStyle w:val="2"/>
            </w:pPr>
            <w:r>
              <w:t>五、事业收入</w:t>
            </w:r>
          </w:p>
        </w:tc>
        <w:tc>
          <w:tcPr>
            <w:tcW w:w="2126" w:type="dxa"/>
            <w:vAlign w:val="center"/>
          </w:tcPr>
          <w:p w:rsidR="00233B9A" w:rsidRDefault="00233B9A">
            <w:pPr>
              <w:pStyle w:val="4"/>
            </w:pPr>
          </w:p>
        </w:tc>
        <w:tc>
          <w:tcPr>
            <w:tcW w:w="4535" w:type="dxa"/>
            <w:vAlign w:val="center"/>
          </w:tcPr>
          <w:p w:rsidR="00233B9A" w:rsidRDefault="000C69FE">
            <w:pPr>
              <w:pStyle w:val="2"/>
            </w:pPr>
            <w:r>
              <w:t>五、教育支出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4535" w:type="dxa"/>
            <w:vAlign w:val="center"/>
          </w:tcPr>
          <w:p w:rsidR="00233B9A" w:rsidRDefault="000C69FE">
            <w:pPr>
              <w:pStyle w:val="2"/>
            </w:pPr>
            <w:r>
              <w:t>六、事业单位经营收入</w:t>
            </w:r>
          </w:p>
        </w:tc>
        <w:tc>
          <w:tcPr>
            <w:tcW w:w="2126" w:type="dxa"/>
            <w:vAlign w:val="center"/>
          </w:tcPr>
          <w:p w:rsidR="00233B9A" w:rsidRDefault="000C69FE">
            <w:pPr>
              <w:pStyle w:val="4"/>
            </w:pPr>
            <w:r>
              <w:t>850.41</w:t>
            </w:r>
          </w:p>
        </w:tc>
        <w:tc>
          <w:tcPr>
            <w:tcW w:w="4535" w:type="dxa"/>
            <w:vAlign w:val="center"/>
          </w:tcPr>
          <w:p w:rsidR="00233B9A" w:rsidRDefault="000C69FE">
            <w:pPr>
              <w:pStyle w:val="2"/>
            </w:pPr>
            <w:r>
              <w:t>六、科学技术支出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4535" w:type="dxa"/>
            <w:vAlign w:val="center"/>
          </w:tcPr>
          <w:p w:rsidR="00233B9A" w:rsidRDefault="000C69FE">
            <w:pPr>
              <w:pStyle w:val="2"/>
            </w:pPr>
            <w:r>
              <w:t>七、上级补助收入</w:t>
            </w:r>
          </w:p>
        </w:tc>
        <w:tc>
          <w:tcPr>
            <w:tcW w:w="2126" w:type="dxa"/>
            <w:vAlign w:val="center"/>
          </w:tcPr>
          <w:p w:rsidR="00233B9A" w:rsidRDefault="00233B9A">
            <w:pPr>
              <w:pStyle w:val="4"/>
            </w:pPr>
          </w:p>
        </w:tc>
        <w:tc>
          <w:tcPr>
            <w:tcW w:w="4535" w:type="dxa"/>
            <w:vAlign w:val="center"/>
          </w:tcPr>
          <w:p w:rsidR="00233B9A" w:rsidRDefault="000C69FE">
            <w:pPr>
              <w:pStyle w:val="2"/>
            </w:pPr>
            <w:r>
              <w:t>七、文化旅游体育与传媒支出</w:t>
            </w:r>
          </w:p>
        </w:tc>
        <w:tc>
          <w:tcPr>
            <w:tcW w:w="2126" w:type="dxa"/>
            <w:vAlign w:val="center"/>
          </w:tcPr>
          <w:p w:rsidR="00233B9A" w:rsidRDefault="000C69FE">
            <w:pPr>
              <w:pStyle w:val="4"/>
            </w:pPr>
            <w:r>
              <w:t>1785.84</w:t>
            </w:r>
          </w:p>
        </w:tc>
      </w:tr>
      <w:tr w:rsidR="00233B9A">
        <w:trPr>
          <w:trHeight w:val="369"/>
          <w:jc w:val="center"/>
        </w:trPr>
        <w:tc>
          <w:tcPr>
            <w:tcW w:w="850" w:type="dxa"/>
            <w:vAlign w:val="center"/>
          </w:tcPr>
          <w:p w:rsidR="00233B9A" w:rsidRDefault="000C69FE">
            <w:pPr>
              <w:pStyle w:val="3"/>
            </w:pPr>
            <w:r>
              <w:t>8</w:t>
            </w:r>
          </w:p>
        </w:tc>
        <w:tc>
          <w:tcPr>
            <w:tcW w:w="4535" w:type="dxa"/>
            <w:vAlign w:val="center"/>
          </w:tcPr>
          <w:p w:rsidR="00233B9A" w:rsidRDefault="000C69FE">
            <w:pPr>
              <w:pStyle w:val="2"/>
            </w:pPr>
            <w:r>
              <w:t>八、附属单位上缴收入</w:t>
            </w:r>
          </w:p>
        </w:tc>
        <w:tc>
          <w:tcPr>
            <w:tcW w:w="2126" w:type="dxa"/>
            <w:vAlign w:val="center"/>
          </w:tcPr>
          <w:p w:rsidR="00233B9A" w:rsidRDefault="00233B9A">
            <w:pPr>
              <w:pStyle w:val="4"/>
            </w:pPr>
          </w:p>
        </w:tc>
        <w:tc>
          <w:tcPr>
            <w:tcW w:w="4535" w:type="dxa"/>
            <w:vAlign w:val="center"/>
          </w:tcPr>
          <w:p w:rsidR="00233B9A" w:rsidRDefault="000C69FE">
            <w:pPr>
              <w:pStyle w:val="2"/>
            </w:pPr>
            <w:r>
              <w:t>八、社会保障和就业支出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4535" w:type="dxa"/>
            <w:vAlign w:val="center"/>
          </w:tcPr>
          <w:p w:rsidR="00233B9A" w:rsidRDefault="000C69FE">
            <w:pPr>
              <w:pStyle w:val="2"/>
            </w:pPr>
            <w:r>
              <w:t>九、其他收入</w:t>
            </w:r>
          </w:p>
        </w:tc>
        <w:tc>
          <w:tcPr>
            <w:tcW w:w="2126" w:type="dxa"/>
            <w:vAlign w:val="center"/>
          </w:tcPr>
          <w:p w:rsidR="00233B9A" w:rsidRDefault="00233B9A">
            <w:pPr>
              <w:pStyle w:val="4"/>
            </w:pPr>
          </w:p>
        </w:tc>
        <w:tc>
          <w:tcPr>
            <w:tcW w:w="4535" w:type="dxa"/>
            <w:vAlign w:val="center"/>
          </w:tcPr>
          <w:p w:rsidR="00233B9A" w:rsidRDefault="000C69FE">
            <w:pPr>
              <w:pStyle w:val="2"/>
            </w:pPr>
            <w:r>
              <w:t>九、社会保险基金支出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十、卫生健康支出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十一、节能环保支出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十二、城乡社区支出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十三、农林水支出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十四、交通运输支出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十五、资源勘探工业信息等支出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十六、商业服务业等支出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十七、金融支出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十八、援助其他地区支出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十九、自然资源海洋气象等支出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二十、住房保障支出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二十一、粮油物资储备支出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二十二、国有资本经营预算支出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二十三、灾害防治及应急管理支出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二十四、预备费</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二十五、其他支出</w:t>
            </w:r>
          </w:p>
        </w:tc>
        <w:tc>
          <w:tcPr>
            <w:tcW w:w="2126" w:type="dxa"/>
            <w:vAlign w:val="center"/>
          </w:tcPr>
          <w:p w:rsidR="00233B9A" w:rsidRDefault="000C69FE">
            <w:pPr>
              <w:pStyle w:val="4"/>
            </w:pPr>
            <w:r>
              <w:t>6541.48</w:t>
            </w:r>
          </w:p>
        </w:tc>
      </w:tr>
      <w:tr w:rsidR="00233B9A">
        <w:trPr>
          <w:trHeight w:val="369"/>
          <w:jc w:val="center"/>
        </w:trPr>
        <w:tc>
          <w:tcPr>
            <w:tcW w:w="850" w:type="dxa"/>
            <w:vAlign w:val="center"/>
          </w:tcPr>
          <w:p w:rsidR="00233B9A" w:rsidRDefault="000C69FE">
            <w:pPr>
              <w:pStyle w:val="3"/>
            </w:pPr>
            <w:r>
              <w:t>26</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二十六、转移性支出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二十七、债务还本支出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二十八、债务付息支出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二十九、债务发行费用支出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4535" w:type="dxa"/>
            <w:vAlign w:val="center"/>
          </w:tcPr>
          <w:p w:rsidR="00233B9A" w:rsidRDefault="00233B9A">
            <w:pPr>
              <w:pStyle w:val="2"/>
            </w:pPr>
          </w:p>
        </w:tc>
        <w:tc>
          <w:tcPr>
            <w:tcW w:w="2126" w:type="dxa"/>
            <w:vAlign w:val="center"/>
          </w:tcPr>
          <w:p w:rsidR="00233B9A" w:rsidRDefault="00233B9A">
            <w:pPr>
              <w:pStyle w:val="4"/>
            </w:pPr>
          </w:p>
        </w:tc>
        <w:tc>
          <w:tcPr>
            <w:tcW w:w="4535" w:type="dxa"/>
            <w:vAlign w:val="center"/>
          </w:tcPr>
          <w:p w:rsidR="00233B9A" w:rsidRDefault="000C69FE">
            <w:pPr>
              <w:pStyle w:val="2"/>
            </w:pPr>
            <w:r>
              <w:t>三十、抗疫特别国债安排的支出</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4535" w:type="dxa"/>
            <w:vAlign w:val="center"/>
          </w:tcPr>
          <w:p w:rsidR="00233B9A" w:rsidRDefault="000C69FE">
            <w:pPr>
              <w:pStyle w:val="6"/>
            </w:pPr>
            <w:r>
              <w:t>本年收入合计</w:t>
            </w:r>
          </w:p>
        </w:tc>
        <w:tc>
          <w:tcPr>
            <w:tcW w:w="2126" w:type="dxa"/>
            <w:vAlign w:val="center"/>
          </w:tcPr>
          <w:p w:rsidR="00233B9A" w:rsidRDefault="000C69FE">
            <w:pPr>
              <w:pStyle w:val="7"/>
            </w:pPr>
            <w:r>
              <w:t>7328.55</w:t>
            </w:r>
          </w:p>
        </w:tc>
        <w:tc>
          <w:tcPr>
            <w:tcW w:w="4535" w:type="dxa"/>
            <w:vAlign w:val="center"/>
          </w:tcPr>
          <w:p w:rsidR="00233B9A" w:rsidRDefault="000C69FE">
            <w:pPr>
              <w:pStyle w:val="6"/>
            </w:pPr>
            <w:r>
              <w:t>本年支出合计</w:t>
            </w:r>
          </w:p>
        </w:tc>
        <w:tc>
          <w:tcPr>
            <w:tcW w:w="2126" w:type="dxa"/>
            <w:vAlign w:val="center"/>
          </w:tcPr>
          <w:p w:rsidR="00233B9A" w:rsidRDefault="000C69FE">
            <w:pPr>
              <w:pStyle w:val="7"/>
            </w:pPr>
            <w:r>
              <w:t>8327.32</w:t>
            </w:r>
          </w:p>
        </w:tc>
      </w:tr>
      <w:tr w:rsidR="00233B9A">
        <w:trPr>
          <w:trHeight w:val="369"/>
          <w:jc w:val="center"/>
        </w:trPr>
        <w:tc>
          <w:tcPr>
            <w:tcW w:w="850" w:type="dxa"/>
            <w:vAlign w:val="center"/>
          </w:tcPr>
          <w:p w:rsidR="00233B9A" w:rsidRDefault="000C69FE">
            <w:pPr>
              <w:pStyle w:val="3"/>
            </w:pPr>
            <w:r>
              <w:t>32</w:t>
            </w:r>
          </w:p>
        </w:tc>
        <w:tc>
          <w:tcPr>
            <w:tcW w:w="4535" w:type="dxa"/>
            <w:vAlign w:val="center"/>
          </w:tcPr>
          <w:p w:rsidR="00233B9A" w:rsidRDefault="000C69FE">
            <w:pPr>
              <w:pStyle w:val="2"/>
            </w:pPr>
            <w:r>
              <w:t>上年结转结余</w:t>
            </w:r>
          </w:p>
        </w:tc>
        <w:tc>
          <w:tcPr>
            <w:tcW w:w="2126" w:type="dxa"/>
            <w:vAlign w:val="center"/>
          </w:tcPr>
          <w:p w:rsidR="00233B9A" w:rsidRDefault="000C69FE">
            <w:pPr>
              <w:pStyle w:val="4"/>
            </w:pPr>
            <w:r>
              <w:t>998.77</w:t>
            </w:r>
          </w:p>
        </w:tc>
        <w:tc>
          <w:tcPr>
            <w:tcW w:w="4535" w:type="dxa"/>
            <w:vAlign w:val="center"/>
          </w:tcPr>
          <w:p w:rsidR="00233B9A" w:rsidRDefault="000C69FE">
            <w:pPr>
              <w:pStyle w:val="2"/>
            </w:pPr>
            <w:r>
              <w:t>年终结转结余</w:t>
            </w:r>
          </w:p>
        </w:tc>
        <w:tc>
          <w:tcPr>
            <w:tcW w:w="2126"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4535" w:type="dxa"/>
            <w:vAlign w:val="center"/>
          </w:tcPr>
          <w:p w:rsidR="00233B9A" w:rsidRDefault="000C69FE">
            <w:pPr>
              <w:pStyle w:val="6"/>
            </w:pPr>
            <w:r>
              <w:t>收入总计</w:t>
            </w:r>
          </w:p>
        </w:tc>
        <w:tc>
          <w:tcPr>
            <w:tcW w:w="2126" w:type="dxa"/>
            <w:vAlign w:val="center"/>
          </w:tcPr>
          <w:p w:rsidR="00233B9A" w:rsidRDefault="000C69FE">
            <w:pPr>
              <w:pStyle w:val="7"/>
            </w:pPr>
            <w:r>
              <w:t>8327.32</w:t>
            </w:r>
          </w:p>
        </w:tc>
        <w:tc>
          <w:tcPr>
            <w:tcW w:w="4535" w:type="dxa"/>
            <w:vAlign w:val="center"/>
          </w:tcPr>
          <w:p w:rsidR="00233B9A" w:rsidRDefault="000C69FE">
            <w:pPr>
              <w:pStyle w:val="6"/>
            </w:pPr>
            <w:r>
              <w:t>支出总计</w:t>
            </w:r>
          </w:p>
        </w:tc>
        <w:tc>
          <w:tcPr>
            <w:tcW w:w="2126" w:type="dxa"/>
            <w:vAlign w:val="center"/>
          </w:tcPr>
          <w:p w:rsidR="00233B9A" w:rsidRDefault="000C69FE">
            <w:pPr>
              <w:pStyle w:val="7"/>
            </w:pPr>
            <w:r>
              <w:t>8327.32</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单位预算收入总表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680"/>
        <w:gridCol w:w="992"/>
        <w:gridCol w:w="1559"/>
        <w:gridCol w:w="1134"/>
        <w:gridCol w:w="1134"/>
        <w:gridCol w:w="1134"/>
        <w:gridCol w:w="1134"/>
        <w:gridCol w:w="1134"/>
        <w:gridCol w:w="1134"/>
        <w:gridCol w:w="1134"/>
        <w:gridCol w:w="1134"/>
        <w:gridCol w:w="1134"/>
        <w:gridCol w:w="1134"/>
      </w:tblGrid>
      <w:tr w:rsidR="00740129" w:rsidTr="00740129">
        <w:trPr>
          <w:trHeight w:val="369"/>
          <w:tblHeader/>
          <w:jc w:val="center"/>
        </w:trPr>
        <w:tc>
          <w:tcPr>
            <w:tcW w:w="5499" w:type="dxa"/>
            <w:gridSpan w:val="5"/>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3402" w:type="dxa"/>
            <w:gridSpan w:val="3"/>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669" w:type="dxa"/>
            <w:gridSpan w:val="5"/>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680" w:type="dxa"/>
            <w:vMerge w:val="restart"/>
            <w:vAlign w:val="center"/>
          </w:tcPr>
          <w:p w:rsidR="00233B9A" w:rsidRDefault="000C69FE">
            <w:pPr>
              <w:pStyle w:val="1"/>
            </w:pPr>
            <w:r>
              <w:t>序号</w:t>
            </w:r>
          </w:p>
        </w:tc>
        <w:tc>
          <w:tcPr>
            <w:tcW w:w="2551" w:type="dxa"/>
            <w:gridSpan w:val="2"/>
            <w:vAlign w:val="center"/>
          </w:tcPr>
          <w:p w:rsidR="00233B9A" w:rsidRDefault="000C69FE">
            <w:pPr>
              <w:pStyle w:val="1"/>
            </w:pPr>
            <w:r>
              <w:t>功能分类科目</w:t>
            </w:r>
          </w:p>
        </w:tc>
        <w:tc>
          <w:tcPr>
            <w:tcW w:w="1134" w:type="dxa"/>
            <w:vMerge w:val="restart"/>
            <w:vAlign w:val="center"/>
          </w:tcPr>
          <w:p w:rsidR="00233B9A" w:rsidRDefault="000C69FE">
            <w:pPr>
              <w:pStyle w:val="1"/>
            </w:pPr>
            <w:r>
              <w:t>合计</w:t>
            </w:r>
          </w:p>
        </w:tc>
        <w:tc>
          <w:tcPr>
            <w:tcW w:w="9071" w:type="dxa"/>
            <w:gridSpan w:val="8"/>
            <w:vAlign w:val="center"/>
          </w:tcPr>
          <w:p w:rsidR="00233B9A" w:rsidRDefault="000C69FE">
            <w:pPr>
              <w:pStyle w:val="1"/>
            </w:pPr>
            <w:r>
              <w:t>本年收入</w:t>
            </w:r>
          </w:p>
        </w:tc>
        <w:tc>
          <w:tcPr>
            <w:tcW w:w="1134" w:type="dxa"/>
            <w:vMerge w:val="restart"/>
            <w:vAlign w:val="center"/>
          </w:tcPr>
          <w:p w:rsidR="00233B9A" w:rsidRDefault="000C69FE">
            <w:pPr>
              <w:pStyle w:val="1"/>
            </w:pPr>
            <w:r>
              <w:t>上年结转</w:t>
            </w:r>
          </w:p>
        </w:tc>
      </w:tr>
      <w:tr w:rsidR="00233B9A">
        <w:trPr>
          <w:trHeight w:val="369"/>
          <w:tblHeader/>
          <w:jc w:val="center"/>
        </w:trPr>
        <w:tc>
          <w:tcPr>
            <w:tcW w:w="680" w:type="dxa"/>
            <w:vMerge/>
          </w:tcPr>
          <w:p w:rsidR="00233B9A" w:rsidRDefault="00233B9A"/>
        </w:tc>
        <w:tc>
          <w:tcPr>
            <w:tcW w:w="992" w:type="dxa"/>
            <w:vAlign w:val="center"/>
          </w:tcPr>
          <w:p w:rsidR="00233B9A" w:rsidRDefault="000C69FE">
            <w:pPr>
              <w:pStyle w:val="1"/>
            </w:pPr>
            <w:r>
              <w:t>科目    编码</w:t>
            </w:r>
          </w:p>
        </w:tc>
        <w:tc>
          <w:tcPr>
            <w:tcW w:w="1559" w:type="dxa"/>
            <w:vAlign w:val="center"/>
          </w:tcPr>
          <w:p w:rsidR="00233B9A" w:rsidRDefault="000C69FE">
            <w:pPr>
              <w:pStyle w:val="1"/>
            </w:pPr>
            <w:r>
              <w:t>科目名称</w:t>
            </w:r>
          </w:p>
        </w:tc>
        <w:tc>
          <w:tcPr>
            <w:tcW w:w="1134" w:type="dxa"/>
            <w:vMerge/>
          </w:tcPr>
          <w:p w:rsidR="00233B9A" w:rsidRDefault="00233B9A"/>
        </w:tc>
        <w:tc>
          <w:tcPr>
            <w:tcW w:w="1134" w:type="dxa"/>
            <w:vAlign w:val="center"/>
          </w:tcPr>
          <w:p w:rsidR="00233B9A" w:rsidRDefault="000C69FE">
            <w:pPr>
              <w:pStyle w:val="1"/>
            </w:pPr>
            <w:r>
              <w:t>小计</w:t>
            </w:r>
          </w:p>
        </w:tc>
        <w:tc>
          <w:tcPr>
            <w:tcW w:w="1134" w:type="dxa"/>
            <w:vAlign w:val="center"/>
          </w:tcPr>
          <w:p w:rsidR="00233B9A" w:rsidRDefault="000C69FE">
            <w:pPr>
              <w:pStyle w:val="1"/>
            </w:pPr>
            <w:r>
              <w:t>财政拨款 收入</w:t>
            </w:r>
          </w:p>
        </w:tc>
        <w:tc>
          <w:tcPr>
            <w:tcW w:w="1134" w:type="dxa"/>
            <w:vAlign w:val="center"/>
          </w:tcPr>
          <w:p w:rsidR="00233B9A" w:rsidRDefault="000C69FE">
            <w:pPr>
              <w:pStyle w:val="1"/>
            </w:pPr>
            <w:r>
              <w:t>财政专户 收入</w:t>
            </w:r>
          </w:p>
        </w:tc>
        <w:tc>
          <w:tcPr>
            <w:tcW w:w="1134" w:type="dxa"/>
            <w:vAlign w:val="center"/>
          </w:tcPr>
          <w:p w:rsidR="00233B9A" w:rsidRDefault="000C69FE">
            <w:pPr>
              <w:pStyle w:val="1"/>
            </w:pPr>
            <w:r>
              <w:t>事业收入</w:t>
            </w:r>
          </w:p>
        </w:tc>
        <w:tc>
          <w:tcPr>
            <w:tcW w:w="1134" w:type="dxa"/>
            <w:vAlign w:val="center"/>
          </w:tcPr>
          <w:p w:rsidR="00233B9A" w:rsidRDefault="000C69FE">
            <w:pPr>
              <w:pStyle w:val="1"/>
            </w:pPr>
            <w:r>
              <w:t>经营收入</w:t>
            </w:r>
          </w:p>
        </w:tc>
        <w:tc>
          <w:tcPr>
            <w:tcW w:w="1134" w:type="dxa"/>
            <w:vAlign w:val="center"/>
          </w:tcPr>
          <w:p w:rsidR="00233B9A" w:rsidRDefault="000C69FE">
            <w:pPr>
              <w:pStyle w:val="1"/>
            </w:pPr>
            <w:r>
              <w:t>上级补助收入</w:t>
            </w:r>
          </w:p>
        </w:tc>
        <w:tc>
          <w:tcPr>
            <w:tcW w:w="1134" w:type="dxa"/>
            <w:vAlign w:val="center"/>
          </w:tcPr>
          <w:p w:rsidR="00233B9A" w:rsidRDefault="000C69FE">
            <w:pPr>
              <w:pStyle w:val="1"/>
            </w:pPr>
            <w:r>
              <w:t>附属单位上缴收入</w:t>
            </w:r>
          </w:p>
        </w:tc>
        <w:tc>
          <w:tcPr>
            <w:tcW w:w="1134" w:type="dxa"/>
            <w:vAlign w:val="center"/>
          </w:tcPr>
          <w:p w:rsidR="00233B9A" w:rsidRDefault="000C69FE">
            <w:pPr>
              <w:pStyle w:val="1"/>
            </w:pPr>
            <w:r>
              <w:t>其他收入</w:t>
            </w:r>
          </w:p>
        </w:tc>
        <w:tc>
          <w:tcPr>
            <w:tcW w:w="1134" w:type="dxa"/>
            <w:vMerge/>
          </w:tcPr>
          <w:p w:rsidR="00233B9A" w:rsidRDefault="00233B9A"/>
        </w:tc>
      </w:tr>
      <w:tr w:rsidR="00233B9A">
        <w:trPr>
          <w:trHeight w:val="369"/>
          <w:tblHeader/>
          <w:jc w:val="center"/>
        </w:trPr>
        <w:tc>
          <w:tcPr>
            <w:tcW w:w="680" w:type="dxa"/>
            <w:vAlign w:val="center"/>
          </w:tcPr>
          <w:p w:rsidR="00233B9A" w:rsidRDefault="000C69FE">
            <w:pPr>
              <w:pStyle w:val="1"/>
            </w:pPr>
            <w:r>
              <w:t>栏次</w:t>
            </w:r>
          </w:p>
        </w:tc>
        <w:tc>
          <w:tcPr>
            <w:tcW w:w="992" w:type="dxa"/>
            <w:vAlign w:val="center"/>
          </w:tcPr>
          <w:p w:rsidR="00233B9A" w:rsidRDefault="000C69FE">
            <w:pPr>
              <w:pStyle w:val="1"/>
            </w:pPr>
            <w:r>
              <w:t>1</w:t>
            </w:r>
          </w:p>
        </w:tc>
        <w:tc>
          <w:tcPr>
            <w:tcW w:w="1559" w:type="dxa"/>
            <w:vAlign w:val="center"/>
          </w:tcPr>
          <w:p w:rsidR="00233B9A" w:rsidRDefault="000C69FE">
            <w:pPr>
              <w:pStyle w:val="1"/>
            </w:pPr>
            <w:r>
              <w:t>2</w:t>
            </w:r>
          </w:p>
        </w:tc>
        <w:tc>
          <w:tcPr>
            <w:tcW w:w="1134" w:type="dxa"/>
            <w:vAlign w:val="center"/>
          </w:tcPr>
          <w:p w:rsidR="00233B9A" w:rsidRDefault="000C69FE">
            <w:pPr>
              <w:pStyle w:val="1"/>
            </w:pPr>
            <w:r>
              <w:t>3</w:t>
            </w:r>
          </w:p>
        </w:tc>
        <w:tc>
          <w:tcPr>
            <w:tcW w:w="1134" w:type="dxa"/>
            <w:vAlign w:val="center"/>
          </w:tcPr>
          <w:p w:rsidR="00233B9A" w:rsidRDefault="000C69FE">
            <w:pPr>
              <w:pStyle w:val="1"/>
            </w:pPr>
            <w:r>
              <w:t>4</w:t>
            </w:r>
          </w:p>
        </w:tc>
        <w:tc>
          <w:tcPr>
            <w:tcW w:w="1134" w:type="dxa"/>
            <w:vAlign w:val="center"/>
          </w:tcPr>
          <w:p w:rsidR="00233B9A" w:rsidRDefault="000C69FE">
            <w:pPr>
              <w:pStyle w:val="1"/>
            </w:pPr>
            <w:r>
              <w:t>5</w:t>
            </w:r>
          </w:p>
        </w:tc>
        <w:tc>
          <w:tcPr>
            <w:tcW w:w="1134" w:type="dxa"/>
            <w:vAlign w:val="center"/>
          </w:tcPr>
          <w:p w:rsidR="00233B9A" w:rsidRDefault="000C69FE">
            <w:pPr>
              <w:pStyle w:val="1"/>
            </w:pPr>
            <w:r>
              <w:t>6</w:t>
            </w:r>
          </w:p>
        </w:tc>
        <w:tc>
          <w:tcPr>
            <w:tcW w:w="1134" w:type="dxa"/>
            <w:vAlign w:val="center"/>
          </w:tcPr>
          <w:p w:rsidR="00233B9A" w:rsidRDefault="000C69FE">
            <w:pPr>
              <w:pStyle w:val="1"/>
            </w:pPr>
            <w:r>
              <w:t>7</w:t>
            </w:r>
          </w:p>
        </w:tc>
        <w:tc>
          <w:tcPr>
            <w:tcW w:w="1134" w:type="dxa"/>
            <w:vAlign w:val="center"/>
          </w:tcPr>
          <w:p w:rsidR="00233B9A" w:rsidRDefault="000C69FE">
            <w:pPr>
              <w:pStyle w:val="1"/>
            </w:pPr>
            <w:r>
              <w:t>8</w:t>
            </w:r>
          </w:p>
        </w:tc>
        <w:tc>
          <w:tcPr>
            <w:tcW w:w="1134" w:type="dxa"/>
            <w:vAlign w:val="center"/>
          </w:tcPr>
          <w:p w:rsidR="00233B9A" w:rsidRDefault="000C69FE">
            <w:pPr>
              <w:pStyle w:val="1"/>
            </w:pPr>
            <w:r>
              <w:t>9</w:t>
            </w:r>
          </w:p>
        </w:tc>
        <w:tc>
          <w:tcPr>
            <w:tcW w:w="1134" w:type="dxa"/>
            <w:vAlign w:val="center"/>
          </w:tcPr>
          <w:p w:rsidR="00233B9A" w:rsidRDefault="000C69FE">
            <w:pPr>
              <w:pStyle w:val="1"/>
            </w:pPr>
            <w:r>
              <w:t>10</w:t>
            </w:r>
          </w:p>
        </w:tc>
        <w:tc>
          <w:tcPr>
            <w:tcW w:w="1134" w:type="dxa"/>
            <w:vAlign w:val="center"/>
          </w:tcPr>
          <w:p w:rsidR="00233B9A" w:rsidRDefault="000C69FE">
            <w:pPr>
              <w:pStyle w:val="1"/>
            </w:pPr>
            <w:r>
              <w:t>11</w:t>
            </w:r>
          </w:p>
        </w:tc>
        <w:tc>
          <w:tcPr>
            <w:tcW w:w="1134" w:type="dxa"/>
            <w:vAlign w:val="center"/>
          </w:tcPr>
          <w:p w:rsidR="00233B9A" w:rsidRDefault="000C69FE">
            <w:pPr>
              <w:pStyle w:val="1"/>
            </w:pPr>
            <w:r>
              <w:t>12</w:t>
            </w:r>
          </w:p>
        </w:tc>
      </w:tr>
      <w:tr w:rsidR="00233B9A">
        <w:trPr>
          <w:trHeight w:val="369"/>
          <w:jc w:val="center"/>
        </w:trPr>
        <w:tc>
          <w:tcPr>
            <w:tcW w:w="680" w:type="dxa"/>
            <w:vAlign w:val="center"/>
          </w:tcPr>
          <w:p w:rsidR="00233B9A" w:rsidRDefault="000C69FE">
            <w:pPr>
              <w:pStyle w:val="3"/>
            </w:pPr>
            <w:r>
              <w:t>1</w:t>
            </w:r>
          </w:p>
        </w:tc>
        <w:tc>
          <w:tcPr>
            <w:tcW w:w="992" w:type="dxa"/>
            <w:vAlign w:val="center"/>
          </w:tcPr>
          <w:p w:rsidR="00233B9A" w:rsidRDefault="00233B9A">
            <w:pPr>
              <w:pStyle w:val="5"/>
            </w:pPr>
          </w:p>
        </w:tc>
        <w:tc>
          <w:tcPr>
            <w:tcW w:w="1559" w:type="dxa"/>
            <w:vAlign w:val="center"/>
          </w:tcPr>
          <w:p w:rsidR="00233B9A" w:rsidRDefault="000C69FE">
            <w:pPr>
              <w:pStyle w:val="6"/>
            </w:pPr>
            <w:r>
              <w:t>合计</w:t>
            </w:r>
          </w:p>
        </w:tc>
        <w:tc>
          <w:tcPr>
            <w:tcW w:w="1134" w:type="dxa"/>
            <w:vAlign w:val="center"/>
          </w:tcPr>
          <w:p w:rsidR="00233B9A" w:rsidRDefault="000C69FE">
            <w:pPr>
              <w:pStyle w:val="7"/>
            </w:pPr>
            <w:r>
              <w:t>8327.32</w:t>
            </w:r>
          </w:p>
        </w:tc>
        <w:tc>
          <w:tcPr>
            <w:tcW w:w="1134" w:type="dxa"/>
            <w:vAlign w:val="center"/>
          </w:tcPr>
          <w:p w:rsidR="00233B9A" w:rsidRDefault="000C69FE">
            <w:pPr>
              <w:pStyle w:val="7"/>
            </w:pPr>
            <w:r>
              <w:t>7328.55</w:t>
            </w:r>
          </w:p>
        </w:tc>
        <w:tc>
          <w:tcPr>
            <w:tcW w:w="1134" w:type="dxa"/>
            <w:vAlign w:val="center"/>
          </w:tcPr>
          <w:p w:rsidR="00233B9A" w:rsidRDefault="000C69FE">
            <w:pPr>
              <w:pStyle w:val="7"/>
            </w:pPr>
            <w:r>
              <w:t>6478.14</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850.41</w:t>
            </w: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233B9A">
            <w:pPr>
              <w:pStyle w:val="7"/>
            </w:pPr>
          </w:p>
        </w:tc>
        <w:tc>
          <w:tcPr>
            <w:tcW w:w="1134" w:type="dxa"/>
            <w:vAlign w:val="center"/>
          </w:tcPr>
          <w:p w:rsidR="00233B9A" w:rsidRDefault="000C69FE">
            <w:pPr>
              <w:pStyle w:val="7"/>
            </w:pPr>
            <w:r>
              <w:t>998.77</w:t>
            </w:r>
          </w:p>
        </w:tc>
      </w:tr>
      <w:tr w:rsidR="00233B9A">
        <w:trPr>
          <w:trHeight w:val="369"/>
          <w:jc w:val="center"/>
        </w:trPr>
        <w:tc>
          <w:tcPr>
            <w:tcW w:w="680" w:type="dxa"/>
            <w:vAlign w:val="center"/>
          </w:tcPr>
          <w:p w:rsidR="00233B9A" w:rsidRDefault="000C69FE">
            <w:pPr>
              <w:pStyle w:val="3"/>
            </w:pPr>
            <w:r>
              <w:t>2</w:t>
            </w:r>
          </w:p>
        </w:tc>
        <w:tc>
          <w:tcPr>
            <w:tcW w:w="992" w:type="dxa"/>
            <w:vAlign w:val="center"/>
          </w:tcPr>
          <w:p w:rsidR="00233B9A" w:rsidRDefault="000C69FE">
            <w:pPr>
              <w:pStyle w:val="2"/>
            </w:pPr>
            <w:r>
              <w:t>207</w:t>
            </w:r>
          </w:p>
        </w:tc>
        <w:tc>
          <w:tcPr>
            <w:tcW w:w="1559" w:type="dxa"/>
            <w:vAlign w:val="center"/>
          </w:tcPr>
          <w:p w:rsidR="00233B9A" w:rsidRDefault="000C69FE">
            <w:pPr>
              <w:pStyle w:val="2"/>
            </w:pPr>
            <w:r>
              <w:t>文化旅游体育与传媒支出</w:t>
            </w:r>
          </w:p>
        </w:tc>
        <w:tc>
          <w:tcPr>
            <w:tcW w:w="1134" w:type="dxa"/>
            <w:vAlign w:val="center"/>
          </w:tcPr>
          <w:p w:rsidR="00233B9A" w:rsidRDefault="000C69FE">
            <w:pPr>
              <w:pStyle w:val="4"/>
            </w:pPr>
            <w:r>
              <w:t>1785.84</w:t>
            </w:r>
          </w:p>
        </w:tc>
        <w:tc>
          <w:tcPr>
            <w:tcW w:w="1134" w:type="dxa"/>
            <w:vAlign w:val="center"/>
          </w:tcPr>
          <w:p w:rsidR="00233B9A" w:rsidRDefault="000C69FE">
            <w:pPr>
              <w:pStyle w:val="4"/>
            </w:pPr>
            <w:r>
              <w:t>1409.35</w:t>
            </w:r>
          </w:p>
        </w:tc>
        <w:tc>
          <w:tcPr>
            <w:tcW w:w="1134" w:type="dxa"/>
            <w:vAlign w:val="center"/>
          </w:tcPr>
          <w:p w:rsidR="00233B9A" w:rsidRDefault="000C69FE">
            <w:pPr>
              <w:pStyle w:val="4"/>
            </w:pPr>
            <w:r>
              <w:t>558.94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850.41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376.49</w:t>
            </w:r>
          </w:p>
        </w:tc>
      </w:tr>
      <w:tr w:rsidR="00233B9A">
        <w:trPr>
          <w:trHeight w:val="369"/>
          <w:jc w:val="center"/>
        </w:trPr>
        <w:tc>
          <w:tcPr>
            <w:tcW w:w="680" w:type="dxa"/>
            <w:vAlign w:val="center"/>
          </w:tcPr>
          <w:p w:rsidR="00233B9A" w:rsidRDefault="000C69FE">
            <w:pPr>
              <w:pStyle w:val="3"/>
            </w:pPr>
            <w:r>
              <w:t>3</w:t>
            </w:r>
          </w:p>
        </w:tc>
        <w:tc>
          <w:tcPr>
            <w:tcW w:w="992" w:type="dxa"/>
            <w:vAlign w:val="center"/>
          </w:tcPr>
          <w:p w:rsidR="00233B9A" w:rsidRDefault="000C69FE">
            <w:pPr>
              <w:pStyle w:val="2"/>
            </w:pPr>
            <w:r>
              <w:t>20703</w:t>
            </w:r>
          </w:p>
        </w:tc>
        <w:tc>
          <w:tcPr>
            <w:tcW w:w="1559" w:type="dxa"/>
            <w:vAlign w:val="center"/>
          </w:tcPr>
          <w:p w:rsidR="00233B9A" w:rsidRDefault="000C69FE">
            <w:pPr>
              <w:pStyle w:val="2"/>
            </w:pPr>
            <w:r>
              <w:t>体育</w:t>
            </w:r>
          </w:p>
        </w:tc>
        <w:tc>
          <w:tcPr>
            <w:tcW w:w="1134" w:type="dxa"/>
            <w:vAlign w:val="center"/>
          </w:tcPr>
          <w:p w:rsidR="00233B9A" w:rsidRDefault="000C69FE">
            <w:pPr>
              <w:pStyle w:val="4"/>
            </w:pPr>
            <w:r>
              <w:t>1785.84</w:t>
            </w:r>
          </w:p>
        </w:tc>
        <w:tc>
          <w:tcPr>
            <w:tcW w:w="1134" w:type="dxa"/>
            <w:vAlign w:val="center"/>
          </w:tcPr>
          <w:p w:rsidR="00233B9A" w:rsidRDefault="000C69FE">
            <w:pPr>
              <w:pStyle w:val="4"/>
            </w:pPr>
            <w:r>
              <w:t>1409.35</w:t>
            </w:r>
          </w:p>
        </w:tc>
        <w:tc>
          <w:tcPr>
            <w:tcW w:w="1134" w:type="dxa"/>
            <w:vAlign w:val="center"/>
          </w:tcPr>
          <w:p w:rsidR="00233B9A" w:rsidRDefault="000C69FE">
            <w:pPr>
              <w:pStyle w:val="4"/>
            </w:pPr>
            <w:r>
              <w:t>558.94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850.41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376.49</w:t>
            </w:r>
          </w:p>
        </w:tc>
      </w:tr>
      <w:tr w:rsidR="00233B9A">
        <w:trPr>
          <w:trHeight w:val="369"/>
          <w:jc w:val="center"/>
        </w:trPr>
        <w:tc>
          <w:tcPr>
            <w:tcW w:w="680" w:type="dxa"/>
            <w:vAlign w:val="center"/>
          </w:tcPr>
          <w:p w:rsidR="00233B9A" w:rsidRDefault="000C69FE">
            <w:pPr>
              <w:pStyle w:val="3"/>
            </w:pPr>
            <w:r>
              <w:t>4</w:t>
            </w:r>
          </w:p>
        </w:tc>
        <w:tc>
          <w:tcPr>
            <w:tcW w:w="992" w:type="dxa"/>
            <w:vAlign w:val="center"/>
          </w:tcPr>
          <w:p w:rsidR="00233B9A" w:rsidRDefault="000C69FE">
            <w:pPr>
              <w:pStyle w:val="2"/>
            </w:pPr>
            <w:r>
              <w:t>2070307</w:t>
            </w:r>
          </w:p>
        </w:tc>
        <w:tc>
          <w:tcPr>
            <w:tcW w:w="1559" w:type="dxa"/>
            <w:vAlign w:val="center"/>
          </w:tcPr>
          <w:p w:rsidR="00233B9A" w:rsidRDefault="000C69FE">
            <w:pPr>
              <w:pStyle w:val="2"/>
            </w:pPr>
            <w:r>
              <w:t>体育场馆</w:t>
            </w:r>
          </w:p>
        </w:tc>
        <w:tc>
          <w:tcPr>
            <w:tcW w:w="1134" w:type="dxa"/>
            <w:vAlign w:val="center"/>
          </w:tcPr>
          <w:p w:rsidR="00233B9A" w:rsidRDefault="000C69FE">
            <w:pPr>
              <w:pStyle w:val="4"/>
            </w:pPr>
            <w:r>
              <w:t>246.90</w:t>
            </w:r>
          </w:p>
        </w:tc>
        <w:tc>
          <w:tcPr>
            <w:tcW w:w="1134" w:type="dxa"/>
            <w:vAlign w:val="center"/>
          </w:tcPr>
          <w:p w:rsidR="00233B9A" w:rsidRDefault="000C69FE">
            <w:pPr>
              <w:pStyle w:val="4"/>
            </w:pPr>
            <w:r>
              <w:t>220.00</w:t>
            </w:r>
          </w:p>
        </w:tc>
        <w:tc>
          <w:tcPr>
            <w:tcW w:w="1134" w:type="dxa"/>
            <w:vAlign w:val="center"/>
          </w:tcPr>
          <w:p w:rsidR="00233B9A" w:rsidRDefault="000C69FE">
            <w:pPr>
              <w:pStyle w:val="4"/>
            </w:pPr>
            <w:r>
              <w:t>220.00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26.90</w:t>
            </w:r>
          </w:p>
        </w:tc>
      </w:tr>
      <w:tr w:rsidR="00233B9A">
        <w:trPr>
          <w:trHeight w:val="369"/>
          <w:jc w:val="center"/>
        </w:trPr>
        <w:tc>
          <w:tcPr>
            <w:tcW w:w="68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1559" w:type="dxa"/>
            <w:vAlign w:val="center"/>
          </w:tcPr>
          <w:p w:rsidR="00233B9A" w:rsidRDefault="000C69FE">
            <w:pPr>
              <w:pStyle w:val="2"/>
            </w:pPr>
            <w:r>
              <w:t>其他体育支出</w:t>
            </w:r>
          </w:p>
        </w:tc>
        <w:tc>
          <w:tcPr>
            <w:tcW w:w="1134" w:type="dxa"/>
            <w:vAlign w:val="center"/>
          </w:tcPr>
          <w:p w:rsidR="00233B9A" w:rsidRDefault="000C69FE">
            <w:pPr>
              <w:pStyle w:val="4"/>
            </w:pPr>
            <w:r>
              <w:t>1538.94</w:t>
            </w:r>
          </w:p>
        </w:tc>
        <w:tc>
          <w:tcPr>
            <w:tcW w:w="1134" w:type="dxa"/>
            <w:vAlign w:val="center"/>
          </w:tcPr>
          <w:p w:rsidR="00233B9A" w:rsidRDefault="000C69FE">
            <w:pPr>
              <w:pStyle w:val="4"/>
            </w:pPr>
            <w:r>
              <w:t>1189.35</w:t>
            </w:r>
          </w:p>
        </w:tc>
        <w:tc>
          <w:tcPr>
            <w:tcW w:w="1134" w:type="dxa"/>
            <w:vAlign w:val="center"/>
          </w:tcPr>
          <w:p w:rsidR="00233B9A" w:rsidRDefault="000C69FE">
            <w:pPr>
              <w:pStyle w:val="4"/>
            </w:pPr>
            <w:r>
              <w:t>338.94</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850.41</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349.59</w:t>
            </w:r>
          </w:p>
        </w:tc>
      </w:tr>
      <w:tr w:rsidR="00233B9A">
        <w:trPr>
          <w:trHeight w:val="369"/>
          <w:jc w:val="center"/>
        </w:trPr>
        <w:tc>
          <w:tcPr>
            <w:tcW w:w="680" w:type="dxa"/>
            <w:vAlign w:val="center"/>
          </w:tcPr>
          <w:p w:rsidR="00233B9A" w:rsidRDefault="000C69FE">
            <w:pPr>
              <w:pStyle w:val="3"/>
            </w:pPr>
            <w:r>
              <w:t>6</w:t>
            </w:r>
          </w:p>
        </w:tc>
        <w:tc>
          <w:tcPr>
            <w:tcW w:w="992" w:type="dxa"/>
            <w:vAlign w:val="center"/>
          </w:tcPr>
          <w:p w:rsidR="00233B9A" w:rsidRDefault="000C69FE">
            <w:pPr>
              <w:pStyle w:val="2"/>
            </w:pPr>
            <w:r>
              <w:t>229</w:t>
            </w:r>
          </w:p>
        </w:tc>
        <w:tc>
          <w:tcPr>
            <w:tcW w:w="1559" w:type="dxa"/>
            <w:vAlign w:val="center"/>
          </w:tcPr>
          <w:p w:rsidR="00233B9A" w:rsidRDefault="000C69FE">
            <w:pPr>
              <w:pStyle w:val="2"/>
            </w:pPr>
            <w:r>
              <w:t>其他支出</w:t>
            </w:r>
          </w:p>
        </w:tc>
        <w:tc>
          <w:tcPr>
            <w:tcW w:w="1134" w:type="dxa"/>
            <w:vAlign w:val="center"/>
          </w:tcPr>
          <w:p w:rsidR="00233B9A" w:rsidRDefault="000C69FE">
            <w:pPr>
              <w:pStyle w:val="4"/>
            </w:pPr>
            <w:r>
              <w:t>6541.48</w:t>
            </w:r>
          </w:p>
        </w:tc>
        <w:tc>
          <w:tcPr>
            <w:tcW w:w="1134" w:type="dxa"/>
            <w:vAlign w:val="center"/>
          </w:tcPr>
          <w:p w:rsidR="00233B9A" w:rsidRDefault="000C69FE">
            <w:pPr>
              <w:pStyle w:val="4"/>
            </w:pPr>
            <w:r>
              <w:t>5919.20</w:t>
            </w:r>
          </w:p>
        </w:tc>
        <w:tc>
          <w:tcPr>
            <w:tcW w:w="1134" w:type="dxa"/>
            <w:vAlign w:val="center"/>
          </w:tcPr>
          <w:p w:rsidR="00233B9A" w:rsidRDefault="000C69FE">
            <w:pPr>
              <w:pStyle w:val="4"/>
            </w:pPr>
            <w:r>
              <w:t>5919.20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622.28</w:t>
            </w:r>
          </w:p>
        </w:tc>
      </w:tr>
      <w:tr w:rsidR="00233B9A">
        <w:trPr>
          <w:trHeight w:val="369"/>
          <w:jc w:val="center"/>
        </w:trPr>
        <w:tc>
          <w:tcPr>
            <w:tcW w:w="680" w:type="dxa"/>
            <w:vAlign w:val="center"/>
          </w:tcPr>
          <w:p w:rsidR="00233B9A" w:rsidRDefault="000C69FE">
            <w:pPr>
              <w:pStyle w:val="3"/>
            </w:pPr>
            <w:r>
              <w:t>7</w:t>
            </w:r>
          </w:p>
        </w:tc>
        <w:tc>
          <w:tcPr>
            <w:tcW w:w="992" w:type="dxa"/>
            <w:vAlign w:val="center"/>
          </w:tcPr>
          <w:p w:rsidR="00233B9A" w:rsidRDefault="000C69FE">
            <w:pPr>
              <w:pStyle w:val="2"/>
            </w:pPr>
            <w:r>
              <w:t>22960</w:t>
            </w:r>
          </w:p>
        </w:tc>
        <w:tc>
          <w:tcPr>
            <w:tcW w:w="1559" w:type="dxa"/>
            <w:vAlign w:val="center"/>
          </w:tcPr>
          <w:p w:rsidR="00233B9A" w:rsidRDefault="000C69FE">
            <w:pPr>
              <w:pStyle w:val="2"/>
            </w:pPr>
            <w:r>
              <w:t>彩票公益金安排的支出</w:t>
            </w:r>
          </w:p>
        </w:tc>
        <w:tc>
          <w:tcPr>
            <w:tcW w:w="1134" w:type="dxa"/>
            <w:vAlign w:val="center"/>
          </w:tcPr>
          <w:p w:rsidR="00233B9A" w:rsidRDefault="000C69FE">
            <w:pPr>
              <w:pStyle w:val="4"/>
            </w:pPr>
            <w:r>
              <w:t>6541.48</w:t>
            </w:r>
          </w:p>
        </w:tc>
        <w:tc>
          <w:tcPr>
            <w:tcW w:w="1134" w:type="dxa"/>
            <w:vAlign w:val="center"/>
          </w:tcPr>
          <w:p w:rsidR="00233B9A" w:rsidRDefault="000C69FE">
            <w:pPr>
              <w:pStyle w:val="4"/>
            </w:pPr>
            <w:r>
              <w:t>5919.20</w:t>
            </w:r>
          </w:p>
        </w:tc>
        <w:tc>
          <w:tcPr>
            <w:tcW w:w="1134" w:type="dxa"/>
            <w:vAlign w:val="center"/>
          </w:tcPr>
          <w:p w:rsidR="00233B9A" w:rsidRDefault="000C69FE">
            <w:pPr>
              <w:pStyle w:val="4"/>
            </w:pPr>
            <w:r>
              <w:t>5919.20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622.28</w:t>
            </w:r>
          </w:p>
        </w:tc>
      </w:tr>
      <w:tr w:rsidR="00233B9A">
        <w:trPr>
          <w:trHeight w:val="369"/>
          <w:jc w:val="center"/>
        </w:trPr>
        <w:tc>
          <w:tcPr>
            <w:tcW w:w="68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1559" w:type="dxa"/>
            <w:vAlign w:val="center"/>
          </w:tcPr>
          <w:p w:rsidR="00233B9A" w:rsidRDefault="000C69FE">
            <w:pPr>
              <w:pStyle w:val="2"/>
            </w:pPr>
            <w:r>
              <w:t>用于体育事业的彩票公益金支出</w:t>
            </w:r>
          </w:p>
        </w:tc>
        <w:tc>
          <w:tcPr>
            <w:tcW w:w="1134" w:type="dxa"/>
            <w:vAlign w:val="center"/>
          </w:tcPr>
          <w:p w:rsidR="00233B9A" w:rsidRDefault="000C69FE">
            <w:pPr>
              <w:pStyle w:val="4"/>
            </w:pPr>
            <w:r>
              <w:t>6541.48</w:t>
            </w:r>
          </w:p>
        </w:tc>
        <w:tc>
          <w:tcPr>
            <w:tcW w:w="1134" w:type="dxa"/>
            <w:vAlign w:val="center"/>
          </w:tcPr>
          <w:p w:rsidR="00233B9A" w:rsidRDefault="000C69FE">
            <w:pPr>
              <w:pStyle w:val="4"/>
            </w:pPr>
            <w:r>
              <w:t>5919.20</w:t>
            </w:r>
          </w:p>
        </w:tc>
        <w:tc>
          <w:tcPr>
            <w:tcW w:w="1134" w:type="dxa"/>
            <w:vAlign w:val="center"/>
          </w:tcPr>
          <w:p w:rsidR="00233B9A" w:rsidRDefault="000C69FE">
            <w:pPr>
              <w:pStyle w:val="4"/>
            </w:pPr>
            <w:r>
              <w:t>5919.20</w:t>
            </w: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233B9A">
            <w:pPr>
              <w:pStyle w:val="4"/>
            </w:pPr>
          </w:p>
        </w:tc>
        <w:tc>
          <w:tcPr>
            <w:tcW w:w="1134" w:type="dxa"/>
            <w:vAlign w:val="center"/>
          </w:tcPr>
          <w:p w:rsidR="00233B9A" w:rsidRDefault="000C69FE">
            <w:pPr>
              <w:pStyle w:val="4"/>
            </w:pPr>
            <w:r>
              <w:t>622.28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单位预算支出总表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992"/>
        <w:gridCol w:w="4536"/>
        <w:gridCol w:w="1361"/>
        <w:gridCol w:w="1361"/>
        <w:gridCol w:w="1361"/>
        <w:gridCol w:w="1361"/>
        <w:gridCol w:w="1361"/>
        <w:gridCol w:w="1361"/>
      </w:tblGrid>
      <w:tr w:rsidR="00740129" w:rsidTr="00740129">
        <w:trPr>
          <w:trHeight w:val="369"/>
          <w:tblHeader/>
          <w:jc w:val="center"/>
        </w:trPr>
        <w:tc>
          <w:tcPr>
            <w:tcW w:w="6378"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721" w:type="dxa"/>
            <w:gridSpan w:val="2"/>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443"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528" w:type="dxa"/>
            <w:gridSpan w:val="2"/>
            <w:vAlign w:val="center"/>
          </w:tcPr>
          <w:p w:rsidR="00233B9A" w:rsidRDefault="000C69FE">
            <w:pPr>
              <w:pStyle w:val="1"/>
            </w:pPr>
            <w:r>
              <w:t>功能分类科目</w:t>
            </w:r>
          </w:p>
        </w:tc>
        <w:tc>
          <w:tcPr>
            <w:tcW w:w="1361" w:type="dxa"/>
            <w:vMerge w:val="restart"/>
            <w:vAlign w:val="center"/>
          </w:tcPr>
          <w:p w:rsidR="00233B9A" w:rsidRDefault="000C69FE">
            <w:pPr>
              <w:pStyle w:val="1"/>
            </w:pPr>
            <w:r>
              <w:t>合计</w:t>
            </w:r>
          </w:p>
        </w:tc>
        <w:tc>
          <w:tcPr>
            <w:tcW w:w="1361" w:type="dxa"/>
            <w:vMerge w:val="restart"/>
            <w:vAlign w:val="center"/>
          </w:tcPr>
          <w:p w:rsidR="00233B9A" w:rsidRDefault="000C69FE">
            <w:pPr>
              <w:pStyle w:val="1"/>
            </w:pPr>
            <w:r>
              <w:t>基本支出</w:t>
            </w:r>
          </w:p>
        </w:tc>
        <w:tc>
          <w:tcPr>
            <w:tcW w:w="1361" w:type="dxa"/>
            <w:vMerge w:val="restart"/>
            <w:vAlign w:val="center"/>
          </w:tcPr>
          <w:p w:rsidR="00233B9A" w:rsidRDefault="000C69FE">
            <w:pPr>
              <w:pStyle w:val="1"/>
            </w:pPr>
            <w:r>
              <w:t>项目支出</w:t>
            </w:r>
          </w:p>
        </w:tc>
        <w:tc>
          <w:tcPr>
            <w:tcW w:w="1361" w:type="dxa"/>
            <w:vMerge w:val="restart"/>
            <w:vAlign w:val="center"/>
          </w:tcPr>
          <w:p w:rsidR="00233B9A" w:rsidRDefault="000C69FE">
            <w:pPr>
              <w:pStyle w:val="1"/>
            </w:pPr>
            <w:r>
              <w:t>经营支出</w:t>
            </w:r>
          </w:p>
        </w:tc>
        <w:tc>
          <w:tcPr>
            <w:tcW w:w="1361" w:type="dxa"/>
            <w:vMerge w:val="restart"/>
            <w:vAlign w:val="center"/>
          </w:tcPr>
          <w:p w:rsidR="00233B9A" w:rsidRDefault="000C69FE">
            <w:pPr>
              <w:pStyle w:val="1"/>
            </w:pPr>
            <w:r>
              <w:t>上解上级     支出</w:t>
            </w:r>
          </w:p>
        </w:tc>
        <w:tc>
          <w:tcPr>
            <w:tcW w:w="1361" w:type="dxa"/>
            <w:vMerge w:val="restart"/>
            <w:vAlign w:val="center"/>
          </w:tcPr>
          <w:p w:rsidR="00233B9A" w:rsidRDefault="000C69FE">
            <w:pPr>
              <w:pStyle w:val="1"/>
            </w:pPr>
            <w:r>
              <w:t>对附属单位补助支出</w:t>
            </w:r>
          </w:p>
        </w:tc>
      </w:tr>
      <w:tr w:rsidR="00233B9A">
        <w:trPr>
          <w:trHeight w:val="369"/>
          <w:tblHeader/>
          <w:jc w:val="center"/>
        </w:trPr>
        <w:tc>
          <w:tcPr>
            <w:tcW w:w="850" w:type="dxa"/>
            <w:vMerge/>
          </w:tcPr>
          <w:p w:rsidR="00233B9A" w:rsidRDefault="00233B9A"/>
        </w:tc>
        <w:tc>
          <w:tcPr>
            <w:tcW w:w="992" w:type="dxa"/>
            <w:vAlign w:val="center"/>
          </w:tcPr>
          <w:p w:rsidR="00233B9A" w:rsidRDefault="000C69FE">
            <w:pPr>
              <w:pStyle w:val="1"/>
            </w:pPr>
            <w:r>
              <w:t>科目    编码</w:t>
            </w:r>
          </w:p>
        </w:tc>
        <w:tc>
          <w:tcPr>
            <w:tcW w:w="4535" w:type="dxa"/>
            <w:vAlign w:val="center"/>
          </w:tcPr>
          <w:p w:rsidR="00233B9A" w:rsidRDefault="000C69FE">
            <w:pPr>
              <w:pStyle w:val="1"/>
            </w:pPr>
            <w:r>
              <w:t>科目名称</w:t>
            </w:r>
          </w:p>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c>
          <w:tcPr>
            <w:tcW w:w="136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992" w:type="dxa"/>
            <w:vAlign w:val="center"/>
          </w:tcPr>
          <w:p w:rsidR="00233B9A" w:rsidRDefault="000C69FE">
            <w:pPr>
              <w:pStyle w:val="1"/>
            </w:pPr>
            <w:r>
              <w:t>1</w:t>
            </w:r>
          </w:p>
        </w:tc>
        <w:tc>
          <w:tcPr>
            <w:tcW w:w="4535" w:type="dxa"/>
            <w:vAlign w:val="center"/>
          </w:tcPr>
          <w:p w:rsidR="00233B9A" w:rsidRDefault="000C69FE">
            <w:pPr>
              <w:pStyle w:val="1"/>
            </w:pPr>
            <w:r>
              <w:t>2</w:t>
            </w:r>
          </w:p>
        </w:tc>
        <w:tc>
          <w:tcPr>
            <w:tcW w:w="1361" w:type="dxa"/>
            <w:vAlign w:val="center"/>
          </w:tcPr>
          <w:p w:rsidR="00233B9A" w:rsidRDefault="000C69FE">
            <w:pPr>
              <w:pStyle w:val="1"/>
            </w:pPr>
            <w:r>
              <w:t>3</w:t>
            </w:r>
          </w:p>
        </w:tc>
        <w:tc>
          <w:tcPr>
            <w:tcW w:w="1361" w:type="dxa"/>
            <w:vAlign w:val="center"/>
          </w:tcPr>
          <w:p w:rsidR="00233B9A" w:rsidRDefault="000C69FE">
            <w:pPr>
              <w:pStyle w:val="1"/>
            </w:pPr>
            <w:r>
              <w:t>4</w:t>
            </w:r>
          </w:p>
        </w:tc>
        <w:tc>
          <w:tcPr>
            <w:tcW w:w="1361" w:type="dxa"/>
            <w:vAlign w:val="center"/>
          </w:tcPr>
          <w:p w:rsidR="00233B9A" w:rsidRDefault="000C69FE">
            <w:pPr>
              <w:pStyle w:val="1"/>
            </w:pPr>
            <w:r>
              <w:t>5</w:t>
            </w:r>
          </w:p>
        </w:tc>
        <w:tc>
          <w:tcPr>
            <w:tcW w:w="1361" w:type="dxa"/>
            <w:vAlign w:val="center"/>
          </w:tcPr>
          <w:p w:rsidR="00233B9A" w:rsidRDefault="000C69FE">
            <w:pPr>
              <w:pStyle w:val="1"/>
            </w:pPr>
            <w:r>
              <w:t>6</w:t>
            </w:r>
          </w:p>
        </w:tc>
        <w:tc>
          <w:tcPr>
            <w:tcW w:w="1361" w:type="dxa"/>
            <w:vAlign w:val="center"/>
          </w:tcPr>
          <w:p w:rsidR="00233B9A" w:rsidRDefault="000C69FE">
            <w:pPr>
              <w:pStyle w:val="1"/>
            </w:pPr>
            <w:r>
              <w:t>7</w:t>
            </w:r>
          </w:p>
        </w:tc>
        <w:tc>
          <w:tcPr>
            <w:tcW w:w="1361" w:type="dxa"/>
            <w:vAlign w:val="center"/>
          </w:tcPr>
          <w:p w:rsidR="00233B9A" w:rsidRDefault="000C69FE">
            <w:pPr>
              <w:pStyle w:val="1"/>
            </w:pPr>
            <w:r>
              <w:t>8</w:t>
            </w:r>
          </w:p>
        </w:tc>
      </w:tr>
      <w:tr w:rsidR="00233B9A">
        <w:trPr>
          <w:trHeight w:val="369"/>
          <w:jc w:val="center"/>
        </w:trPr>
        <w:tc>
          <w:tcPr>
            <w:tcW w:w="850" w:type="dxa"/>
            <w:vAlign w:val="center"/>
          </w:tcPr>
          <w:p w:rsidR="00233B9A" w:rsidRDefault="000C69FE">
            <w:pPr>
              <w:pStyle w:val="3"/>
            </w:pPr>
            <w:r>
              <w:t>1</w:t>
            </w:r>
          </w:p>
        </w:tc>
        <w:tc>
          <w:tcPr>
            <w:tcW w:w="992" w:type="dxa"/>
            <w:vAlign w:val="center"/>
          </w:tcPr>
          <w:p w:rsidR="00233B9A" w:rsidRDefault="00233B9A">
            <w:pPr>
              <w:pStyle w:val="5"/>
            </w:pPr>
          </w:p>
        </w:tc>
        <w:tc>
          <w:tcPr>
            <w:tcW w:w="4535" w:type="dxa"/>
            <w:vAlign w:val="center"/>
          </w:tcPr>
          <w:p w:rsidR="00233B9A" w:rsidRDefault="000C69FE">
            <w:pPr>
              <w:pStyle w:val="6"/>
            </w:pPr>
            <w:r>
              <w:t>合计</w:t>
            </w:r>
          </w:p>
        </w:tc>
        <w:tc>
          <w:tcPr>
            <w:tcW w:w="1361" w:type="dxa"/>
            <w:vAlign w:val="center"/>
          </w:tcPr>
          <w:p w:rsidR="00233B9A" w:rsidRDefault="000C69FE">
            <w:pPr>
              <w:pStyle w:val="7"/>
            </w:pPr>
            <w:r>
              <w:t>8327.32</w:t>
            </w:r>
          </w:p>
        </w:tc>
        <w:tc>
          <w:tcPr>
            <w:tcW w:w="1361" w:type="dxa"/>
            <w:vAlign w:val="center"/>
          </w:tcPr>
          <w:p w:rsidR="00233B9A" w:rsidRDefault="000C69FE">
            <w:pPr>
              <w:pStyle w:val="7"/>
            </w:pPr>
            <w:r>
              <w:t>1088.94</w:t>
            </w:r>
          </w:p>
        </w:tc>
        <w:tc>
          <w:tcPr>
            <w:tcW w:w="1361" w:type="dxa"/>
            <w:vAlign w:val="center"/>
          </w:tcPr>
          <w:p w:rsidR="00233B9A" w:rsidRDefault="000C69FE">
            <w:pPr>
              <w:pStyle w:val="7"/>
            </w:pPr>
            <w:r>
              <w:t>7238.38</w:t>
            </w:r>
          </w:p>
        </w:tc>
        <w:tc>
          <w:tcPr>
            <w:tcW w:w="1361" w:type="dxa"/>
            <w:vAlign w:val="center"/>
          </w:tcPr>
          <w:p w:rsidR="00233B9A" w:rsidRDefault="00233B9A">
            <w:pPr>
              <w:pStyle w:val="7"/>
            </w:pPr>
          </w:p>
        </w:tc>
        <w:tc>
          <w:tcPr>
            <w:tcW w:w="1361" w:type="dxa"/>
            <w:vAlign w:val="center"/>
          </w:tcPr>
          <w:p w:rsidR="00233B9A" w:rsidRDefault="00233B9A">
            <w:pPr>
              <w:pStyle w:val="7"/>
            </w:pPr>
          </w:p>
        </w:tc>
        <w:tc>
          <w:tcPr>
            <w:tcW w:w="1361"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2</w:t>
            </w:r>
          </w:p>
        </w:tc>
        <w:tc>
          <w:tcPr>
            <w:tcW w:w="992"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1361" w:type="dxa"/>
            <w:vAlign w:val="center"/>
          </w:tcPr>
          <w:p w:rsidR="00233B9A" w:rsidRDefault="000C69FE">
            <w:pPr>
              <w:pStyle w:val="4"/>
            </w:pPr>
            <w:r>
              <w:t>1785.84</w:t>
            </w:r>
          </w:p>
        </w:tc>
        <w:tc>
          <w:tcPr>
            <w:tcW w:w="1361" w:type="dxa"/>
            <w:vAlign w:val="center"/>
          </w:tcPr>
          <w:p w:rsidR="00233B9A" w:rsidRDefault="000C69FE">
            <w:pPr>
              <w:pStyle w:val="4"/>
            </w:pPr>
            <w:r>
              <w:t>1088.94</w:t>
            </w:r>
          </w:p>
        </w:tc>
        <w:tc>
          <w:tcPr>
            <w:tcW w:w="1361" w:type="dxa"/>
            <w:vAlign w:val="center"/>
          </w:tcPr>
          <w:p w:rsidR="00233B9A" w:rsidRDefault="000C69FE">
            <w:pPr>
              <w:pStyle w:val="4"/>
            </w:pPr>
            <w:r>
              <w:t>696.90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992"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1361" w:type="dxa"/>
            <w:vAlign w:val="center"/>
          </w:tcPr>
          <w:p w:rsidR="00233B9A" w:rsidRDefault="000C69FE">
            <w:pPr>
              <w:pStyle w:val="4"/>
            </w:pPr>
            <w:r>
              <w:t>1785.84</w:t>
            </w:r>
          </w:p>
        </w:tc>
        <w:tc>
          <w:tcPr>
            <w:tcW w:w="1361" w:type="dxa"/>
            <w:vAlign w:val="center"/>
          </w:tcPr>
          <w:p w:rsidR="00233B9A" w:rsidRDefault="000C69FE">
            <w:pPr>
              <w:pStyle w:val="4"/>
            </w:pPr>
            <w:r>
              <w:t>1088.94</w:t>
            </w:r>
          </w:p>
        </w:tc>
        <w:tc>
          <w:tcPr>
            <w:tcW w:w="1361" w:type="dxa"/>
            <w:vAlign w:val="center"/>
          </w:tcPr>
          <w:p w:rsidR="00233B9A" w:rsidRDefault="000C69FE">
            <w:pPr>
              <w:pStyle w:val="4"/>
            </w:pPr>
            <w:r>
              <w:t>696.90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992" w:type="dxa"/>
            <w:vAlign w:val="center"/>
          </w:tcPr>
          <w:p w:rsidR="00233B9A" w:rsidRDefault="000C69FE">
            <w:pPr>
              <w:pStyle w:val="2"/>
            </w:pPr>
            <w:r>
              <w:t>2070307</w:t>
            </w:r>
          </w:p>
        </w:tc>
        <w:tc>
          <w:tcPr>
            <w:tcW w:w="4535" w:type="dxa"/>
            <w:vAlign w:val="center"/>
          </w:tcPr>
          <w:p w:rsidR="00233B9A" w:rsidRDefault="000C69FE">
            <w:pPr>
              <w:pStyle w:val="2"/>
            </w:pPr>
            <w:r>
              <w:t>体育场馆</w:t>
            </w:r>
          </w:p>
        </w:tc>
        <w:tc>
          <w:tcPr>
            <w:tcW w:w="1361" w:type="dxa"/>
            <w:vAlign w:val="center"/>
          </w:tcPr>
          <w:p w:rsidR="00233B9A" w:rsidRDefault="000C69FE">
            <w:pPr>
              <w:pStyle w:val="4"/>
            </w:pPr>
            <w:r>
              <w:t>246.90</w:t>
            </w:r>
          </w:p>
        </w:tc>
        <w:tc>
          <w:tcPr>
            <w:tcW w:w="1361" w:type="dxa"/>
            <w:vAlign w:val="center"/>
          </w:tcPr>
          <w:p w:rsidR="00233B9A" w:rsidRDefault="00233B9A">
            <w:pPr>
              <w:pStyle w:val="4"/>
            </w:pPr>
          </w:p>
        </w:tc>
        <w:tc>
          <w:tcPr>
            <w:tcW w:w="1361" w:type="dxa"/>
            <w:vAlign w:val="center"/>
          </w:tcPr>
          <w:p w:rsidR="00233B9A" w:rsidRDefault="000C69FE">
            <w:pPr>
              <w:pStyle w:val="4"/>
            </w:pPr>
            <w:r>
              <w:t>246.90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992"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1361" w:type="dxa"/>
            <w:vAlign w:val="center"/>
          </w:tcPr>
          <w:p w:rsidR="00233B9A" w:rsidRDefault="000C69FE">
            <w:pPr>
              <w:pStyle w:val="4"/>
            </w:pPr>
            <w:r>
              <w:t>1538.94</w:t>
            </w:r>
          </w:p>
        </w:tc>
        <w:tc>
          <w:tcPr>
            <w:tcW w:w="1361" w:type="dxa"/>
            <w:vAlign w:val="center"/>
          </w:tcPr>
          <w:p w:rsidR="00233B9A" w:rsidRDefault="000C69FE">
            <w:pPr>
              <w:pStyle w:val="4"/>
            </w:pPr>
            <w:r>
              <w:t>1088.94</w:t>
            </w:r>
          </w:p>
        </w:tc>
        <w:tc>
          <w:tcPr>
            <w:tcW w:w="1361" w:type="dxa"/>
            <w:vAlign w:val="center"/>
          </w:tcPr>
          <w:p w:rsidR="00233B9A" w:rsidRDefault="000C69FE">
            <w:pPr>
              <w:pStyle w:val="4"/>
            </w:pPr>
            <w:r>
              <w:t>450.00</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992"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992"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992"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0C69FE">
            <w:pPr>
              <w:pStyle w:val="4"/>
            </w:pPr>
            <w:r>
              <w:t>6541.48</w:t>
            </w:r>
          </w:p>
        </w:tc>
        <w:tc>
          <w:tcPr>
            <w:tcW w:w="1361" w:type="dxa"/>
            <w:vAlign w:val="center"/>
          </w:tcPr>
          <w:p w:rsidR="00233B9A" w:rsidRDefault="00233B9A">
            <w:pPr>
              <w:pStyle w:val="4"/>
            </w:pPr>
          </w:p>
        </w:tc>
        <w:tc>
          <w:tcPr>
            <w:tcW w:w="1361" w:type="dxa"/>
            <w:vAlign w:val="center"/>
          </w:tcPr>
          <w:p w:rsidR="00233B9A" w:rsidRDefault="00233B9A">
            <w:pPr>
              <w:pStyle w:val="4"/>
            </w:pPr>
          </w:p>
        </w:tc>
        <w:tc>
          <w:tcPr>
            <w:tcW w:w="136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单位预算财政拨款收支总表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402"/>
        <w:gridCol w:w="1474"/>
        <w:gridCol w:w="3402"/>
        <w:gridCol w:w="1474"/>
        <w:gridCol w:w="1474"/>
        <w:gridCol w:w="1474"/>
        <w:gridCol w:w="1474"/>
      </w:tblGrid>
      <w:tr w:rsidR="00740129" w:rsidTr="00740129">
        <w:trPr>
          <w:trHeight w:val="369"/>
          <w:tblHeader/>
          <w:jc w:val="center"/>
        </w:trPr>
        <w:tc>
          <w:tcPr>
            <w:tcW w:w="5726"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3402"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896" w:type="dxa"/>
            <w:gridSpan w:val="4"/>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4876" w:type="dxa"/>
            <w:gridSpan w:val="2"/>
            <w:vAlign w:val="center"/>
          </w:tcPr>
          <w:p w:rsidR="00233B9A" w:rsidRDefault="000C69FE">
            <w:pPr>
              <w:pStyle w:val="1"/>
            </w:pPr>
            <w:r>
              <w:t>收入</w:t>
            </w:r>
          </w:p>
        </w:tc>
        <w:tc>
          <w:tcPr>
            <w:tcW w:w="9298" w:type="dxa"/>
            <w:gridSpan w:val="5"/>
            <w:vAlign w:val="center"/>
          </w:tcPr>
          <w:p w:rsidR="00233B9A" w:rsidRDefault="000C69FE">
            <w:pPr>
              <w:pStyle w:val="1"/>
            </w:pPr>
            <w:r>
              <w:t>支出</w:t>
            </w:r>
          </w:p>
        </w:tc>
      </w:tr>
      <w:tr w:rsidR="00233B9A">
        <w:trPr>
          <w:trHeight w:val="369"/>
          <w:tblHeader/>
          <w:jc w:val="center"/>
        </w:trPr>
        <w:tc>
          <w:tcPr>
            <w:tcW w:w="850" w:type="dxa"/>
            <w:vMerge/>
          </w:tcPr>
          <w:p w:rsidR="00233B9A" w:rsidRDefault="00233B9A"/>
        </w:tc>
        <w:tc>
          <w:tcPr>
            <w:tcW w:w="3402" w:type="dxa"/>
            <w:vAlign w:val="center"/>
          </w:tcPr>
          <w:p w:rsidR="00233B9A" w:rsidRDefault="000C69FE">
            <w:pPr>
              <w:pStyle w:val="1"/>
            </w:pPr>
            <w:r>
              <w:t>项  目</w:t>
            </w:r>
          </w:p>
        </w:tc>
        <w:tc>
          <w:tcPr>
            <w:tcW w:w="1474" w:type="dxa"/>
            <w:vAlign w:val="center"/>
          </w:tcPr>
          <w:p w:rsidR="00233B9A" w:rsidRDefault="000C69FE">
            <w:pPr>
              <w:pStyle w:val="1"/>
            </w:pPr>
            <w:r>
              <w:t>金额</w:t>
            </w:r>
          </w:p>
        </w:tc>
        <w:tc>
          <w:tcPr>
            <w:tcW w:w="3402" w:type="dxa"/>
            <w:vAlign w:val="center"/>
          </w:tcPr>
          <w:p w:rsidR="00233B9A" w:rsidRDefault="000C69FE">
            <w:pPr>
              <w:pStyle w:val="1"/>
            </w:pPr>
            <w:r>
              <w:t>项  目</w:t>
            </w:r>
          </w:p>
        </w:tc>
        <w:tc>
          <w:tcPr>
            <w:tcW w:w="1474" w:type="dxa"/>
            <w:vAlign w:val="center"/>
          </w:tcPr>
          <w:p w:rsidR="00233B9A" w:rsidRDefault="000C69FE">
            <w:pPr>
              <w:pStyle w:val="1"/>
            </w:pPr>
            <w:r>
              <w:t>合计</w:t>
            </w:r>
          </w:p>
        </w:tc>
        <w:tc>
          <w:tcPr>
            <w:tcW w:w="1474" w:type="dxa"/>
            <w:vAlign w:val="center"/>
          </w:tcPr>
          <w:p w:rsidR="00233B9A" w:rsidRDefault="000C69FE">
            <w:pPr>
              <w:pStyle w:val="1"/>
            </w:pPr>
            <w:r>
              <w:t>一般公共预算财政拨款</w:t>
            </w:r>
          </w:p>
        </w:tc>
        <w:tc>
          <w:tcPr>
            <w:tcW w:w="1474" w:type="dxa"/>
            <w:vAlign w:val="center"/>
          </w:tcPr>
          <w:p w:rsidR="00233B9A" w:rsidRDefault="000C69FE">
            <w:pPr>
              <w:pStyle w:val="1"/>
            </w:pPr>
            <w:r>
              <w:t>政府性基金预算财政    拨款</w:t>
            </w:r>
          </w:p>
        </w:tc>
        <w:tc>
          <w:tcPr>
            <w:tcW w:w="1474" w:type="dxa"/>
            <w:vAlign w:val="center"/>
          </w:tcPr>
          <w:p w:rsidR="00233B9A" w:rsidRDefault="000C69FE">
            <w:pPr>
              <w:pStyle w:val="1"/>
            </w:pPr>
            <w:r>
              <w:t>国有资本经营预算财政拨款</w:t>
            </w:r>
          </w:p>
        </w:tc>
      </w:tr>
      <w:tr w:rsidR="00233B9A">
        <w:trPr>
          <w:trHeight w:val="369"/>
          <w:tblHeader/>
          <w:jc w:val="center"/>
        </w:trPr>
        <w:tc>
          <w:tcPr>
            <w:tcW w:w="850" w:type="dxa"/>
            <w:vAlign w:val="center"/>
          </w:tcPr>
          <w:p w:rsidR="00233B9A" w:rsidRDefault="000C69FE">
            <w:pPr>
              <w:pStyle w:val="1"/>
            </w:pPr>
            <w:r>
              <w:t>栏次</w:t>
            </w:r>
          </w:p>
        </w:tc>
        <w:tc>
          <w:tcPr>
            <w:tcW w:w="3402" w:type="dxa"/>
            <w:vAlign w:val="center"/>
          </w:tcPr>
          <w:p w:rsidR="00233B9A" w:rsidRDefault="000C69FE">
            <w:pPr>
              <w:pStyle w:val="1"/>
            </w:pPr>
            <w:r>
              <w:t>1</w:t>
            </w:r>
          </w:p>
        </w:tc>
        <w:tc>
          <w:tcPr>
            <w:tcW w:w="1474" w:type="dxa"/>
            <w:vAlign w:val="center"/>
          </w:tcPr>
          <w:p w:rsidR="00233B9A" w:rsidRDefault="000C69FE">
            <w:pPr>
              <w:pStyle w:val="1"/>
            </w:pPr>
            <w:r>
              <w:t>2</w:t>
            </w:r>
          </w:p>
        </w:tc>
        <w:tc>
          <w:tcPr>
            <w:tcW w:w="3402" w:type="dxa"/>
            <w:vAlign w:val="center"/>
          </w:tcPr>
          <w:p w:rsidR="00233B9A" w:rsidRDefault="000C69FE">
            <w:pPr>
              <w:pStyle w:val="1"/>
            </w:pPr>
            <w:r>
              <w:t>3</w:t>
            </w:r>
          </w:p>
        </w:tc>
        <w:tc>
          <w:tcPr>
            <w:tcW w:w="1474" w:type="dxa"/>
            <w:vAlign w:val="center"/>
          </w:tcPr>
          <w:p w:rsidR="00233B9A" w:rsidRDefault="000C69FE">
            <w:pPr>
              <w:pStyle w:val="1"/>
            </w:pPr>
            <w:r>
              <w:t>4</w:t>
            </w:r>
          </w:p>
        </w:tc>
        <w:tc>
          <w:tcPr>
            <w:tcW w:w="1474" w:type="dxa"/>
            <w:vAlign w:val="center"/>
          </w:tcPr>
          <w:p w:rsidR="00233B9A" w:rsidRDefault="000C69FE">
            <w:pPr>
              <w:pStyle w:val="1"/>
            </w:pPr>
            <w:r>
              <w:t>5</w:t>
            </w:r>
          </w:p>
        </w:tc>
        <w:tc>
          <w:tcPr>
            <w:tcW w:w="1474" w:type="dxa"/>
            <w:vAlign w:val="center"/>
          </w:tcPr>
          <w:p w:rsidR="00233B9A" w:rsidRDefault="000C69FE">
            <w:pPr>
              <w:pStyle w:val="1"/>
            </w:pPr>
            <w:r>
              <w:t>6</w:t>
            </w:r>
          </w:p>
        </w:tc>
        <w:tc>
          <w:tcPr>
            <w:tcW w:w="1474" w:type="dxa"/>
            <w:vAlign w:val="center"/>
          </w:tcPr>
          <w:p w:rsidR="00233B9A" w:rsidRDefault="000C69FE">
            <w:pPr>
              <w:pStyle w:val="1"/>
            </w:pPr>
            <w:r>
              <w:t>7</w:t>
            </w:r>
          </w:p>
        </w:tc>
      </w:tr>
      <w:tr w:rsidR="00233B9A">
        <w:trPr>
          <w:trHeight w:val="369"/>
          <w:jc w:val="center"/>
        </w:trPr>
        <w:tc>
          <w:tcPr>
            <w:tcW w:w="850" w:type="dxa"/>
            <w:vAlign w:val="center"/>
          </w:tcPr>
          <w:p w:rsidR="00233B9A" w:rsidRDefault="000C69FE">
            <w:pPr>
              <w:pStyle w:val="3"/>
            </w:pPr>
            <w:r>
              <w:t>1</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558.94</w:t>
            </w:r>
          </w:p>
        </w:tc>
        <w:tc>
          <w:tcPr>
            <w:tcW w:w="3402" w:type="dxa"/>
            <w:vAlign w:val="center"/>
          </w:tcPr>
          <w:p w:rsidR="00233B9A" w:rsidRDefault="000C69FE">
            <w:pPr>
              <w:pStyle w:val="2"/>
            </w:pPr>
            <w:r>
              <w:t>一、一般公共服务支出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5919.20</w:t>
            </w:r>
          </w:p>
        </w:tc>
        <w:tc>
          <w:tcPr>
            <w:tcW w:w="3402" w:type="dxa"/>
            <w:vAlign w:val="center"/>
          </w:tcPr>
          <w:p w:rsidR="00233B9A" w:rsidRDefault="000C69FE">
            <w:pPr>
              <w:pStyle w:val="2"/>
            </w:pPr>
            <w:r>
              <w:t>二、外交支出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0C69FE">
            <w:pPr>
              <w:pStyle w:val="2"/>
            </w:pPr>
            <w:r>
              <w:t>三、国防支出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四、公共安全支出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五、教育支出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六、科学技术支出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七、文化旅游体育与传媒支出</w:t>
            </w:r>
          </w:p>
        </w:tc>
        <w:tc>
          <w:tcPr>
            <w:tcW w:w="1474" w:type="dxa"/>
            <w:vAlign w:val="center"/>
          </w:tcPr>
          <w:p w:rsidR="00233B9A" w:rsidRDefault="000C69FE">
            <w:pPr>
              <w:pStyle w:val="4"/>
            </w:pPr>
            <w:r>
              <w:t>585.84</w:t>
            </w:r>
          </w:p>
        </w:tc>
        <w:tc>
          <w:tcPr>
            <w:tcW w:w="1474" w:type="dxa"/>
            <w:vAlign w:val="center"/>
          </w:tcPr>
          <w:p w:rsidR="00233B9A" w:rsidRDefault="000C69FE">
            <w:pPr>
              <w:pStyle w:val="4"/>
            </w:pPr>
            <w:r>
              <w:t>585.84</w:t>
            </w: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八、社会保障和就业支出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九、社会保险基金支出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十、卫生健康支出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十一、节能环保支出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十二、城乡社区支出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十三、农林水支出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十四、交通运输支出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十五、资源勘探工业信息等支出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十六、商业服务业等支出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十七、金融支出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十八、援助其他地区支出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lastRenderedPageBreak/>
              <w:t>19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十九、自然资源海洋气象等支出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二十、住房保障支出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21</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二十一、粮油物资储备支出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22</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二十二、国有资本经营预算支出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23</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二十三、灾害防治及应急管理支出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24</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二十四、预备费</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25</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二十五、其他支出</w:t>
            </w:r>
          </w:p>
        </w:tc>
        <w:tc>
          <w:tcPr>
            <w:tcW w:w="1474" w:type="dxa"/>
            <w:vAlign w:val="center"/>
          </w:tcPr>
          <w:p w:rsidR="00233B9A" w:rsidRDefault="000C69FE">
            <w:pPr>
              <w:pStyle w:val="4"/>
            </w:pPr>
            <w:r>
              <w:t>6541.48</w:t>
            </w:r>
          </w:p>
        </w:tc>
        <w:tc>
          <w:tcPr>
            <w:tcW w:w="1474" w:type="dxa"/>
            <w:vAlign w:val="center"/>
          </w:tcPr>
          <w:p w:rsidR="00233B9A" w:rsidRDefault="00233B9A">
            <w:pPr>
              <w:pStyle w:val="4"/>
            </w:pPr>
          </w:p>
        </w:tc>
        <w:tc>
          <w:tcPr>
            <w:tcW w:w="1474" w:type="dxa"/>
            <w:vAlign w:val="center"/>
          </w:tcPr>
          <w:p w:rsidR="00233B9A" w:rsidRDefault="000C69FE">
            <w:pPr>
              <w:pStyle w:val="4"/>
            </w:pPr>
            <w:r>
              <w:t>6541.48</w:t>
            </w: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26</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二十六、转移性支出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27</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二十七、债务还本支出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二十八、债务付息支出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29</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二十九、债务发行费用支出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3402" w:type="dxa"/>
            <w:vAlign w:val="center"/>
          </w:tcPr>
          <w:p w:rsidR="00233B9A" w:rsidRDefault="000C69FE">
            <w:pPr>
              <w:pStyle w:val="2"/>
            </w:pPr>
            <w:r>
              <w:t>三十、抗疫特别国债安排的支出</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31</w:t>
            </w:r>
          </w:p>
        </w:tc>
        <w:tc>
          <w:tcPr>
            <w:tcW w:w="3402" w:type="dxa"/>
            <w:vAlign w:val="center"/>
          </w:tcPr>
          <w:p w:rsidR="00233B9A" w:rsidRDefault="000C69FE">
            <w:pPr>
              <w:pStyle w:val="6"/>
            </w:pPr>
            <w:r>
              <w:t>本年收入合计</w:t>
            </w:r>
          </w:p>
        </w:tc>
        <w:tc>
          <w:tcPr>
            <w:tcW w:w="1474" w:type="dxa"/>
            <w:vAlign w:val="center"/>
          </w:tcPr>
          <w:p w:rsidR="00233B9A" w:rsidRDefault="000C69FE">
            <w:pPr>
              <w:pStyle w:val="7"/>
            </w:pPr>
            <w:r>
              <w:t>6478.14</w:t>
            </w:r>
          </w:p>
        </w:tc>
        <w:tc>
          <w:tcPr>
            <w:tcW w:w="3402" w:type="dxa"/>
            <w:vAlign w:val="center"/>
          </w:tcPr>
          <w:p w:rsidR="00233B9A" w:rsidRDefault="000C69FE">
            <w:pPr>
              <w:pStyle w:val="6"/>
            </w:pPr>
            <w:r>
              <w:t>本年支出合计</w:t>
            </w:r>
          </w:p>
        </w:tc>
        <w:tc>
          <w:tcPr>
            <w:tcW w:w="1474" w:type="dxa"/>
            <w:vAlign w:val="center"/>
          </w:tcPr>
          <w:p w:rsidR="00233B9A" w:rsidRDefault="000C69FE">
            <w:pPr>
              <w:pStyle w:val="7"/>
            </w:pPr>
            <w:r>
              <w:t>7127.32</w:t>
            </w:r>
          </w:p>
        </w:tc>
        <w:tc>
          <w:tcPr>
            <w:tcW w:w="1474" w:type="dxa"/>
            <w:vAlign w:val="center"/>
          </w:tcPr>
          <w:p w:rsidR="00233B9A" w:rsidRDefault="000C69FE">
            <w:pPr>
              <w:pStyle w:val="7"/>
            </w:pPr>
            <w:r>
              <w:t>585.84</w:t>
            </w:r>
          </w:p>
        </w:tc>
        <w:tc>
          <w:tcPr>
            <w:tcW w:w="1474" w:type="dxa"/>
            <w:vAlign w:val="center"/>
          </w:tcPr>
          <w:p w:rsidR="00233B9A" w:rsidRDefault="000C69FE">
            <w:pPr>
              <w:pStyle w:val="7"/>
            </w:pPr>
            <w:r>
              <w:t>6541.48</w:t>
            </w:r>
          </w:p>
        </w:tc>
        <w:tc>
          <w:tcPr>
            <w:tcW w:w="1474" w:type="dxa"/>
            <w:vAlign w:val="center"/>
          </w:tcPr>
          <w:p w:rsidR="00233B9A" w:rsidRDefault="00233B9A">
            <w:pPr>
              <w:pStyle w:val="7"/>
            </w:pPr>
          </w:p>
        </w:tc>
      </w:tr>
      <w:tr w:rsidR="00233B9A">
        <w:trPr>
          <w:trHeight w:val="369"/>
          <w:jc w:val="center"/>
        </w:trPr>
        <w:tc>
          <w:tcPr>
            <w:tcW w:w="850" w:type="dxa"/>
            <w:vAlign w:val="center"/>
          </w:tcPr>
          <w:p w:rsidR="00233B9A" w:rsidRDefault="000C69FE">
            <w:pPr>
              <w:pStyle w:val="3"/>
            </w:pPr>
            <w:r>
              <w:t>32</w:t>
            </w:r>
          </w:p>
        </w:tc>
        <w:tc>
          <w:tcPr>
            <w:tcW w:w="3402" w:type="dxa"/>
            <w:vAlign w:val="center"/>
          </w:tcPr>
          <w:p w:rsidR="00233B9A" w:rsidRDefault="000C69FE">
            <w:pPr>
              <w:pStyle w:val="2"/>
            </w:pPr>
            <w:r>
              <w:t>年初财政拨款结转和结余</w:t>
            </w:r>
          </w:p>
        </w:tc>
        <w:tc>
          <w:tcPr>
            <w:tcW w:w="1474" w:type="dxa"/>
            <w:vAlign w:val="center"/>
          </w:tcPr>
          <w:p w:rsidR="00233B9A" w:rsidRDefault="000C69FE">
            <w:pPr>
              <w:pStyle w:val="4"/>
            </w:pPr>
            <w:r>
              <w:t>649.18</w:t>
            </w:r>
          </w:p>
        </w:tc>
        <w:tc>
          <w:tcPr>
            <w:tcW w:w="3402" w:type="dxa"/>
            <w:vAlign w:val="center"/>
          </w:tcPr>
          <w:p w:rsidR="00233B9A" w:rsidRDefault="000C69FE">
            <w:pPr>
              <w:pStyle w:val="2"/>
            </w:pPr>
            <w:r>
              <w:t>年末财政拨款结转和结余</w:t>
            </w: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33</w:t>
            </w:r>
          </w:p>
        </w:tc>
        <w:tc>
          <w:tcPr>
            <w:tcW w:w="3402" w:type="dxa"/>
            <w:vAlign w:val="center"/>
          </w:tcPr>
          <w:p w:rsidR="00233B9A" w:rsidRDefault="000C69FE">
            <w:pPr>
              <w:pStyle w:val="2"/>
            </w:pPr>
            <w:r>
              <w:t>一、一般公共预算拨款</w:t>
            </w:r>
          </w:p>
        </w:tc>
        <w:tc>
          <w:tcPr>
            <w:tcW w:w="1474" w:type="dxa"/>
            <w:vAlign w:val="center"/>
          </w:tcPr>
          <w:p w:rsidR="00233B9A" w:rsidRDefault="000C69FE">
            <w:pPr>
              <w:pStyle w:val="4"/>
            </w:pPr>
            <w:r>
              <w:t>26.90</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34</w:t>
            </w:r>
          </w:p>
        </w:tc>
        <w:tc>
          <w:tcPr>
            <w:tcW w:w="3402" w:type="dxa"/>
            <w:vAlign w:val="center"/>
          </w:tcPr>
          <w:p w:rsidR="00233B9A" w:rsidRDefault="000C69FE">
            <w:pPr>
              <w:pStyle w:val="2"/>
            </w:pPr>
            <w:r>
              <w:t>二、政府性基金预算拨款</w:t>
            </w:r>
          </w:p>
        </w:tc>
        <w:tc>
          <w:tcPr>
            <w:tcW w:w="1474" w:type="dxa"/>
            <w:vAlign w:val="center"/>
          </w:tcPr>
          <w:p w:rsidR="00233B9A" w:rsidRDefault="000C69FE">
            <w:pPr>
              <w:pStyle w:val="4"/>
            </w:pPr>
            <w:r>
              <w:t>622.28</w:t>
            </w: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35</w:t>
            </w:r>
          </w:p>
        </w:tc>
        <w:tc>
          <w:tcPr>
            <w:tcW w:w="3402" w:type="dxa"/>
            <w:vAlign w:val="center"/>
          </w:tcPr>
          <w:p w:rsidR="00233B9A" w:rsidRDefault="000C69FE">
            <w:pPr>
              <w:pStyle w:val="2"/>
            </w:pPr>
            <w:r>
              <w:t>三、国有资本经营预算拨款</w:t>
            </w:r>
          </w:p>
        </w:tc>
        <w:tc>
          <w:tcPr>
            <w:tcW w:w="1474" w:type="dxa"/>
            <w:vAlign w:val="center"/>
          </w:tcPr>
          <w:p w:rsidR="00233B9A" w:rsidRDefault="00233B9A">
            <w:pPr>
              <w:pStyle w:val="4"/>
            </w:pPr>
          </w:p>
        </w:tc>
        <w:tc>
          <w:tcPr>
            <w:tcW w:w="3402" w:type="dxa"/>
            <w:vAlign w:val="center"/>
          </w:tcPr>
          <w:p w:rsidR="00233B9A" w:rsidRDefault="00233B9A">
            <w:pPr>
              <w:pStyle w:val="2"/>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c>
          <w:tcPr>
            <w:tcW w:w="1474"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36</w:t>
            </w:r>
          </w:p>
        </w:tc>
        <w:tc>
          <w:tcPr>
            <w:tcW w:w="3402" w:type="dxa"/>
            <w:vAlign w:val="center"/>
          </w:tcPr>
          <w:p w:rsidR="00233B9A" w:rsidRDefault="000C69FE">
            <w:pPr>
              <w:pStyle w:val="6"/>
            </w:pPr>
            <w:r>
              <w:t>收入总计</w:t>
            </w:r>
          </w:p>
        </w:tc>
        <w:tc>
          <w:tcPr>
            <w:tcW w:w="1474" w:type="dxa"/>
            <w:vAlign w:val="center"/>
          </w:tcPr>
          <w:p w:rsidR="00233B9A" w:rsidRDefault="000C69FE">
            <w:pPr>
              <w:pStyle w:val="7"/>
            </w:pPr>
            <w:r>
              <w:t>7127.32</w:t>
            </w:r>
          </w:p>
        </w:tc>
        <w:tc>
          <w:tcPr>
            <w:tcW w:w="3402" w:type="dxa"/>
            <w:vAlign w:val="center"/>
          </w:tcPr>
          <w:p w:rsidR="00233B9A" w:rsidRDefault="000C69FE">
            <w:pPr>
              <w:pStyle w:val="6"/>
            </w:pPr>
            <w:r>
              <w:t>支出总计</w:t>
            </w:r>
          </w:p>
        </w:tc>
        <w:tc>
          <w:tcPr>
            <w:tcW w:w="1474" w:type="dxa"/>
            <w:vAlign w:val="center"/>
          </w:tcPr>
          <w:p w:rsidR="00233B9A" w:rsidRDefault="000C69FE">
            <w:pPr>
              <w:pStyle w:val="7"/>
            </w:pPr>
            <w:r>
              <w:t>7127.32</w:t>
            </w:r>
          </w:p>
        </w:tc>
        <w:tc>
          <w:tcPr>
            <w:tcW w:w="1474" w:type="dxa"/>
            <w:vAlign w:val="center"/>
          </w:tcPr>
          <w:p w:rsidR="00233B9A" w:rsidRDefault="000C69FE">
            <w:pPr>
              <w:pStyle w:val="7"/>
            </w:pPr>
            <w:r>
              <w:t>585.84</w:t>
            </w:r>
          </w:p>
        </w:tc>
        <w:tc>
          <w:tcPr>
            <w:tcW w:w="1474" w:type="dxa"/>
            <w:vAlign w:val="center"/>
          </w:tcPr>
          <w:p w:rsidR="00233B9A" w:rsidRDefault="000C69FE">
            <w:pPr>
              <w:pStyle w:val="7"/>
            </w:pPr>
            <w:r>
              <w:t>6541.48</w:t>
            </w:r>
          </w:p>
        </w:tc>
        <w:tc>
          <w:tcPr>
            <w:tcW w:w="1474" w:type="dxa"/>
            <w:vAlign w:val="center"/>
          </w:tcPr>
          <w:p w:rsidR="00233B9A" w:rsidRDefault="00233B9A">
            <w:pPr>
              <w:pStyle w:val="7"/>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585.84</w:t>
            </w:r>
          </w:p>
        </w:tc>
        <w:tc>
          <w:tcPr>
            <w:tcW w:w="2551" w:type="dxa"/>
            <w:vAlign w:val="center"/>
          </w:tcPr>
          <w:p w:rsidR="00233B9A" w:rsidRDefault="000C69FE">
            <w:pPr>
              <w:pStyle w:val="7"/>
            </w:pPr>
            <w:r>
              <w:t>338.94</w:t>
            </w:r>
          </w:p>
        </w:tc>
        <w:tc>
          <w:tcPr>
            <w:tcW w:w="2551" w:type="dxa"/>
            <w:vAlign w:val="center"/>
          </w:tcPr>
          <w:p w:rsidR="00233B9A" w:rsidRDefault="000C69FE">
            <w:pPr>
              <w:pStyle w:val="7"/>
            </w:pPr>
            <w:r>
              <w:t>246.90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207</w:t>
            </w:r>
          </w:p>
        </w:tc>
        <w:tc>
          <w:tcPr>
            <w:tcW w:w="4535" w:type="dxa"/>
            <w:vAlign w:val="center"/>
          </w:tcPr>
          <w:p w:rsidR="00233B9A" w:rsidRDefault="000C69FE">
            <w:pPr>
              <w:pStyle w:val="2"/>
            </w:pPr>
            <w:r>
              <w:t>文化旅游体育与传媒支出</w:t>
            </w:r>
          </w:p>
        </w:tc>
        <w:tc>
          <w:tcPr>
            <w:tcW w:w="2551" w:type="dxa"/>
            <w:vAlign w:val="center"/>
          </w:tcPr>
          <w:p w:rsidR="00233B9A" w:rsidRDefault="000C69FE">
            <w:pPr>
              <w:pStyle w:val="4"/>
            </w:pPr>
            <w:r>
              <w:t>585.84</w:t>
            </w:r>
          </w:p>
        </w:tc>
        <w:tc>
          <w:tcPr>
            <w:tcW w:w="2551" w:type="dxa"/>
            <w:vAlign w:val="center"/>
          </w:tcPr>
          <w:p w:rsidR="00233B9A" w:rsidRDefault="000C69FE">
            <w:pPr>
              <w:pStyle w:val="4"/>
            </w:pPr>
            <w:r>
              <w:t>338.94</w:t>
            </w:r>
          </w:p>
        </w:tc>
        <w:tc>
          <w:tcPr>
            <w:tcW w:w="2551" w:type="dxa"/>
            <w:vAlign w:val="center"/>
          </w:tcPr>
          <w:p w:rsidR="00233B9A" w:rsidRDefault="000C69FE">
            <w:pPr>
              <w:pStyle w:val="4"/>
            </w:pPr>
            <w:r>
              <w:t>246.90</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20703</w:t>
            </w:r>
          </w:p>
        </w:tc>
        <w:tc>
          <w:tcPr>
            <w:tcW w:w="4535" w:type="dxa"/>
            <w:vAlign w:val="center"/>
          </w:tcPr>
          <w:p w:rsidR="00233B9A" w:rsidRDefault="000C69FE">
            <w:pPr>
              <w:pStyle w:val="2"/>
            </w:pPr>
            <w:r>
              <w:t>体育</w:t>
            </w:r>
          </w:p>
        </w:tc>
        <w:tc>
          <w:tcPr>
            <w:tcW w:w="2551" w:type="dxa"/>
            <w:vAlign w:val="center"/>
          </w:tcPr>
          <w:p w:rsidR="00233B9A" w:rsidRDefault="000C69FE">
            <w:pPr>
              <w:pStyle w:val="4"/>
            </w:pPr>
            <w:r>
              <w:t>585.84</w:t>
            </w:r>
          </w:p>
        </w:tc>
        <w:tc>
          <w:tcPr>
            <w:tcW w:w="2551" w:type="dxa"/>
            <w:vAlign w:val="center"/>
          </w:tcPr>
          <w:p w:rsidR="00233B9A" w:rsidRDefault="000C69FE">
            <w:pPr>
              <w:pStyle w:val="4"/>
            </w:pPr>
            <w:r>
              <w:t>338.94</w:t>
            </w:r>
          </w:p>
        </w:tc>
        <w:tc>
          <w:tcPr>
            <w:tcW w:w="2551" w:type="dxa"/>
            <w:vAlign w:val="center"/>
          </w:tcPr>
          <w:p w:rsidR="00233B9A" w:rsidRDefault="000C69FE">
            <w:pPr>
              <w:pStyle w:val="4"/>
            </w:pPr>
            <w:r>
              <w:t>246.90</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2070307</w:t>
            </w:r>
          </w:p>
        </w:tc>
        <w:tc>
          <w:tcPr>
            <w:tcW w:w="4535" w:type="dxa"/>
            <w:vAlign w:val="center"/>
          </w:tcPr>
          <w:p w:rsidR="00233B9A" w:rsidRDefault="000C69FE">
            <w:pPr>
              <w:pStyle w:val="2"/>
            </w:pPr>
            <w:r>
              <w:t>体育场馆</w:t>
            </w:r>
          </w:p>
        </w:tc>
        <w:tc>
          <w:tcPr>
            <w:tcW w:w="2551" w:type="dxa"/>
            <w:vAlign w:val="center"/>
          </w:tcPr>
          <w:p w:rsidR="00233B9A" w:rsidRDefault="000C69FE">
            <w:pPr>
              <w:pStyle w:val="4"/>
            </w:pPr>
            <w:r>
              <w:t>246.90</w:t>
            </w:r>
          </w:p>
        </w:tc>
        <w:tc>
          <w:tcPr>
            <w:tcW w:w="2551" w:type="dxa"/>
            <w:vAlign w:val="center"/>
          </w:tcPr>
          <w:p w:rsidR="00233B9A" w:rsidRDefault="00233B9A">
            <w:pPr>
              <w:pStyle w:val="4"/>
            </w:pPr>
          </w:p>
        </w:tc>
        <w:tc>
          <w:tcPr>
            <w:tcW w:w="2551" w:type="dxa"/>
            <w:vAlign w:val="center"/>
          </w:tcPr>
          <w:p w:rsidR="00233B9A" w:rsidRDefault="000C69FE">
            <w:pPr>
              <w:pStyle w:val="4"/>
            </w:pPr>
            <w:r>
              <w:t>246.90</w:t>
            </w: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2070399</w:t>
            </w:r>
          </w:p>
        </w:tc>
        <w:tc>
          <w:tcPr>
            <w:tcW w:w="4535" w:type="dxa"/>
            <w:vAlign w:val="center"/>
          </w:tcPr>
          <w:p w:rsidR="00233B9A" w:rsidRDefault="000C69FE">
            <w:pPr>
              <w:pStyle w:val="2"/>
            </w:pPr>
            <w:r>
              <w:t>其他体育支出</w:t>
            </w:r>
          </w:p>
        </w:tc>
        <w:tc>
          <w:tcPr>
            <w:tcW w:w="2551" w:type="dxa"/>
            <w:vAlign w:val="center"/>
          </w:tcPr>
          <w:p w:rsidR="00233B9A" w:rsidRDefault="000C69FE">
            <w:pPr>
              <w:pStyle w:val="4"/>
            </w:pPr>
            <w:r>
              <w:t>338.94</w:t>
            </w:r>
          </w:p>
        </w:tc>
        <w:tc>
          <w:tcPr>
            <w:tcW w:w="2551" w:type="dxa"/>
            <w:vAlign w:val="center"/>
          </w:tcPr>
          <w:p w:rsidR="00233B9A" w:rsidRDefault="000C69FE">
            <w:pPr>
              <w:pStyle w:val="4"/>
            </w:pPr>
            <w:r>
              <w:t>338.94</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单位预算一般公共预算财政拨款基本支出表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2"/>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支出部门经济分类科目</w:t>
            </w:r>
          </w:p>
        </w:tc>
        <w:tc>
          <w:tcPr>
            <w:tcW w:w="7654" w:type="dxa"/>
            <w:gridSpan w:val="3"/>
            <w:vAlign w:val="center"/>
          </w:tcPr>
          <w:p w:rsidR="00233B9A" w:rsidRDefault="000C69FE">
            <w:pPr>
              <w:pStyle w:val="1"/>
            </w:pPr>
            <w:r>
              <w:t>一般公共预算基本支出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Align w:val="center"/>
          </w:tcPr>
          <w:p w:rsidR="00233B9A" w:rsidRDefault="000C69FE">
            <w:pPr>
              <w:pStyle w:val="1"/>
            </w:pPr>
            <w:r>
              <w:t>合计</w:t>
            </w:r>
          </w:p>
        </w:tc>
        <w:tc>
          <w:tcPr>
            <w:tcW w:w="2551" w:type="dxa"/>
            <w:vAlign w:val="center"/>
          </w:tcPr>
          <w:p w:rsidR="00233B9A" w:rsidRDefault="000C69FE">
            <w:pPr>
              <w:pStyle w:val="1"/>
            </w:pPr>
            <w:r>
              <w:t>人员经费</w:t>
            </w:r>
          </w:p>
        </w:tc>
        <w:tc>
          <w:tcPr>
            <w:tcW w:w="2551" w:type="dxa"/>
            <w:vAlign w:val="center"/>
          </w:tcPr>
          <w:p w:rsidR="00233B9A" w:rsidRDefault="000C69FE">
            <w:pPr>
              <w:pStyle w:val="1"/>
            </w:pPr>
            <w:r>
              <w:t>公用经费</w:t>
            </w:r>
          </w:p>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338.94</w:t>
            </w:r>
          </w:p>
        </w:tc>
        <w:tc>
          <w:tcPr>
            <w:tcW w:w="2551" w:type="dxa"/>
            <w:vAlign w:val="center"/>
          </w:tcPr>
          <w:p w:rsidR="00233B9A" w:rsidRDefault="000C69FE">
            <w:pPr>
              <w:pStyle w:val="7"/>
            </w:pPr>
            <w:r>
              <w:t>288.94</w:t>
            </w:r>
          </w:p>
        </w:tc>
        <w:tc>
          <w:tcPr>
            <w:tcW w:w="2551" w:type="dxa"/>
            <w:vAlign w:val="center"/>
          </w:tcPr>
          <w:p w:rsidR="00233B9A" w:rsidRDefault="000C69FE">
            <w:pPr>
              <w:pStyle w:val="7"/>
            </w:pPr>
            <w:r>
              <w:t>50.00</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301</w:t>
            </w:r>
          </w:p>
        </w:tc>
        <w:tc>
          <w:tcPr>
            <w:tcW w:w="4535" w:type="dxa"/>
            <w:vAlign w:val="center"/>
          </w:tcPr>
          <w:p w:rsidR="00233B9A" w:rsidRDefault="000C69FE">
            <w:pPr>
              <w:pStyle w:val="2"/>
            </w:pPr>
            <w:r>
              <w:t>工资福利支出</w:t>
            </w:r>
          </w:p>
        </w:tc>
        <w:tc>
          <w:tcPr>
            <w:tcW w:w="2551" w:type="dxa"/>
            <w:vAlign w:val="center"/>
          </w:tcPr>
          <w:p w:rsidR="00233B9A" w:rsidRDefault="000C69FE">
            <w:pPr>
              <w:pStyle w:val="4"/>
            </w:pPr>
            <w:r>
              <w:t>283.72</w:t>
            </w:r>
          </w:p>
        </w:tc>
        <w:tc>
          <w:tcPr>
            <w:tcW w:w="2551" w:type="dxa"/>
            <w:vAlign w:val="center"/>
          </w:tcPr>
          <w:p w:rsidR="00233B9A" w:rsidRDefault="000C69FE">
            <w:pPr>
              <w:pStyle w:val="4"/>
            </w:pPr>
            <w:r>
              <w:t>283.72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30101</w:t>
            </w:r>
          </w:p>
        </w:tc>
        <w:tc>
          <w:tcPr>
            <w:tcW w:w="4535" w:type="dxa"/>
            <w:vAlign w:val="center"/>
          </w:tcPr>
          <w:p w:rsidR="00233B9A" w:rsidRDefault="000C69FE">
            <w:pPr>
              <w:pStyle w:val="2"/>
            </w:pPr>
            <w:r>
              <w:t>基本工资</w:t>
            </w:r>
          </w:p>
        </w:tc>
        <w:tc>
          <w:tcPr>
            <w:tcW w:w="2551" w:type="dxa"/>
            <w:vAlign w:val="center"/>
          </w:tcPr>
          <w:p w:rsidR="00233B9A" w:rsidRDefault="000C69FE">
            <w:pPr>
              <w:pStyle w:val="4"/>
            </w:pPr>
            <w:r>
              <w:t>91.28</w:t>
            </w:r>
          </w:p>
        </w:tc>
        <w:tc>
          <w:tcPr>
            <w:tcW w:w="2551" w:type="dxa"/>
            <w:vAlign w:val="center"/>
          </w:tcPr>
          <w:p w:rsidR="00233B9A" w:rsidRDefault="000C69FE">
            <w:pPr>
              <w:pStyle w:val="4"/>
            </w:pPr>
            <w:r>
              <w:t>91.28</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30102</w:t>
            </w:r>
          </w:p>
        </w:tc>
        <w:tc>
          <w:tcPr>
            <w:tcW w:w="4535" w:type="dxa"/>
            <w:vAlign w:val="center"/>
          </w:tcPr>
          <w:p w:rsidR="00233B9A" w:rsidRDefault="000C69FE">
            <w:pPr>
              <w:pStyle w:val="2"/>
            </w:pPr>
            <w:r>
              <w:t>津贴补贴</w:t>
            </w:r>
          </w:p>
        </w:tc>
        <w:tc>
          <w:tcPr>
            <w:tcW w:w="2551" w:type="dxa"/>
            <w:vAlign w:val="center"/>
          </w:tcPr>
          <w:p w:rsidR="00233B9A" w:rsidRDefault="000C69FE">
            <w:pPr>
              <w:pStyle w:val="4"/>
            </w:pPr>
            <w:r>
              <w:t>93.24</w:t>
            </w:r>
          </w:p>
        </w:tc>
        <w:tc>
          <w:tcPr>
            <w:tcW w:w="2551" w:type="dxa"/>
            <w:vAlign w:val="center"/>
          </w:tcPr>
          <w:p w:rsidR="00233B9A" w:rsidRDefault="000C69FE">
            <w:pPr>
              <w:pStyle w:val="4"/>
            </w:pPr>
            <w:r>
              <w:t>93.24</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5</w:t>
            </w:r>
          </w:p>
        </w:tc>
        <w:tc>
          <w:tcPr>
            <w:tcW w:w="1191" w:type="dxa"/>
            <w:vAlign w:val="center"/>
          </w:tcPr>
          <w:p w:rsidR="00233B9A" w:rsidRDefault="000C69FE">
            <w:pPr>
              <w:pStyle w:val="2"/>
            </w:pPr>
            <w:r>
              <w:t>30107</w:t>
            </w:r>
          </w:p>
        </w:tc>
        <w:tc>
          <w:tcPr>
            <w:tcW w:w="4535" w:type="dxa"/>
            <w:vAlign w:val="center"/>
          </w:tcPr>
          <w:p w:rsidR="00233B9A" w:rsidRDefault="000C69FE">
            <w:pPr>
              <w:pStyle w:val="2"/>
            </w:pPr>
            <w:r>
              <w:t>绩效工资</w:t>
            </w:r>
          </w:p>
        </w:tc>
        <w:tc>
          <w:tcPr>
            <w:tcW w:w="2551" w:type="dxa"/>
            <w:vAlign w:val="center"/>
          </w:tcPr>
          <w:p w:rsidR="00233B9A" w:rsidRDefault="000C69FE">
            <w:pPr>
              <w:pStyle w:val="4"/>
            </w:pPr>
            <w:r>
              <w:t>42.22</w:t>
            </w:r>
          </w:p>
        </w:tc>
        <w:tc>
          <w:tcPr>
            <w:tcW w:w="2551" w:type="dxa"/>
            <w:vAlign w:val="center"/>
          </w:tcPr>
          <w:p w:rsidR="00233B9A" w:rsidRDefault="000C69FE">
            <w:pPr>
              <w:pStyle w:val="4"/>
            </w:pPr>
            <w:r>
              <w:t>42.22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6</w:t>
            </w:r>
          </w:p>
        </w:tc>
        <w:tc>
          <w:tcPr>
            <w:tcW w:w="1191" w:type="dxa"/>
            <w:vAlign w:val="center"/>
          </w:tcPr>
          <w:p w:rsidR="00233B9A" w:rsidRDefault="000C69FE">
            <w:pPr>
              <w:pStyle w:val="2"/>
            </w:pPr>
            <w:r>
              <w:t>30108</w:t>
            </w:r>
          </w:p>
        </w:tc>
        <w:tc>
          <w:tcPr>
            <w:tcW w:w="4535" w:type="dxa"/>
            <w:vAlign w:val="center"/>
          </w:tcPr>
          <w:p w:rsidR="00233B9A" w:rsidRDefault="000C69FE">
            <w:pPr>
              <w:pStyle w:val="2"/>
            </w:pPr>
            <w:r>
              <w:t>机关事业单位基本养老保险缴费</w:t>
            </w:r>
          </w:p>
        </w:tc>
        <w:tc>
          <w:tcPr>
            <w:tcW w:w="2551" w:type="dxa"/>
            <w:vAlign w:val="center"/>
          </w:tcPr>
          <w:p w:rsidR="00233B9A" w:rsidRDefault="000C69FE">
            <w:pPr>
              <w:pStyle w:val="4"/>
            </w:pPr>
            <w:r>
              <w:t>6.15</w:t>
            </w:r>
          </w:p>
        </w:tc>
        <w:tc>
          <w:tcPr>
            <w:tcW w:w="2551" w:type="dxa"/>
            <w:vAlign w:val="center"/>
          </w:tcPr>
          <w:p w:rsidR="00233B9A" w:rsidRDefault="000C69FE">
            <w:pPr>
              <w:pStyle w:val="4"/>
            </w:pPr>
            <w:r>
              <w:t>6.15</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7</w:t>
            </w:r>
          </w:p>
        </w:tc>
        <w:tc>
          <w:tcPr>
            <w:tcW w:w="1191" w:type="dxa"/>
            <w:vAlign w:val="center"/>
          </w:tcPr>
          <w:p w:rsidR="00233B9A" w:rsidRDefault="000C69FE">
            <w:pPr>
              <w:pStyle w:val="2"/>
            </w:pPr>
            <w:r>
              <w:t>30109</w:t>
            </w:r>
          </w:p>
        </w:tc>
        <w:tc>
          <w:tcPr>
            <w:tcW w:w="4535" w:type="dxa"/>
            <w:vAlign w:val="center"/>
          </w:tcPr>
          <w:p w:rsidR="00233B9A" w:rsidRDefault="000C69FE">
            <w:pPr>
              <w:pStyle w:val="2"/>
            </w:pPr>
            <w:r>
              <w:t>职业年金缴费</w:t>
            </w:r>
          </w:p>
        </w:tc>
        <w:tc>
          <w:tcPr>
            <w:tcW w:w="2551" w:type="dxa"/>
            <w:vAlign w:val="center"/>
          </w:tcPr>
          <w:p w:rsidR="00233B9A" w:rsidRDefault="000C69FE">
            <w:pPr>
              <w:pStyle w:val="4"/>
            </w:pPr>
            <w:r>
              <w:t>14.83</w:t>
            </w:r>
          </w:p>
        </w:tc>
        <w:tc>
          <w:tcPr>
            <w:tcW w:w="2551" w:type="dxa"/>
            <w:vAlign w:val="center"/>
          </w:tcPr>
          <w:p w:rsidR="00233B9A" w:rsidRDefault="000C69FE">
            <w:pPr>
              <w:pStyle w:val="4"/>
            </w:pPr>
            <w:r>
              <w:t>14.83</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8</w:t>
            </w:r>
          </w:p>
        </w:tc>
        <w:tc>
          <w:tcPr>
            <w:tcW w:w="1191" w:type="dxa"/>
            <w:vAlign w:val="center"/>
          </w:tcPr>
          <w:p w:rsidR="00233B9A" w:rsidRDefault="000C69FE">
            <w:pPr>
              <w:pStyle w:val="2"/>
            </w:pPr>
            <w:r>
              <w:t>30112</w:t>
            </w:r>
          </w:p>
        </w:tc>
        <w:tc>
          <w:tcPr>
            <w:tcW w:w="4535" w:type="dxa"/>
            <w:vAlign w:val="center"/>
          </w:tcPr>
          <w:p w:rsidR="00233B9A" w:rsidRDefault="000C69FE">
            <w:pPr>
              <w:pStyle w:val="2"/>
            </w:pPr>
            <w:r>
              <w:t>其他社会保障缴费</w:t>
            </w:r>
          </w:p>
        </w:tc>
        <w:tc>
          <w:tcPr>
            <w:tcW w:w="2551" w:type="dxa"/>
            <w:vAlign w:val="center"/>
          </w:tcPr>
          <w:p w:rsidR="00233B9A" w:rsidRDefault="000C69FE">
            <w:pPr>
              <w:pStyle w:val="4"/>
            </w:pPr>
            <w:r>
              <w:t>14.01</w:t>
            </w:r>
          </w:p>
        </w:tc>
        <w:tc>
          <w:tcPr>
            <w:tcW w:w="2551" w:type="dxa"/>
            <w:vAlign w:val="center"/>
          </w:tcPr>
          <w:p w:rsidR="00233B9A" w:rsidRDefault="000C69FE">
            <w:pPr>
              <w:pStyle w:val="4"/>
            </w:pPr>
            <w:r>
              <w:t>14.01</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9</w:t>
            </w:r>
          </w:p>
        </w:tc>
        <w:tc>
          <w:tcPr>
            <w:tcW w:w="1191" w:type="dxa"/>
            <w:vAlign w:val="center"/>
          </w:tcPr>
          <w:p w:rsidR="00233B9A" w:rsidRDefault="000C69FE">
            <w:pPr>
              <w:pStyle w:val="2"/>
            </w:pPr>
            <w:r>
              <w:t>30113</w:t>
            </w:r>
          </w:p>
        </w:tc>
        <w:tc>
          <w:tcPr>
            <w:tcW w:w="4535" w:type="dxa"/>
            <w:vAlign w:val="center"/>
          </w:tcPr>
          <w:p w:rsidR="00233B9A" w:rsidRDefault="000C69FE">
            <w:pPr>
              <w:pStyle w:val="2"/>
            </w:pPr>
            <w:r>
              <w:t>住房公积金</w:t>
            </w:r>
          </w:p>
        </w:tc>
        <w:tc>
          <w:tcPr>
            <w:tcW w:w="2551" w:type="dxa"/>
            <w:vAlign w:val="center"/>
          </w:tcPr>
          <w:p w:rsidR="00233B9A" w:rsidRDefault="000C69FE">
            <w:pPr>
              <w:pStyle w:val="4"/>
            </w:pPr>
            <w:r>
              <w:t>14.07</w:t>
            </w:r>
          </w:p>
        </w:tc>
        <w:tc>
          <w:tcPr>
            <w:tcW w:w="2551" w:type="dxa"/>
            <w:vAlign w:val="center"/>
          </w:tcPr>
          <w:p w:rsidR="00233B9A" w:rsidRDefault="000C69FE">
            <w:pPr>
              <w:pStyle w:val="4"/>
            </w:pPr>
            <w:r>
              <w:t>14.07</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10</w:t>
            </w:r>
          </w:p>
        </w:tc>
        <w:tc>
          <w:tcPr>
            <w:tcW w:w="1191" w:type="dxa"/>
            <w:vAlign w:val="center"/>
          </w:tcPr>
          <w:p w:rsidR="00233B9A" w:rsidRDefault="000C69FE">
            <w:pPr>
              <w:pStyle w:val="2"/>
            </w:pPr>
            <w:r>
              <w:t>30199</w:t>
            </w:r>
          </w:p>
        </w:tc>
        <w:tc>
          <w:tcPr>
            <w:tcW w:w="4535" w:type="dxa"/>
            <w:vAlign w:val="center"/>
          </w:tcPr>
          <w:p w:rsidR="00233B9A" w:rsidRDefault="000C69FE">
            <w:pPr>
              <w:pStyle w:val="2"/>
            </w:pPr>
            <w:r>
              <w:t>其他工资福利支出</w:t>
            </w:r>
          </w:p>
        </w:tc>
        <w:tc>
          <w:tcPr>
            <w:tcW w:w="2551" w:type="dxa"/>
            <w:vAlign w:val="center"/>
          </w:tcPr>
          <w:p w:rsidR="00233B9A" w:rsidRDefault="000C69FE">
            <w:pPr>
              <w:pStyle w:val="4"/>
            </w:pPr>
            <w:r>
              <w:t>7.92</w:t>
            </w:r>
          </w:p>
        </w:tc>
        <w:tc>
          <w:tcPr>
            <w:tcW w:w="2551" w:type="dxa"/>
            <w:vAlign w:val="center"/>
          </w:tcPr>
          <w:p w:rsidR="00233B9A" w:rsidRDefault="000C69FE">
            <w:pPr>
              <w:pStyle w:val="4"/>
            </w:pPr>
            <w:r>
              <w:t>7.92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11</w:t>
            </w:r>
          </w:p>
        </w:tc>
        <w:tc>
          <w:tcPr>
            <w:tcW w:w="1191" w:type="dxa"/>
            <w:vAlign w:val="center"/>
          </w:tcPr>
          <w:p w:rsidR="00233B9A" w:rsidRDefault="000C69FE">
            <w:pPr>
              <w:pStyle w:val="2"/>
            </w:pPr>
            <w:r>
              <w:t>302</w:t>
            </w:r>
          </w:p>
        </w:tc>
        <w:tc>
          <w:tcPr>
            <w:tcW w:w="4535" w:type="dxa"/>
            <w:vAlign w:val="center"/>
          </w:tcPr>
          <w:p w:rsidR="00233B9A" w:rsidRDefault="000C69FE">
            <w:pPr>
              <w:pStyle w:val="2"/>
            </w:pPr>
            <w:r>
              <w:t>商品和服务支出</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12</w:t>
            </w:r>
          </w:p>
        </w:tc>
        <w:tc>
          <w:tcPr>
            <w:tcW w:w="1191" w:type="dxa"/>
            <w:vAlign w:val="center"/>
          </w:tcPr>
          <w:p w:rsidR="00233B9A" w:rsidRDefault="000C69FE">
            <w:pPr>
              <w:pStyle w:val="2"/>
            </w:pPr>
            <w:r>
              <w:t>30206</w:t>
            </w:r>
          </w:p>
        </w:tc>
        <w:tc>
          <w:tcPr>
            <w:tcW w:w="4535" w:type="dxa"/>
            <w:vAlign w:val="center"/>
          </w:tcPr>
          <w:p w:rsidR="00233B9A" w:rsidRDefault="000C69FE">
            <w:pPr>
              <w:pStyle w:val="2"/>
            </w:pPr>
            <w:r>
              <w:t>电费</w:t>
            </w:r>
          </w:p>
        </w:tc>
        <w:tc>
          <w:tcPr>
            <w:tcW w:w="2551" w:type="dxa"/>
            <w:vAlign w:val="center"/>
          </w:tcPr>
          <w:p w:rsidR="00233B9A" w:rsidRDefault="000C69FE">
            <w:pPr>
              <w:pStyle w:val="4"/>
            </w:pPr>
            <w:r>
              <w:t>50.00</w:t>
            </w:r>
          </w:p>
        </w:tc>
        <w:tc>
          <w:tcPr>
            <w:tcW w:w="2551" w:type="dxa"/>
            <w:vAlign w:val="center"/>
          </w:tcPr>
          <w:p w:rsidR="00233B9A" w:rsidRDefault="00233B9A">
            <w:pPr>
              <w:pStyle w:val="4"/>
            </w:pPr>
          </w:p>
        </w:tc>
        <w:tc>
          <w:tcPr>
            <w:tcW w:w="2551" w:type="dxa"/>
            <w:vAlign w:val="center"/>
          </w:tcPr>
          <w:p w:rsidR="00233B9A" w:rsidRDefault="000C69FE">
            <w:pPr>
              <w:pStyle w:val="4"/>
            </w:pPr>
            <w:r>
              <w:t>50.00</w:t>
            </w:r>
          </w:p>
        </w:tc>
      </w:tr>
      <w:tr w:rsidR="00233B9A">
        <w:trPr>
          <w:trHeight w:val="369"/>
          <w:jc w:val="center"/>
        </w:trPr>
        <w:tc>
          <w:tcPr>
            <w:tcW w:w="850" w:type="dxa"/>
            <w:vAlign w:val="center"/>
          </w:tcPr>
          <w:p w:rsidR="00233B9A" w:rsidRDefault="000C69FE">
            <w:pPr>
              <w:pStyle w:val="3"/>
            </w:pPr>
            <w:r>
              <w:t>13</w:t>
            </w:r>
          </w:p>
        </w:tc>
        <w:tc>
          <w:tcPr>
            <w:tcW w:w="1191" w:type="dxa"/>
            <w:vAlign w:val="center"/>
          </w:tcPr>
          <w:p w:rsidR="00233B9A" w:rsidRDefault="000C69FE">
            <w:pPr>
              <w:pStyle w:val="2"/>
            </w:pPr>
            <w:r>
              <w:t>303</w:t>
            </w:r>
          </w:p>
        </w:tc>
        <w:tc>
          <w:tcPr>
            <w:tcW w:w="4535" w:type="dxa"/>
            <w:vAlign w:val="center"/>
          </w:tcPr>
          <w:p w:rsidR="00233B9A" w:rsidRDefault="000C69FE">
            <w:pPr>
              <w:pStyle w:val="2"/>
            </w:pPr>
            <w:r>
              <w:t>对个人和家庭的补助</w:t>
            </w:r>
          </w:p>
        </w:tc>
        <w:tc>
          <w:tcPr>
            <w:tcW w:w="2551" w:type="dxa"/>
            <w:vAlign w:val="center"/>
          </w:tcPr>
          <w:p w:rsidR="00233B9A" w:rsidRDefault="000C69FE">
            <w:pPr>
              <w:pStyle w:val="4"/>
            </w:pPr>
            <w:r>
              <w:t>5.22</w:t>
            </w:r>
          </w:p>
        </w:tc>
        <w:tc>
          <w:tcPr>
            <w:tcW w:w="2551" w:type="dxa"/>
            <w:vAlign w:val="center"/>
          </w:tcPr>
          <w:p w:rsidR="00233B9A" w:rsidRDefault="000C69FE">
            <w:pPr>
              <w:pStyle w:val="4"/>
            </w:pPr>
            <w:r>
              <w:t>5.22</w:t>
            </w:r>
          </w:p>
        </w:tc>
        <w:tc>
          <w:tcPr>
            <w:tcW w:w="2551" w:type="dxa"/>
            <w:vAlign w:val="center"/>
          </w:tcPr>
          <w:p w:rsidR="00233B9A" w:rsidRDefault="00233B9A">
            <w:pPr>
              <w:pStyle w:val="4"/>
            </w:pPr>
          </w:p>
        </w:tc>
      </w:tr>
      <w:tr w:rsidR="00233B9A">
        <w:trPr>
          <w:trHeight w:val="369"/>
          <w:jc w:val="center"/>
        </w:trPr>
        <w:tc>
          <w:tcPr>
            <w:tcW w:w="850" w:type="dxa"/>
            <w:vAlign w:val="center"/>
          </w:tcPr>
          <w:p w:rsidR="00233B9A" w:rsidRDefault="000C69FE">
            <w:pPr>
              <w:pStyle w:val="3"/>
            </w:pPr>
            <w:r>
              <w:t>14</w:t>
            </w:r>
          </w:p>
        </w:tc>
        <w:tc>
          <w:tcPr>
            <w:tcW w:w="1191" w:type="dxa"/>
            <w:vAlign w:val="center"/>
          </w:tcPr>
          <w:p w:rsidR="00233B9A" w:rsidRDefault="000C69FE">
            <w:pPr>
              <w:pStyle w:val="2"/>
            </w:pPr>
            <w:r>
              <w:t>30302</w:t>
            </w:r>
          </w:p>
        </w:tc>
        <w:tc>
          <w:tcPr>
            <w:tcW w:w="4535" w:type="dxa"/>
            <w:vAlign w:val="center"/>
          </w:tcPr>
          <w:p w:rsidR="00233B9A" w:rsidRDefault="000C69FE">
            <w:pPr>
              <w:pStyle w:val="2"/>
            </w:pPr>
            <w:r>
              <w:t>退休费</w:t>
            </w:r>
          </w:p>
        </w:tc>
        <w:tc>
          <w:tcPr>
            <w:tcW w:w="2551" w:type="dxa"/>
            <w:vAlign w:val="center"/>
          </w:tcPr>
          <w:p w:rsidR="00233B9A" w:rsidRDefault="000C69FE">
            <w:pPr>
              <w:pStyle w:val="4"/>
            </w:pPr>
            <w:r>
              <w:t>5.22</w:t>
            </w:r>
          </w:p>
        </w:tc>
        <w:tc>
          <w:tcPr>
            <w:tcW w:w="2551" w:type="dxa"/>
            <w:vAlign w:val="center"/>
          </w:tcPr>
          <w:p w:rsidR="00233B9A" w:rsidRDefault="000C69FE">
            <w:pPr>
              <w:pStyle w:val="4"/>
            </w:pPr>
            <w:r>
              <w:t>5.22</w:t>
            </w:r>
          </w:p>
        </w:tc>
        <w:tc>
          <w:tcPr>
            <w:tcW w:w="2551" w:type="dxa"/>
            <w:vAlign w:val="center"/>
          </w:tcPr>
          <w:p w:rsidR="00233B9A" w:rsidRDefault="00233B9A">
            <w:pPr>
              <w:pStyle w:val="4"/>
            </w:pP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单位预算政府基金预算财政拨款支出表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0C69FE">
            <w:pPr>
              <w:pStyle w:val="3"/>
            </w:pPr>
            <w:r>
              <w:t>1</w:t>
            </w:r>
          </w:p>
        </w:tc>
        <w:tc>
          <w:tcPr>
            <w:tcW w:w="1191" w:type="dxa"/>
            <w:vAlign w:val="center"/>
          </w:tcPr>
          <w:p w:rsidR="00233B9A" w:rsidRDefault="00233B9A">
            <w:pPr>
              <w:pStyle w:val="5"/>
            </w:pPr>
          </w:p>
        </w:tc>
        <w:tc>
          <w:tcPr>
            <w:tcW w:w="4535" w:type="dxa"/>
            <w:vAlign w:val="center"/>
          </w:tcPr>
          <w:p w:rsidR="00233B9A" w:rsidRDefault="000C69FE">
            <w:pPr>
              <w:pStyle w:val="6"/>
            </w:pPr>
            <w:r>
              <w:t>合计</w:t>
            </w:r>
          </w:p>
        </w:tc>
        <w:tc>
          <w:tcPr>
            <w:tcW w:w="2551" w:type="dxa"/>
            <w:vAlign w:val="center"/>
          </w:tcPr>
          <w:p w:rsidR="00233B9A" w:rsidRDefault="000C69FE">
            <w:pPr>
              <w:pStyle w:val="7"/>
            </w:pPr>
            <w:r>
              <w:t>6541.48</w:t>
            </w:r>
          </w:p>
        </w:tc>
        <w:tc>
          <w:tcPr>
            <w:tcW w:w="2551" w:type="dxa"/>
            <w:vAlign w:val="center"/>
          </w:tcPr>
          <w:p w:rsidR="00233B9A" w:rsidRDefault="00233B9A">
            <w:pPr>
              <w:pStyle w:val="7"/>
            </w:pPr>
          </w:p>
        </w:tc>
        <w:tc>
          <w:tcPr>
            <w:tcW w:w="2551" w:type="dxa"/>
            <w:vAlign w:val="center"/>
          </w:tcPr>
          <w:p w:rsidR="00233B9A" w:rsidRDefault="000C69FE">
            <w:pPr>
              <w:pStyle w:val="7"/>
            </w:pPr>
            <w:r>
              <w:t>6541.48</w:t>
            </w:r>
          </w:p>
        </w:tc>
      </w:tr>
      <w:tr w:rsidR="00233B9A">
        <w:trPr>
          <w:trHeight w:val="369"/>
          <w:jc w:val="center"/>
        </w:trPr>
        <w:tc>
          <w:tcPr>
            <w:tcW w:w="850" w:type="dxa"/>
            <w:vAlign w:val="center"/>
          </w:tcPr>
          <w:p w:rsidR="00233B9A" w:rsidRDefault="000C69FE">
            <w:pPr>
              <w:pStyle w:val="3"/>
            </w:pPr>
            <w:r>
              <w:t>2</w:t>
            </w:r>
          </w:p>
        </w:tc>
        <w:tc>
          <w:tcPr>
            <w:tcW w:w="1191" w:type="dxa"/>
            <w:vAlign w:val="center"/>
          </w:tcPr>
          <w:p w:rsidR="00233B9A" w:rsidRDefault="000C69FE">
            <w:pPr>
              <w:pStyle w:val="2"/>
            </w:pPr>
            <w:r>
              <w:t>229</w:t>
            </w:r>
          </w:p>
        </w:tc>
        <w:tc>
          <w:tcPr>
            <w:tcW w:w="4535" w:type="dxa"/>
            <w:vAlign w:val="center"/>
          </w:tcPr>
          <w:p w:rsidR="00233B9A" w:rsidRDefault="000C69FE">
            <w:pPr>
              <w:pStyle w:val="2"/>
            </w:pPr>
            <w:r>
              <w:t>其他支出</w:t>
            </w:r>
          </w:p>
        </w:tc>
        <w:tc>
          <w:tcPr>
            <w:tcW w:w="2551" w:type="dxa"/>
            <w:vAlign w:val="center"/>
          </w:tcPr>
          <w:p w:rsidR="00233B9A" w:rsidRDefault="000C69FE">
            <w:pPr>
              <w:pStyle w:val="4"/>
            </w:pPr>
            <w:r>
              <w:t>6541.48</w:t>
            </w:r>
          </w:p>
        </w:tc>
        <w:tc>
          <w:tcPr>
            <w:tcW w:w="2551" w:type="dxa"/>
            <w:vAlign w:val="center"/>
          </w:tcPr>
          <w:p w:rsidR="00233B9A" w:rsidRDefault="00233B9A">
            <w:pPr>
              <w:pStyle w:val="4"/>
            </w:pPr>
          </w:p>
        </w:tc>
        <w:tc>
          <w:tcPr>
            <w:tcW w:w="2551" w:type="dxa"/>
            <w:vAlign w:val="center"/>
          </w:tcPr>
          <w:p w:rsidR="00233B9A" w:rsidRDefault="000C69FE">
            <w:pPr>
              <w:pStyle w:val="4"/>
            </w:pPr>
            <w:r>
              <w:t>6541.48</w:t>
            </w:r>
          </w:p>
        </w:tc>
      </w:tr>
      <w:tr w:rsidR="00233B9A">
        <w:trPr>
          <w:trHeight w:val="369"/>
          <w:jc w:val="center"/>
        </w:trPr>
        <w:tc>
          <w:tcPr>
            <w:tcW w:w="850" w:type="dxa"/>
            <w:vAlign w:val="center"/>
          </w:tcPr>
          <w:p w:rsidR="00233B9A" w:rsidRDefault="000C69FE">
            <w:pPr>
              <w:pStyle w:val="3"/>
            </w:pPr>
            <w:r>
              <w:t>3</w:t>
            </w:r>
          </w:p>
        </w:tc>
        <w:tc>
          <w:tcPr>
            <w:tcW w:w="1191" w:type="dxa"/>
            <w:vAlign w:val="center"/>
          </w:tcPr>
          <w:p w:rsidR="00233B9A" w:rsidRDefault="000C69FE">
            <w:pPr>
              <w:pStyle w:val="2"/>
            </w:pPr>
            <w:r>
              <w:t>22960</w:t>
            </w:r>
          </w:p>
        </w:tc>
        <w:tc>
          <w:tcPr>
            <w:tcW w:w="4535" w:type="dxa"/>
            <w:vAlign w:val="center"/>
          </w:tcPr>
          <w:p w:rsidR="00233B9A" w:rsidRDefault="000C69FE">
            <w:pPr>
              <w:pStyle w:val="2"/>
            </w:pPr>
            <w:r>
              <w:t>彩票公益金安排的支出</w:t>
            </w:r>
          </w:p>
        </w:tc>
        <w:tc>
          <w:tcPr>
            <w:tcW w:w="2551" w:type="dxa"/>
            <w:vAlign w:val="center"/>
          </w:tcPr>
          <w:p w:rsidR="00233B9A" w:rsidRDefault="000C69FE">
            <w:pPr>
              <w:pStyle w:val="4"/>
            </w:pPr>
            <w:r>
              <w:t>6541.48</w:t>
            </w:r>
          </w:p>
        </w:tc>
        <w:tc>
          <w:tcPr>
            <w:tcW w:w="2551" w:type="dxa"/>
            <w:vAlign w:val="center"/>
          </w:tcPr>
          <w:p w:rsidR="00233B9A" w:rsidRDefault="00233B9A">
            <w:pPr>
              <w:pStyle w:val="4"/>
            </w:pPr>
          </w:p>
        </w:tc>
        <w:tc>
          <w:tcPr>
            <w:tcW w:w="2551" w:type="dxa"/>
            <w:vAlign w:val="center"/>
          </w:tcPr>
          <w:p w:rsidR="00233B9A" w:rsidRDefault="000C69FE">
            <w:pPr>
              <w:pStyle w:val="4"/>
            </w:pPr>
            <w:r>
              <w:t>6541.48</w:t>
            </w:r>
          </w:p>
        </w:tc>
      </w:tr>
      <w:tr w:rsidR="00233B9A">
        <w:trPr>
          <w:trHeight w:val="369"/>
          <w:jc w:val="center"/>
        </w:trPr>
        <w:tc>
          <w:tcPr>
            <w:tcW w:w="850" w:type="dxa"/>
            <w:vAlign w:val="center"/>
          </w:tcPr>
          <w:p w:rsidR="00233B9A" w:rsidRDefault="000C69FE">
            <w:pPr>
              <w:pStyle w:val="3"/>
            </w:pPr>
            <w:r>
              <w:t>4</w:t>
            </w:r>
          </w:p>
        </w:tc>
        <w:tc>
          <w:tcPr>
            <w:tcW w:w="1191" w:type="dxa"/>
            <w:vAlign w:val="center"/>
          </w:tcPr>
          <w:p w:rsidR="00233B9A" w:rsidRDefault="000C69FE">
            <w:pPr>
              <w:pStyle w:val="2"/>
            </w:pPr>
            <w:r>
              <w:t>2296003</w:t>
            </w:r>
          </w:p>
        </w:tc>
        <w:tc>
          <w:tcPr>
            <w:tcW w:w="4535" w:type="dxa"/>
            <w:vAlign w:val="center"/>
          </w:tcPr>
          <w:p w:rsidR="00233B9A" w:rsidRDefault="000C69FE">
            <w:pPr>
              <w:pStyle w:val="2"/>
            </w:pPr>
            <w:r>
              <w:t>用于体育事业的彩票公益金支出</w:t>
            </w:r>
          </w:p>
        </w:tc>
        <w:tc>
          <w:tcPr>
            <w:tcW w:w="2551" w:type="dxa"/>
            <w:vAlign w:val="center"/>
          </w:tcPr>
          <w:p w:rsidR="00233B9A" w:rsidRDefault="000C69FE">
            <w:pPr>
              <w:pStyle w:val="4"/>
            </w:pPr>
            <w:r>
              <w:t>6541.48</w:t>
            </w:r>
          </w:p>
        </w:tc>
        <w:tc>
          <w:tcPr>
            <w:tcW w:w="2551" w:type="dxa"/>
            <w:vAlign w:val="center"/>
          </w:tcPr>
          <w:p w:rsidR="00233B9A" w:rsidRDefault="00233B9A">
            <w:pPr>
              <w:pStyle w:val="4"/>
            </w:pPr>
          </w:p>
        </w:tc>
        <w:tc>
          <w:tcPr>
            <w:tcW w:w="2551" w:type="dxa"/>
            <w:vAlign w:val="center"/>
          </w:tcPr>
          <w:p w:rsidR="00233B9A" w:rsidRDefault="000C69FE">
            <w:pPr>
              <w:pStyle w:val="4"/>
            </w:pPr>
            <w:r>
              <w:t>6541.48</w:t>
            </w:r>
          </w:p>
        </w:tc>
      </w:tr>
    </w:tbl>
    <w:p w:rsidR="00233B9A" w:rsidRDefault="00233B9A">
      <w:pPr>
        <w:sectPr w:rsidR="00233B9A">
          <w:pgSz w:w="16840" w:h="11900" w:orient="landscape"/>
          <w:pgMar w:top="1361" w:right="1020" w:bottom="1134" w:left="1020" w:header="720" w:footer="720" w:gutter="0"/>
          <w:cols w:space="720"/>
        </w:sectPr>
      </w:pPr>
    </w:p>
    <w:p w:rsidR="00233B9A" w:rsidRDefault="000C69FE">
      <w:pPr>
        <w:jc w:val="center"/>
        <w:outlineLvl w:val="4"/>
      </w:pPr>
      <w:r>
        <w:rPr>
          <w:rFonts w:ascii="方正小标宋_GBK" w:eastAsia="方正小标宋_GBK" w:hAnsi="方正小标宋_GBK" w:cs="方正小标宋_GBK"/>
          <w:color w:val="000000"/>
          <w:sz w:val="36"/>
        </w:rPr>
        <w:lastRenderedPageBreak/>
        <w:t>单位预算国有资本经营预算财政拨款支出表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1191"/>
        <w:gridCol w:w="4535"/>
        <w:gridCol w:w="2551"/>
        <w:gridCol w:w="2551"/>
        <w:gridCol w:w="2551"/>
      </w:tblGrid>
      <w:tr w:rsidR="00740129" w:rsidTr="00740129">
        <w:trPr>
          <w:trHeight w:val="369"/>
          <w:tblHeader/>
          <w:jc w:val="center"/>
        </w:trPr>
        <w:tc>
          <w:tcPr>
            <w:tcW w:w="6576"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55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510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5726" w:type="dxa"/>
            <w:gridSpan w:val="2"/>
            <w:vAlign w:val="center"/>
          </w:tcPr>
          <w:p w:rsidR="00233B9A" w:rsidRDefault="000C69FE">
            <w:pPr>
              <w:pStyle w:val="1"/>
            </w:pPr>
            <w:r>
              <w:t>功能分类科目</w:t>
            </w:r>
          </w:p>
        </w:tc>
        <w:tc>
          <w:tcPr>
            <w:tcW w:w="2551" w:type="dxa"/>
            <w:vMerge w:val="restart"/>
            <w:vAlign w:val="center"/>
          </w:tcPr>
          <w:p w:rsidR="00233B9A" w:rsidRDefault="000C69FE">
            <w:pPr>
              <w:pStyle w:val="1"/>
            </w:pPr>
            <w:r>
              <w:t>合计</w:t>
            </w:r>
          </w:p>
        </w:tc>
        <w:tc>
          <w:tcPr>
            <w:tcW w:w="2551" w:type="dxa"/>
            <w:vMerge w:val="restart"/>
            <w:vAlign w:val="center"/>
          </w:tcPr>
          <w:p w:rsidR="00233B9A" w:rsidRDefault="000C69FE">
            <w:pPr>
              <w:pStyle w:val="1"/>
            </w:pPr>
            <w:r>
              <w:t>基本支出</w:t>
            </w:r>
          </w:p>
        </w:tc>
        <w:tc>
          <w:tcPr>
            <w:tcW w:w="2551" w:type="dxa"/>
            <w:vMerge w:val="restart"/>
            <w:vAlign w:val="center"/>
          </w:tcPr>
          <w:p w:rsidR="00233B9A" w:rsidRDefault="000C69FE">
            <w:pPr>
              <w:pStyle w:val="1"/>
            </w:pPr>
            <w:r>
              <w:t>项目支出</w:t>
            </w:r>
          </w:p>
        </w:tc>
      </w:tr>
      <w:tr w:rsidR="00233B9A">
        <w:trPr>
          <w:trHeight w:val="369"/>
          <w:tblHeader/>
          <w:jc w:val="center"/>
        </w:trPr>
        <w:tc>
          <w:tcPr>
            <w:tcW w:w="850" w:type="dxa"/>
            <w:vMerge/>
          </w:tcPr>
          <w:p w:rsidR="00233B9A" w:rsidRDefault="00233B9A"/>
        </w:tc>
        <w:tc>
          <w:tcPr>
            <w:tcW w:w="1191" w:type="dxa"/>
            <w:vAlign w:val="center"/>
          </w:tcPr>
          <w:p w:rsidR="00233B9A" w:rsidRDefault="000C69FE">
            <w:pPr>
              <w:pStyle w:val="1"/>
            </w:pPr>
            <w:r>
              <w:t>科目编码</w:t>
            </w:r>
          </w:p>
        </w:tc>
        <w:tc>
          <w:tcPr>
            <w:tcW w:w="4535" w:type="dxa"/>
            <w:vAlign w:val="center"/>
          </w:tcPr>
          <w:p w:rsidR="00233B9A" w:rsidRDefault="000C69FE">
            <w:pPr>
              <w:pStyle w:val="1"/>
            </w:pPr>
            <w:r>
              <w:t>科目名称</w:t>
            </w:r>
          </w:p>
        </w:tc>
        <w:tc>
          <w:tcPr>
            <w:tcW w:w="2551" w:type="dxa"/>
            <w:vMerge/>
          </w:tcPr>
          <w:p w:rsidR="00233B9A" w:rsidRDefault="00233B9A"/>
        </w:tc>
        <w:tc>
          <w:tcPr>
            <w:tcW w:w="2551" w:type="dxa"/>
            <w:vMerge/>
          </w:tcPr>
          <w:p w:rsidR="00233B9A" w:rsidRDefault="00233B9A"/>
        </w:tc>
        <w:tc>
          <w:tcPr>
            <w:tcW w:w="2551" w:type="dxa"/>
            <w:vMerge/>
          </w:tcPr>
          <w:p w:rsidR="00233B9A" w:rsidRDefault="00233B9A"/>
        </w:tc>
      </w:tr>
      <w:tr w:rsidR="00233B9A">
        <w:trPr>
          <w:trHeight w:val="369"/>
          <w:tblHeader/>
          <w:jc w:val="center"/>
        </w:trPr>
        <w:tc>
          <w:tcPr>
            <w:tcW w:w="850" w:type="dxa"/>
            <w:vAlign w:val="center"/>
          </w:tcPr>
          <w:p w:rsidR="00233B9A" w:rsidRDefault="000C69FE">
            <w:pPr>
              <w:pStyle w:val="1"/>
            </w:pPr>
            <w:r>
              <w:t>栏次</w:t>
            </w:r>
          </w:p>
        </w:tc>
        <w:tc>
          <w:tcPr>
            <w:tcW w:w="1191" w:type="dxa"/>
            <w:vAlign w:val="center"/>
          </w:tcPr>
          <w:p w:rsidR="00233B9A" w:rsidRDefault="000C69FE">
            <w:pPr>
              <w:pStyle w:val="1"/>
            </w:pPr>
            <w:r>
              <w:t>1</w:t>
            </w:r>
          </w:p>
        </w:tc>
        <w:tc>
          <w:tcPr>
            <w:tcW w:w="4535" w:type="dxa"/>
            <w:vAlign w:val="center"/>
          </w:tcPr>
          <w:p w:rsidR="00233B9A" w:rsidRDefault="000C69FE">
            <w:pPr>
              <w:pStyle w:val="1"/>
            </w:pPr>
            <w:r>
              <w:t>2</w:t>
            </w:r>
          </w:p>
        </w:tc>
        <w:tc>
          <w:tcPr>
            <w:tcW w:w="2551" w:type="dxa"/>
            <w:vAlign w:val="center"/>
          </w:tcPr>
          <w:p w:rsidR="00233B9A" w:rsidRDefault="000C69FE">
            <w:pPr>
              <w:pStyle w:val="1"/>
            </w:pPr>
            <w:r>
              <w:t>3</w:t>
            </w:r>
          </w:p>
        </w:tc>
        <w:tc>
          <w:tcPr>
            <w:tcW w:w="2551" w:type="dxa"/>
            <w:vAlign w:val="center"/>
          </w:tcPr>
          <w:p w:rsidR="00233B9A" w:rsidRDefault="000C69FE">
            <w:pPr>
              <w:pStyle w:val="1"/>
            </w:pPr>
            <w:r>
              <w:t>4</w:t>
            </w:r>
          </w:p>
        </w:tc>
        <w:tc>
          <w:tcPr>
            <w:tcW w:w="2551" w:type="dxa"/>
            <w:vAlign w:val="center"/>
          </w:tcPr>
          <w:p w:rsidR="00233B9A" w:rsidRDefault="000C69FE">
            <w:pPr>
              <w:pStyle w:val="1"/>
            </w:pPr>
            <w:r>
              <w:t>5</w:t>
            </w:r>
          </w:p>
        </w:tc>
      </w:tr>
      <w:tr w:rsidR="00233B9A">
        <w:trPr>
          <w:trHeight w:val="369"/>
          <w:jc w:val="center"/>
        </w:trPr>
        <w:tc>
          <w:tcPr>
            <w:tcW w:w="850" w:type="dxa"/>
            <w:vAlign w:val="center"/>
          </w:tcPr>
          <w:p w:rsidR="00233B9A" w:rsidRDefault="00233B9A">
            <w:pPr>
              <w:pStyle w:val="3"/>
            </w:pPr>
          </w:p>
        </w:tc>
        <w:tc>
          <w:tcPr>
            <w:tcW w:w="1191" w:type="dxa"/>
            <w:vAlign w:val="center"/>
          </w:tcPr>
          <w:p w:rsidR="00233B9A" w:rsidRDefault="00233B9A">
            <w:pPr>
              <w:pStyle w:val="2"/>
            </w:pPr>
          </w:p>
        </w:tc>
        <w:tc>
          <w:tcPr>
            <w:tcW w:w="4535" w:type="dxa"/>
            <w:vAlign w:val="center"/>
          </w:tcPr>
          <w:p w:rsidR="00233B9A" w:rsidRDefault="00233B9A">
            <w:pPr>
              <w:pStyle w:val="2"/>
            </w:pPr>
          </w:p>
        </w:tc>
        <w:tc>
          <w:tcPr>
            <w:tcW w:w="2551" w:type="dxa"/>
            <w:vAlign w:val="center"/>
          </w:tcPr>
          <w:p w:rsidR="00233B9A" w:rsidRDefault="00233B9A">
            <w:pPr>
              <w:pStyle w:val="4"/>
            </w:pPr>
          </w:p>
        </w:tc>
        <w:tc>
          <w:tcPr>
            <w:tcW w:w="2551" w:type="dxa"/>
            <w:vAlign w:val="center"/>
          </w:tcPr>
          <w:p w:rsidR="00233B9A" w:rsidRDefault="00233B9A">
            <w:pPr>
              <w:pStyle w:val="4"/>
            </w:pPr>
          </w:p>
        </w:tc>
        <w:tc>
          <w:tcPr>
            <w:tcW w:w="2551" w:type="dxa"/>
            <w:vAlign w:val="center"/>
          </w:tcPr>
          <w:p w:rsidR="00233B9A" w:rsidRDefault="00233B9A">
            <w:pPr>
              <w:pStyle w:val="4"/>
            </w:pPr>
          </w:p>
        </w:tc>
      </w:tr>
    </w:tbl>
    <w:p w:rsidR="00233B9A" w:rsidRDefault="000C69FE">
      <w:pPr>
        <w:ind w:firstLine="420"/>
        <w:sectPr w:rsidR="00233B9A">
          <w:pgSz w:w="16840" w:h="11900" w:orient="landscape"/>
          <w:pgMar w:top="1361" w:right="1020" w:bottom="1134" w:left="1020" w:header="720" w:footer="720" w:gutter="0"/>
          <w:cols w:space="720"/>
        </w:sectPr>
      </w:pPr>
      <w:r>
        <w:rPr>
          <w:rFonts w:ascii="方正书宋_GBK" w:eastAsia="方正书宋_GBK" w:hAnsi="方正书宋_GBK" w:cs="方正书宋_GBK"/>
          <w:color w:val="000000"/>
          <w:sz w:val="21"/>
        </w:rPr>
        <w:t>注：无国有资本经营预算财政拨款预算，空表列示。</w:t>
      </w:r>
    </w:p>
    <w:p w:rsidR="00233B9A" w:rsidRDefault="000C69FE">
      <w:pPr>
        <w:jc w:val="center"/>
        <w:outlineLvl w:val="4"/>
      </w:pPr>
      <w:r>
        <w:rPr>
          <w:rFonts w:ascii="方正小标宋_GBK" w:eastAsia="方正小标宋_GBK" w:hAnsi="方正小标宋_GBK" w:cs="方正小标宋_GBK"/>
          <w:color w:val="000000"/>
          <w:sz w:val="36"/>
        </w:rPr>
        <w:lastRenderedPageBreak/>
        <w:t>单位预算财政拨款“三公”经费支出表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850"/>
        <w:gridCol w:w="3798"/>
        <w:gridCol w:w="2382"/>
        <w:gridCol w:w="2381"/>
        <w:gridCol w:w="2381"/>
        <w:gridCol w:w="2381"/>
      </w:tblGrid>
      <w:tr w:rsidR="00740129" w:rsidTr="00740129">
        <w:trPr>
          <w:trHeight w:val="369"/>
          <w:tblHeader/>
          <w:jc w:val="center"/>
        </w:trPr>
        <w:tc>
          <w:tcPr>
            <w:tcW w:w="7030" w:type="dxa"/>
            <w:gridSpan w:val="3"/>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2381" w:type="dxa"/>
            <w:tcBorders>
              <w:top w:val="single" w:sz="6" w:space="0" w:color="FFFFFF"/>
              <w:left w:val="single" w:sz="6" w:space="0" w:color="FFFFFF"/>
              <w:right w:val="single" w:sz="6" w:space="0" w:color="FFFFFF"/>
            </w:tcBorders>
            <w:vAlign w:val="center"/>
          </w:tcPr>
          <w:p w:rsidR="00233B9A" w:rsidRDefault="000C69FE">
            <w:pPr>
              <w:pStyle w:val="21"/>
            </w:pPr>
            <w:r>
              <w:t>预算年度：2022</w:t>
            </w:r>
          </w:p>
        </w:tc>
        <w:tc>
          <w:tcPr>
            <w:tcW w:w="4762" w:type="dxa"/>
            <w:gridSpan w:val="2"/>
            <w:tcBorders>
              <w:top w:val="single" w:sz="6" w:space="0" w:color="FFFFFF"/>
              <w:left w:val="single" w:sz="6" w:space="0" w:color="FFFFFF"/>
              <w:right w:val="single" w:sz="6" w:space="0" w:color="FFFFFF"/>
            </w:tcBorders>
            <w:vAlign w:val="center"/>
          </w:tcPr>
          <w:p w:rsidR="00233B9A" w:rsidRDefault="000C69FE">
            <w:pPr>
              <w:pStyle w:val="22"/>
            </w:pPr>
            <w:r>
              <w:t>单位：万元</w:t>
            </w:r>
          </w:p>
        </w:tc>
      </w:tr>
      <w:tr w:rsidR="00740129" w:rsidTr="00740129">
        <w:trPr>
          <w:trHeight w:val="369"/>
          <w:tblHeader/>
          <w:jc w:val="center"/>
        </w:trPr>
        <w:tc>
          <w:tcPr>
            <w:tcW w:w="850" w:type="dxa"/>
            <w:vMerge w:val="restart"/>
            <w:vAlign w:val="center"/>
          </w:tcPr>
          <w:p w:rsidR="00233B9A" w:rsidRDefault="000C69FE">
            <w:pPr>
              <w:pStyle w:val="1"/>
            </w:pPr>
            <w:r>
              <w:t>序号</w:t>
            </w:r>
          </w:p>
        </w:tc>
        <w:tc>
          <w:tcPr>
            <w:tcW w:w="3798" w:type="dxa"/>
            <w:vMerge w:val="restart"/>
            <w:vAlign w:val="center"/>
          </w:tcPr>
          <w:p w:rsidR="00233B9A" w:rsidRDefault="000C69FE">
            <w:pPr>
              <w:pStyle w:val="1"/>
            </w:pPr>
            <w:r>
              <w:t>项  目</w:t>
            </w:r>
          </w:p>
        </w:tc>
        <w:tc>
          <w:tcPr>
            <w:tcW w:w="9524" w:type="dxa"/>
            <w:gridSpan w:val="4"/>
            <w:vAlign w:val="center"/>
          </w:tcPr>
          <w:p w:rsidR="00233B9A" w:rsidRDefault="000C69FE">
            <w:pPr>
              <w:pStyle w:val="1"/>
            </w:pPr>
            <w:r>
              <w:t>资 金 性 质</w:t>
            </w:r>
          </w:p>
        </w:tc>
      </w:tr>
      <w:tr w:rsidR="00233B9A">
        <w:trPr>
          <w:trHeight w:val="567"/>
          <w:tblHeader/>
          <w:jc w:val="center"/>
        </w:trPr>
        <w:tc>
          <w:tcPr>
            <w:tcW w:w="850" w:type="dxa"/>
            <w:vMerge/>
          </w:tcPr>
          <w:p w:rsidR="00233B9A" w:rsidRDefault="00233B9A"/>
        </w:tc>
        <w:tc>
          <w:tcPr>
            <w:tcW w:w="3798" w:type="dxa"/>
            <w:vMerge/>
          </w:tcPr>
          <w:p w:rsidR="00233B9A" w:rsidRDefault="00233B9A"/>
        </w:tc>
        <w:tc>
          <w:tcPr>
            <w:tcW w:w="2381" w:type="dxa"/>
            <w:vAlign w:val="center"/>
          </w:tcPr>
          <w:p w:rsidR="00233B9A" w:rsidRDefault="000C69FE">
            <w:pPr>
              <w:pStyle w:val="1"/>
            </w:pPr>
            <w:r>
              <w:t>合计</w:t>
            </w:r>
          </w:p>
        </w:tc>
        <w:tc>
          <w:tcPr>
            <w:tcW w:w="2381" w:type="dxa"/>
            <w:vAlign w:val="center"/>
          </w:tcPr>
          <w:p w:rsidR="00233B9A" w:rsidRDefault="000C69FE">
            <w:pPr>
              <w:pStyle w:val="1"/>
            </w:pPr>
            <w:r>
              <w:t>一般公共预算              财政拨款</w:t>
            </w:r>
          </w:p>
        </w:tc>
        <w:tc>
          <w:tcPr>
            <w:tcW w:w="2381" w:type="dxa"/>
            <w:vAlign w:val="center"/>
          </w:tcPr>
          <w:p w:rsidR="00233B9A" w:rsidRDefault="000C69FE">
            <w:pPr>
              <w:pStyle w:val="1"/>
            </w:pPr>
            <w:r>
              <w:t>政府性基金                  预算拨款</w:t>
            </w:r>
          </w:p>
        </w:tc>
        <w:tc>
          <w:tcPr>
            <w:tcW w:w="2381" w:type="dxa"/>
            <w:vAlign w:val="center"/>
          </w:tcPr>
          <w:p w:rsidR="00233B9A" w:rsidRDefault="000C69FE">
            <w:pPr>
              <w:pStyle w:val="1"/>
            </w:pPr>
            <w:r>
              <w:t>国有资本经营              预算财政拨款</w:t>
            </w:r>
          </w:p>
        </w:tc>
      </w:tr>
      <w:tr w:rsidR="00233B9A">
        <w:trPr>
          <w:trHeight w:val="567"/>
          <w:tblHeader/>
          <w:jc w:val="center"/>
        </w:trPr>
        <w:tc>
          <w:tcPr>
            <w:tcW w:w="850" w:type="dxa"/>
            <w:vAlign w:val="center"/>
          </w:tcPr>
          <w:p w:rsidR="00233B9A" w:rsidRDefault="000C69FE">
            <w:pPr>
              <w:pStyle w:val="1"/>
            </w:pPr>
            <w:r>
              <w:t>栏次</w:t>
            </w:r>
          </w:p>
        </w:tc>
        <w:tc>
          <w:tcPr>
            <w:tcW w:w="3798" w:type="dxa"/>
            <w:vAlign w:val="center"/>
          </w:tcPr>
          <w:p w:rsidR="00233B9A" w:rsidRDefault="000C69FE">
            <w:pPr>
              <w:pStyle w:val="1"/>
            </w:pPr>
            <w:r>
              <w:t>1</w:t>
            </w:r>
          </w:p>
        </w:tc>
        <w:tc>
          <w:tcPr>
            <w:tcW w:w="2381" w:type="dxa"/>
            <w:vAlign w:val="center"/>
          </w:tcPr>
          <w:p w:rsidR="00233B9A" w:rsidRDefault="000C69FE">
            <w:pPr>
              <w:pStyle w:val="1"/>
            </w:pPr>
            <w:r>
              <w:t>2</w:t>
            </w:r>
          </w:p>
        </w:tc>
        <w:tc>
          <w:tcPr>
            <w:tcW w:w="2381" w:type="dxa"/>
            <w:vAlign w:val="center"/>
          </w:tcPr>
          <w:p w:rsidR="00233B9A" w:rsidRDefault="000C69FE">
            <w:pPr>
              <w:pStyle w:val="1"/>
            </w:pPr>
            <w:r>
              <w:t>3</w:t>
            </w:r>
          </w:p>
        </w:tc>
        <w:tc>
          <w:tcPr>
            <w:tcW w:w="2381" w:type="dxa"/>
            <w:vAlign w:val="center"/>
          </w:tcPr>
          <w:p w:rsidR="00233B9A" w:rsidRDefault="000C69FE">
            <w:pPr>
              <w:pStyle w:val="1"/>
            </w:pPr>
            <w:r>
              <w:t>4</w:t>
            </w:r>
          </w:p>
        </w:tc>
        <w:tc>
          <w:tcPr>
            <w:tcW w:w="2381" w:type="dxa"/>
            <w:vAlign w:val="center"/>
          </w:tcPr>
          <w:p w:rsidR="00233B9A" w:rsidRDefault="000C69FE">
            <w:pPr>
              <w:pStyle w:val="1"/>
            </w:pPr>
            <w:r>
              <w:t>5</w:t>
            </w:r>
          </w:p>
        </w:tc>
      </w:tr>
      <w:tr w:rsidR="00233B9A">
        <w:trPr>
          <w:trHeight w:val="567"/>
          <w:jc w:val="center"/>
        </w:trPr>
        <w:tc>
          <w:tcPr>
            <w:tcW w:w="850" w:type="dxa"/>
            <w:vAlign w:val="center"/>
          </w:tcPr>
          <w:p w:rsidR="00233B9A" w:rsidRDefault="00233B9A">
            <w:pPr>
              <w:pStyle w:val="3"/>
            </w:pPr>
          </w:p>
        </w:tc>
        <w:tc>
          <w:tcPr>
            <w:tcW w:w="3798" w:type="dxa"/>
            <w:vAlign w:val="center"/>
          </w:tcPr>
          <w:p w:rsidR="00233B9A" w:rsidRDefault="00233B9A">
            <w:pPr>
              <w:pStyle w:val="2"/>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c>
          <w:tcPr>
            <w:tcW w:w="2381" w:type="dxa"/>
            <w:vAlign w:val="center"/>
          </w:tcPr>
          <w:p w:rsidR="00233B9A" w:rsidRDefault="00233B9A">
            <w:pPr>
              <w:pStyle w:val="4"/>
            </w:pPr>
          </w:p>
        </w:tc>
      </w:tr>
    </w:tbl>
    <w:p w:rsidR="00233B9A" w:rsidRDefault="000C69FE">
      <w:pPr>
        <w:ind w:firstLine="420"/>
        <w:sectPr w:rsidR="00233B9A">
          <w:pgSz w:w="16840" w:h="11900" w:orient="landscape"/>
          <w:pgMar w:top="1361" w:right="1020" w:bottom="1361" w:left="1020" w:header="720" w:footer="720" w:gutter="0"/>
          <w:cols w:space="720"/>
        </w:sectPr>
      </w:pPr>
      <w:r>
        <w:rPr>
          <w:rFonts w:ascii="方正书宋_GBK" w:eastAsia="方正书宋_GBK" w:hAnsi="方正书宋_GBK" w:cs="方正书宋_GBK"/>
          <w:color w:val="000000"/>
          <w:sz w:val="21"/>
        </w:rPr>
        <w:t>注：无财政拨款“三公”经费支出表预算，空表列示。</w:t>
      </w:r>
    </w:p>
    <w:p w:rsidR="00233B9A" w:rsidRDefault="000C69FE">
      <w:pPr>
        <w:jc w:val="center"/>
        <w:outlineLvl w:val="4"/>
      </w:pPr>
      <w:r>
        <w:rPr>
          <w:rFonts w:ascii="方正小标宋_GBK" w:eastAsia="方正小标宋_GBK" w:hAnsi="方正小标宋_GBK" w:cs="方正小标宋_GBK"/>
          <w:color w:val="000000"/>
          <w:sz w:val="44"/>
        </w:rPr>
        <w:lastRenderedPageBreak/>
        <w:t>河北奥林匹克体育中心2022年单位预算信息公开情况说明</w:t>
      </w:r>
    </w:p>
    <w:p w:rsidR="00233B9A" w:rsidRDefault="000C69FE">
      <w:pPr>
        <w:spacing w:line="500" w:lineRule="exact"/>
        <w:ind w:firstLine="560"/>
      </w:pPr>
      <w:r>
        <w:rPr>
          <w:rFonts w:eastAsia="方正仿宋_GBK"/>
          <w:color w:val="000000"/>
          <w:sz w:val="28"/>
        </w:rPr>
        <w:t>按照《预算法》、《地方预决算公开操作规程》和《关于进一步推进预算公开工作的实施意见》规定，现将河北奥林匹克体育中心</w:t>
      </w:r>
      <w:r>
        <w:rPr>
          <w:rFonts w:eastAsia="方正仿宋_GBK"/>
          <w:color w:val="000000"/>
          <w:sz w:val="28"/>
        </w:rPr>
        <w:t>2022</w:t>
      </w:r>
      <w:r>
        <w:rPr>
          <w:rFonts w:eastAsia="方正仿宋_GBK"/>
          <w:color w:val="000000"/>
          <w:sz w:val="28"/>
        </w:rPr>
        <w:t>年单位预算公开如下：</w:t>
      </w:r>
    </w:p>
    <w:p w:rsidR="00233B9A" w:rsidRDefault="000C69FE">
      <w:pPr>
        <w:spacing w:before="10" w:after="10"/>
        <w:ind w:firstLine="640"/>
        <w:outlineLvl w:val="5"/>
      </w:pPr>
      <w:r>
        <w:rPr>
          <w:rFonts w:ascii="黑体" w:eastAsia="黑体" w:hAnsi="黑体" w:cs="黑体"/>
          <w:color w:val="000000"/>
          <w:sz w:val="32"/>
        </w:rPr>
        <w:t>一、单位职责及机构设置情况</w:t>
      </w:r>
    </w:p>
    <w:p w:rsidR="00233B9A" w:rsidRDefault="000C69FE">
      <w:pPr>
        <w:ind w:firstLine="640"/>
      </w:pPr>
      <w:r>
        <w:rPr>
          <w:rFonts w:ascii="方正楷体_GBK" w:eastAsia="方正楷体_GBK" w:hAnsi="方正楷体_GBK" w:cs="方正楷体_GBK"/>
          <w:b/>
          <w:color w:val="000000"/>
          <w:sz w:val="32"/>
        </w:rPr>
        <w:t>单位职责：</w:t>
      </w:r>
    </w:p>
    <w:p w:rsidR="00233B9A" w:rsidRDefault="000C69FE">
      <w:pPr>
        <w:pStyle w:val="-6"/>
      </w:pPr>
      <w:r>
        <w:t>（一）负责河北奥林匹克体育中心的日常管理、设施维护和安全保卫。</w:t>
      </w:r>
    </w:p>
    <w:p w:rsidR="00233B9A" w:rsidRDefault="000C69FE">
      <w:pPr>
        <w:pStyle w:val="-6"/>
      </w:pPr>
      <w:r>
        <w:t>（二）为驻地专业运动队提供保障和服务。</w:t>
      </w:r>
    </w:p>
    <w:p w:rsidR="00233B9A" w:rsidRDefault="000C69FE">
      <w:pPr>
        <w:pStyle w:val="-6"/>
      </w:pPr>
      <w:r>
        <w:t>（三）为开展全民健身运动、大型集会活动、公益性文体活动提供场地和技术服务。</w:t>
      </w:r>
    </w:p>
    <w:p w:rsidR="00233B9A" w:rsidRDefault="000C69FE">
      <w:pPr>
        <w:pStyle w:val="-6"/>
      </w:pPr>
      <w:r>
        <w:t>（四）依法保证国有资产的保值和增值。</w:t>
      </w:r>
    </w:p>
    <w:p w:rsidR="00233B9A" w:rsidRDefault="000C69FE">
      <w:pPr>
        <w:ind w:firstLine="640"/>
      </w:pPr>
      <w:r>
        <w:rPr>
          <w:rFonts w:ascii="方正楷体_GBK" w:eastAsia="方正楷体_GBK" w:hAnsi="方正楷体_GBK" w:cs="方正楷体_GBK"/>
          <w:b/>
          <w:color w:val="000000"/>
          <w:sz w:val="32"/>
        </w:rPr>
        <w:t>机构设置：</w:t>
      </w:r>
    </w:p>
    <w:p w:rsidR="00233B9A" w:rsidRDefault="000C69FE">
      <w:pPr>
        <w:jc w:val="center"/>
      </w:pPr>
      <w:r>
        <w:rPr>
          <w:rFonts w:ascii="方正小标宋_GBK" w:eastAsia="方正小标宋_GBK" w:hAnsi="方正小标宋_GBK" w:cs="方正小标宋_GBK"/>
          <w:color w:val="000000"/>
          <w:sz w:val="32"/>
        </w:rPr>
        <w:t>单位机构设置情况</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5669"/>
        <w:gridCol w:w="1843"/>
        <w:gridCol w:w="2126"/>
        <w:gridCol w:w="3827"/>
      </w:tblGrid>
      <w:tr w:rsidR="00233B9A">
        <w:trPr>
          <w:trHeight w:val="567"/>
          <w:tblHeader/>
          <w:jc w:val="center"/>
        </w:trPr>
        <w:tc>
          <w:tcPr>
            <w:tcW w:w="5669" w:type="dxa"/>
            <w:vAlign w:val="center"/>
          </w:tcPr>
          <w:p w:rsidR="00233B9A" w:rsidRDefault="000C69FE">
            <w:pPr>
              <w:pStyle w:val="1"/>
            </w:pPr>
            <w:r>
              <w:t>单位名称</w:t>
            </w:r>
          </w:p>
        </w:tc>
        <w:tc>
          <w:tcPr>
            <w:tcW w:w="1843" w:type="dxa"/>
            <w:vAlign w:val="center"/>
          </w:tcPr>
          <w:p w:rsidR="00233B9A" w:rsidRDefault="000C69FE">
            <w:pPr>
              <w:pStyle w:val="1"/>
            </w:pPr>
            <w:r>
              <w:t>单位性质</w:t>
            </w:r>
          </w:p>
        </w:tc>
        <w:tc>
          <w:tcPr>
            <w:tcW w:w="2126" w:type="dxa"/>
            <w:vAlign w:val="center"/>
          </w:tcPr>
          <w:p w:rsidR="00233B9A" w:rsidRDefault="000C69FE">
            <w:pPr>
              <w:pStyle w:val="1"/>
            </w:pPr>
            <w:r>
              <w:t>单位规格</w:t>
            </w:r>
          </w:p>
        </w:tc>
        <w:tc>
          <w:tcPr>
            <w:tcW w:w="3827" w:type="dxa"/>
            <w:vAlign w:val="center"/>
          </w:tcPr>
          <w:p w:rsidR="00233B9A" w:rsidRDefault="000C69FE">
            <w:pPr>
              <w:pStyle w:val="1"/>
            </w:pPr>
            <w:r>
              <w:t>经费保障形式</w:t>
            </w:r>
          </w:p>
        </w:tc>
      </w:tr>
      <w:tr w:rsidR="00233B9A">
        <w:trPr>
          <w:trHeight w:val="369"/>
          <w:jc w:val="center"/>
        </w:trPr>
        <w:tc>
          <w:tcPr>
            <w:tcW w:w="5669" w:type="dxa"/>
            <w:vAlign w:val="center"/>
          </w:tcPr>
          <w:p w:rsidR="00233B9A" w:rsidRDefault="000C69FE">
            <w:pPr>
              <w:pStyle w:val="2"/>
            </w:pPr>
            <w:r>
              <w:t>河北奥林匹克体育中心</w:t>
            </w:r>
          </w:p>
        </w:tc>
        <w:tc>
          <w:tcPr>
            <w:tcW w:w="1843" w:type="dxa"/>
            <w:vAlign w:val="center"/>
          </w:tcPr>
          <w:p w:rsidR="00233B9A" w:rsidRDefault="000C69FE">
            <w:pPr>
              <w:pStyle w:val="3"/>
            </w:pPr>
            <w:r>
              <w:t>事业</w:t>
            </w:r>
          </w:p>
        </w:tc>
        <w:tc>
          <w:tcPr>
            <w:tcW w:w="2126" w:type="dxa"/>
            <w:vAlign w:val="center"/>
          </w:tcPr>
          <w:p w:rsidR="00233B9A" w:rsidRDefault="000C69FE">
            <w:pPr>
              <w:pStyle w:val="3"/>
            </w:pPr>
            <w:r>
              <w:t>正处（县）级</w:t>
            </w:r>
          </w:p>
        </w:tc>
        <w:tc>
          <w:tcPr>
            <w:tcW w:w="3827" w:type="dxa"/>
            <w:vAlign w:val="center"/>
          </w:tcPr>
          <w:p w:rsidR="00233B9A" w:rsidRDefault="000C69FE">
            <w:pPr>
              <w:pStyle w:val="3"/>
            </w:pPr>
            <w:r>
              <w:t>财政性资金定额或定项补助</w:t>
            </w:r>
          </w:p>
        </w:tc>
      </w:tr>
    </w:tbl>
    <w:p w:rsidR="00233B9A" w:rsidRDefault="000C69FE">
      <w:pPr>
        <w:spacing w:before="10" w:after="10"/>
        <w:ind w:firstLine="640"/>
        <w:outlineLvl w:val="5"/>
      </w:pPr>
      <w:r>
        <w:rPr>
          <w:rFonts w:ascii="黑体" w:eastAsia="黑体" w:hAnsi="黑体" w:cs="黑体"/>
          <w:color w:val="000000"/>
          <w:sz w:val="32"/>
        </w:rPr>
        <w:t>二、单位预算安排的总体情况</w:t>
      </w:r>
    </w:p>
    <w:p w:rsidR="00233B9A" w:rsidRDefault="000C69FE">
      <w:pPr>
        <w:spacing w:line="500" w:lineRule="exact"/>
        <w:ind w:firstLine="560"/>
      </w:pPr>
      <w:r>
        <w:rPr>
          <w:rFonts w:eastAsia="方正仿宋_GBK"/>
          <w:color w:val="000000"/>
          <w:sz w:val="28"/>
        </w:rPr>
        <w:t>按照预算管理有关规定，目前我省单位预算的编制实行综合预算管理，即全部收入和支出都反映在预算中。</w:t>
      </w:r>
    </w:p>
    <w:p w:rsidR="00233B9A" w:rsidRDefault="000C69FE">
      <w:pPr>
        <w:pStyle w:val="-7"/>
      </w:pPr>
      <w:r>
        <w:t>1</w:t>
      </w:r>
      <w:r>
        <w:t>、收入说明</w:t>
      </w:r>
    </w:p>
    <w:p w:rsidR="00233B9A" w:rsidRDefault="000C69FE">
      <w:pPr>
        <w:pStyle w:val="-7"/>
      </w:pPr>
      <w:r>
        <w:t>反映本单位当年全部收入。</w:t>
      </w:r>
      <w:r>
        <w:t>2022</w:t>
      </w:r>
      <w:r>
        <w:t>年预算收入</w:t>
      </w:r>
      <w:r>
        <w:t>8327.32</w:t>
      </w:r>
      <w:r>
        <w:t>万元。其中：一般公共预算收入</w:t>
      </w:r>
      <w:r>
        <w:t>558.94</w:t>
      </w:r>
      <w:r>
        <w:t>万元，基金预算收入</w:t>
      </w:r>
      <w:r>
        <w:t>5919.20</w:t>
      </w:r>
      <w:r>
        <w:t>万元，国有资本经营预算收入</w:t>
      </w:r>
      <w:r>
        <w:t>0</w:t>
      </w:r>
      <w:r>
        <w:t>万元，财政专户核拨收入</w:t>
      </w:r>
      <w:r>
        <w:t>0</w:t>
      </w:r>
      <w:r>
        <w:t>万元，单位资金收入</w:t>
      </w:r>
      <w:r>
        <w:t>850.41</w:t>
      </w:r>
      <w:r>
        <w:t>万元，上年结转结余</w:t>
      </w:r>
      <w:r>
        <w:t>998.77</w:t>
      </w:r>
      <w:r>
        <w:t>万元。</w:t>
      </w:r>
    </w:p>
    <w:p w:rsidR="00233B9A" w:rsidRDefault="000C69FE">
      <w:pPr>
        <w:pStyle w:val="-7"/>
      </w:pPr>
      <w:r>
        <w:lastRenderedPageBreak/>
        <w:t>2</w:t>
      </w:r>
      <w:r>
        <w:t>、支出说明</w:t>
      </w:r>
    </w:p>
    <w:p w:rsidR="00233B9A" w:rsidRDefault="000C69FE">
      <w:pPr>
        <w:pStyle w:val="-7"/>
      </w:pPr>
      <w:r>
        <w:t>收支预算总表支出栏、基本支出表、项目支出表按经济分类和支出功能分类科目编制，反映河北奥林匹克体育中心年度单位预算中支出预算的总体情况。</w:t>
      </w:r>
      <w:r>
        <w:t>2022</w:t>
      </w:r>
      <w:r>
        <w:t>年支出预算</w:t>
      </w:r>
      <w:r>
        <w:t>8327.32</w:t>
      </w:r>
      <w:r>
        <w:t>万元，其中基本支出</w:t>
      </w:r>
      <w:r>
        <w:t>1088.94</w:t>
      </w:r>
      <w:r>
        <w:t>万元，包括人员经费</w:t>
      </w:r>
      <w:r>
        <w:t>539.35</w:t>
      </w:r>
      <w:r>
        <w:t>万元和日常公用经费</w:t>
      </w:r>
      <w:r>
        <w:t>549.59</w:t>
      </w:r>
      <w:r>
        <w:t>万元；项目支出</w:t>
      </w:r>
      <w:r>
        <w:t>7238.38</w:t>
      </w:r>
      <w:r>
        <w:t>万元，主要为场馆运行维护经费</w:t>
      </w:r>
      <w:r>
        <w:t>3190.21</w:t>
      </w:r>
      <w:r>
        <w:t>万元，维修改造及家具设备购置经费</w:t>
      </w:r>
      <w:r>
        <w:t>2728.99</w:t>
      </w:r>
      <w:r>
        <w:t>万元等。</w:t>
      </w:r>
    </w:p>
    <w:p w:rsidR="00233B9A" w:rsidRDefault="000C69FE">
      <w:pPr>
        <w:pStyle w:val="-7"/>
      </w:pPr>
      <w:r>
        <w:t>3</w:t>
      </w:r>
      <w:r>
        <w:t>、比上年增减情况</w:t>
      </w:r>
    </w:p>
    <w:p w:rsidR="00233B9A" w:rsidRDefault="000C69FE">
      <w:pPr>
        <w:pStyle w:val="-7"/>
      </w:pPr>
      <w:r>
        <w:t>2022</w:t>
      </w:r>
      <w:r>
        <w:t>年预算收支安排</w:t>
      </w:r>
      <w:r>
        <w:t>8327.32</w:t>
      </w:r>
      <w:r>
        <w:t>万元，较</w:t>
      </w:r>
      <w:r>
        <w:t>2021</w:t>
      </w:r>
      <w:r>
        <w:t>年预算增加</w:t>
      </w:r>
      <w:r>
        <w:t>1644.36</w:t>
      </w:r>
      <w:r>
        <w:t>万元，其中：基本支出增加</w:t>
      </w:r>
      <w:r>
        <w:t>31.66</w:t>
      </w:r>
      <w:r>
        <w:t>万元，主要为增加人员经费支出</w:t>
      </w:r>
      <w:r>
        <w:t>215.06</w:t>
      </w:r>
      <w:r>
        <w:t>万元，减少日常公用经费支出</w:t>
      </w:r>
      <w:r>
        <w:t>183.4</w:t>
      </w:r>
      <w:r>
        <w:t>万元；项目支出增加</w:t>
      </w:r>
      <w:r>
        <w:t>1612.70</w:t>
      </w:r>
      <w:r>
        <w:t>万元，主要为增加综合训练基地开办费</w:t>
      </w:r>
      <w:r>
        <w:t>1124.02</w:t>
      </w:r>
      <w:r>
        <w:t>万元等。</w:t>
      </w:r>
    </w:p>
    <w:p w:rsidR="00233B9A" w:rsidRDefault="000C69FE">
      <w:pPr>
        <w:spacing w:before="10" w:after="10"/>
        <w:ind w:firstLine="640"/>
        <w:outlineLvl w:val="5"/>
      </w:pPr>
      <w:r>
        <w:rPr>
          <w:rFonts w:ascii="黑体" w:eastAsia="黑体" w:hAnsi="黑体" w:cs="黑体"/>
          <w:color w:val="000000"/>
          <w:sz w:val="32"/>
        </w:rPr>
        <w:t>三、机关运行经费安排情况</w:t>
      </w:r>
    </w:p>
    <w:p w:rsidR="00233B9A" w:rsidRDefault="000C69FE">
      <w:pPr>
        <w:pStyle w:val="-8"/>
      </w:pPr>
      <w:r>
        <w:t>2022</w:t>
      </w:r>
      <w:r>
        <w:t>年我单位运行经费共计安排</w:t>
      </w:r>
      <w:r>
        <w:t>549.59</w:t>
      </w:r>
      <w:r>
        <w:t>万元，主要用于日常办公费、电费、其他邮电费、差旅费、维修（护）费、办公设备购置费、专用材料费、劳务费、委托业务费等日常运行支出。</w:t>
      </w:r>
    </w:p>
    <w:p w:rsidR="00233B9A" w:rsidRDefault="000C69FE">
      <w:pPr>
        <w:spacing w:before="10" w:after="10"/>
        <w:ind w:firstLine="640"/>
        <w:outlineLvl w:val="5"/>
      </w:pPr>
      <w:r>
        <w:rPr>
          <w:rFonts w:ascii="黑体" w:eastAsia="黑体" w:hAnsi="黑体" w:cs="黑体"/>
          <w:color w:val="000000"/>
          <w:sz w:val="32"/>
        </w:rPr>
        <w:t>四、财政拨款“三公”经费预算情况及增减变化原因</w:t>
      </w:r>
    </w:p>
    <w:p w:rsidR="00233B9A" w:rsidRDefault="000C69FE">
      <w:pPr>
        <w:pStyle w:val="-9"/>
      </w:pPr>
      <w:r>
        <w:t>2022</w:t>
      </w:r>
      <w:r>
        <w:t>年，我单位财政拨款</w:t>
      </w:r>
      <w:r>
        <w:t>“</w:t>
      </w:r>
      <w:r>
        <w:t>三公</w:t>
      </w:r>
      <w:r>
        <w:t>”</w:t>
      </w:r>
      <w:r>
        <w:t>经费预算安排</w:t>
      </w:r>
      <w:r>
        <w:t>0</w:t>
      </w:r>
      <w:r>
        <w:t>万元，其中因公出国（境）费</w:t>
      </w:r>
      <w:r>
        <w:t>0</w:t>
      </w:r>
      <w:r>
        <w:t>万元；公务用车购置及运维费</w:t>
      </w:r>
      <w:r>
        <w:t>0</w:t>
      </w:r>
      <w:r>
        <w:t>万元（其中：公务用车购置费为</w:t>
      </w:r>
      <w:r>
        <w:t>0</w:t>
      </w:r>
      <w:r>
        <w:t>万元，公务用车运维费</w:t>
      </w:r>
      <w:r>
        <w:t>0</w:t>
      </w:r>
      <w:r>
        <w:t>万元）；公务接待费</w:t>
      </w:r>
      <w:r>
        <w:t>0</w:t>
      </w:r>
      <w:r>
        <w:t>万元。与</w:t>
      </w:r>
      <w:r>
        <w:t>2021</w:t>
      </w:r>
      <w:r>
        <w:t>年相比持平。</w:t>
      </w:r>
    </w:p>
    <w:p w:rsidR="00233B9A" w:rsidRDefault="000C69FE">
      <w:pPr>
        <w:spacing w:before="10" w:after="10"/>
        <w:ind w:firstLine="640"/>
        <w:outlineLvl w:val="5"/>
      </w:pPr>
      <w:r>
        <w:rPr>
          <w:rFonts w:ascii="黑体" w:eastAsia="黑体" w:hAnsi="黑体" w:cs="黑体"/>
          <w:color w:val="000000"/>
          <w:sz w:val="32"/>
        </w:rPr>
        <w:t>五、预算绩效信息</w:t>
      </w:r>
    </w:p>
    <w:p w:rsidR="00233B9A" w:rsidRDefault="000C69FE">
      <w:pPr>
        <w:pStyle w:val="Normalcc4faee5-e3a2-4e9d-b74f-1c44e5ae451e"/>
        <w:ind w:firstLine="560"/>
      </w:pPr>
      <w:r>
        <w:rPr>
          <w:rFonts w:ascii="方正仿宋_GBK" w:eastAsia="方正仿宋_GBK" w:hAnsi="方正仿宋_GBK" w:cs="方正仿宋_GBK"/>
          <w:b/>
          <w:color w:val="000000"/>
          <w:sz w:val="28"/>
        </w:rPr>
        <w:t>1、2022年大型公共体育场馆向社会免费或低收费开放补助绩效目标表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1.保障场馆正常运行，为群众提供免费低收费服务。</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lastRenderedPageBreak/>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对社会免费低收费开放时间</w:t>
            </w:r>
          </w:p>
        </w:tc>
        <w:tc>
          <w:tcPr>
            <w:tcW w:w="2835" w:type="dxa"/>
            <w:vAlign w:val="center"/>
          </w:tcPr>
          <w:p w:rsidR="00233B9A" w:rsidRDefault="000C69FE">
            <w:pPr>
              <w:pStyle w:val="24a5815bc-afc2-4ba5-9c49-c138840dba85"/>
            </w:pPr>
            <w:r>
              <w:t>对社会免费低收费开放时间</w:t>
            </w:r>
          </w:p>
        </w:tc>
        <w:tc>
          <w:tcPr>
            <w:tcW w:w="2551" w:type="dxa"/>
            <w:vAlign w:val="center"/>
          </w:tcPr>
          <w:p w:rsidR="00233B9A" w:rsidRDefault="000C69FE">
            <w:pPr>
              <w:pStyle w:val="24a5815bc-afc2-4ba5-9c49-c138840dba85"/>
            </w:pPr>
            <w:r>
              <w:t>≥300小时</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服务验收合格率</w:t>
            </w:r>
          </w:p>
        </w:tc>
        <w:tc>
          <w:tcPr>
            <w:tcW w:w="2835" w:type="dxa"/>
            <w:vAlign w:val="center"/>
          </w:tcPr>
          <w:p w:rsidR="00233B9A" w:rsidRDefault="000C69FE">
            <w:pPr>
              <w:pStyle w:val="24a5815bc-afc2-4ba5-9c49-c138840dba85"/>
            </w:pPr>
            <w:r>
              <w:t>服务验收合格率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维修及时率</w:t>
            </w:r>
          </w:p>
        </w:tc>
        <w:tc>
          <w:tcPr>
            <w:tcW w:w="2835" w:type="dxa"/>
            <w:vAlign w:val="center"/>
          </w:tcPr>
          <w:p w:rsidR="00233B9A" w:rsidRDefault="000C69FE">
            <w:pPr>
              <w:pStyle w:val="24a5815bc-afc2-4ba5-9c49-c138840dba85"/>
            </w:pPr>
            <w:r>
              <w:t>配套设施维修及时率</w:t>
            </w:r>
          </w:p>
        </w:tc>
        <w:tc>
          <w:tcPr>
            <w:tcW w:w="2551" w:type="dxa"/>
            <w:vAlign w:val="center"/>
          </w:tcPr>
          <w:p w:rsidR="00233B9A" w:rsidRDefault="000C69FE">
            <w:pPr>
              <w:pStyle w:val="24a5815bc-afc2-4ba5-9c49-c138840dba85"/>
            </w:pPr>
            <w:r>
              <w:t>≤24小时</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预算内执行</w:t>
            </w:r>
          </w:p>
        </w:tc>
        <w:tc>
          <w:tcPr>
            <w:tcW w:w="2835" w:type="dxa"/>
            <w:vAlign w:val="center"/>
          </w:tcPr>
          <w:p w:rsidR="00233B9A" w:rsidRDefault="000C69FE">
            <w:pPr>
              <w:pStyle w:val="24a5815bc-afc2-4ba5-9c49-c138840dba85"/>
            </w:pPr>
            <w:r>
              <w:t>预算金额内执行</w:t>
            </w:r>
          </w:p>
        </w:tc>
        <w:tc>
          <w:tcPr>
            <w:tcW w:w="2551" w:type="dxa"/>
            <w:vAlign w:val="center"/>
          </w:tcPr>
          <w:p w:rsidR="00233B9A" w:rsidRDefault="000C69FE">
            <w:pPr>
              <w:pStyle w:val="24a5815bc-afc2-4ba5-9c49-c138840dba85"/>
            </w:pPr>
            <w:r>
              <w:t>不超过预算金额</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提高奥体中心社会知名度</w:t>
            </w:r>
          </w:p>
        </w:tc>
        <w:tc>
          <w:tcPr>
            <w:tcW w:w="2835" w:type="dxa"/>
            <w:vAlign w:val="center"/>
          </w:tcPr>
          <w:p w:rsidR="00233B9A" w:rsidRDefault="000C69FE">
            <w:pPr>
              <w:pStyle w:val="24a5815bc-afc2-4ba5-9c49-c138840dba85"/>
            </w:pPr>
            <w:r>
              <w:t>提高奥体中心社会知名度</w:t>
            </w:r>
          </w:p>
        </w:tc>
        <w:tc>
          <w:tcPr>
            <w:tcW w:w="2551" w:type="dxa"/>
            <w:vAlign w:val="center"/>
          </w:tcPr>
          <w:p w:rsidR="00233B9A" w:rsidRDefault="000C69FE">
            <w:pPr>
              <w:pStyle w:val="24a5815bc-afc2-4ba5-9c49-c138840dba85"/>
            </w:pPr>
            <w:r>
              <w:t>通过提供免费低收费服务提高奥体中心社会知名度</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群众满意度</w:t>
            </w:r>
          </w:p>
        </w:tc>
        <w:tc>
          <w:tcPr>
            <w:tcW w:w="2835" w:type="dxa"/>
            <w:vAlign w:val="center"/>
          </w:tcPr>
          <w:p w:rsidR="00233B9A" w:rsidRDefault="000C69FE">
            <w:pPr>
              <w:pStyle w:val="24a5815bc-afc2-4ba5-9c49-c138840dba85"/>
            </w:pPr>
            <w:r>
              <w:t>群众满意度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2、U系列赛事活动绩效目标表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1.成功举办U系列跳水比赛</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举办比赛次数</w:t>
            </w:r>
          </w:p>
        </w:tc>
        <w:tc>
          <w:tcPr>
            <w:tcW w:w="2835" w:type="dxa"/>
            <w:vAlign w:val="center"/>
          </w:tcPr>
          <w:p w:rsidR="00233B9A" w:rsidRDefault="000C69FE">
            <w:pPr>
              <w:pStyle w:val="24a5815bc-afc2-4ba5-9c49-c138840dba85"/>
            </w:pPr>
            <w:r>
              <w:t>举办比赛次数</w:t>
            </w:r>
          </w:p>
        </w:tc>
        <w:tc>
          <w:tcPr>
            <w:tcW w:w="2551" w:type="dxa"/>
            <w:vAlign w:val="center"/>
          </w:tcPr>
          <w:p w:rsidR="00233B9A" w:rsidRDefault="000C69FE">
            <w:pPr>
              <w:pStyle w:val="24a5815bc-afc2-4ba5-9c49-c138840dba85"/>
            </w:pPr>
            <w:r>
              <w:t>1次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采购货物及服务合格率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按时举办比赛</w:t>
            </w:r>
          </w:p>
        </w:tc>
        <w:tc>
          <w:tcPr>
            <w:tcW w:w="2835" w:type="dxa"/>
            <w:vAlign w:val="center"/>
          </w:tcPr>
          <w:p w:rsidR="00233B9A" w:rsidRDefault="000C69FE">
            <w:pPr>
              <w:pStyle w:val="24a5815bc-afc2-4ba5-9c49-c138840dba85"/>
            </w:pPr>
            <w:r>
              <w:t>按时举办比赛</w:t>
            </w:r>
          </w:p>
        </w:tc>
        <w:tc>
          <w:tcPr>
            <w:tcW w:w="2551" w:type="dxa"/>
            <w:vAlign w:val="center"/>
          </w:tcPr>
          <w:p w:rsidR="00233B9A" w:rsidRDefault="000C69FE">
            <w:pPr>
              <w:pStyle w:val="24a5815bc-afc2-4ba5-9c49-c138840dba85"/>
            </w:pPr>
            <w:r>
              <w:t>按照比赛要求时间举办</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提高奥体中心知名度</w:t>
            </w:r>
          </w:p>
        </w:tc>
        <w:tc>
          <w:tcPr>
            <w:tcW w:w="2835" w:type="dxa"/>
            <w:vAlign w:val="center"/>
          </w:tcPr>
          <w:p w:rsidR="00233B9A" w:rsidRDefault="000C69FE">
            <w:pPr>
              <w:pStyle w:val="24a5815bc-afc2-4ba5-9c49-c138840dba85"/>
            </w:pPr>
            <w:r>
              <w:t>提高奥体中心知名度</w:t>
            </w:r>
          </w:p>
        </w:tc>
        <w:tc>
          <w:tcPr>
            <w:tcW w:w="2551" w:type="dxa"/>
            <w:vAlign w:val="center"/>
          </w:tcPr>
          <w:p w:rsidR="00233B9A" w:rsidRDefault="000C69FE">
            <w:pPr>
              <w:pStyle w:val="24a5815bc-afc2-4ba5-9c49-c138840dba85"/>
            </w:pPr>
            <w:r>
              <w:t>通过比赛提高奥体中心的社会知名度</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参赛人员满意度</w:t>
            </w:r>
          </w:p>
        </w:tc>
        <w:tc>
          <w:tcPr>
            <w:tcW w:w="2835" w:type="dxa"/>
            <w:vAlign w:val="center"/>
          </w:tcPr>
          <w:p w:rsidR="00233B9A" w:rsidRDefault="000C69FE">
            <w:pPr>
              <w:pStyle w:val="24a5815bc-afc2-4ba5-9c49-c138840dba85"/>
            </w:pPr>
            <w:r>
              <w:t>参赛人员满意度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3、其他收入安排的支出绩效目标表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1.为在奥体举办活动的对象提供好保障服务</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举办文体活动次数</w:t>
            </w:r>
          </w:p>
        </w:tc>
        <w:tc>
          <w:tcPr>
            <w:tcW w:w="2835" w:type="dxa"/>
            <w:vAlign w:val="center"/>
          </w:tcPr>
          <w:p w:rsidR="00233B9A" w:rsidRDefault="000C69FE">
            <w:pPr>
              <w:pStyle w:val="24a5815bc-afc2-4ba5-9c49-c138840dba85"/>
            </w:pPr>
            <w:r>
              <w:t>举办文体活动次数</w:t>
            </w:r>
          </w:p>
        </w:tc>
        <w:tc>
          <w:tcPr>
            <w:tcW w:w="2551" w:type="dxa"/>
            <w:vAlign w:val="center"/>
          </w:tcPr>
          <w:p w:rsidR="00233B9A" w:rsidRDefault="000C69FE">
            <w:pPr>
              <w:pStyle w:val="24a5815bc-afc2-4ba5-9c49-c138840dba85"/>
            </w:pPr>
            <w:r>
              <w:t>≥5次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维修及时率</w:t>
            </w:r>
          </w:p>
        </w:tc>
        <w:tc>
          <w:tcPr>
            <w:tcW w:w="2835" w:type="dxa"/>
            <w:vAlign w:val="center"/>
          </w:tcPr>
          <w:p w:rsidR="00233B9A" w:rsidRDefault="000C69FE">
            <w:pPr>
              <w:pStyle w:val="24a5815bc-afc2-4ba5-9c49-c138840dba85"/>
            </w:pPr>
            <w:r>
              <w:t>设备维修及时率</w:t>
            </w:r>
          </w:p>
        </w:tc>
        <w:tc>
          <w:tcPr>
            <w:tcW w:w="2551" w:type="dxa"/>
            <w:vAlign w:val="center"/>
          </w:tcPr>
          <w:p w:rsidR="00233B9A" w:rsidRDefault="000C69FE">
            <w:pPr>
              <w:pStyle w:val="24a5815bc-afc2-4ba5-9c49-c138840dba85"/>
            </w:pPr>
            <w:r>
              <w:t>≤24小时</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预算内执行</w:t>
            </w:r>
          </w:p>
        </w:tc>
        <w:tc>
          <w:tcPr>
            <w:tcW w:w="2835" w:type="dxa"/>
            <w:vAlign w:val="center"/>
          </w:tcPr>
          <w:p w:rsidR="00233B9A" w:rsidRDefault="000C69FE">
            <w:pPr>
              <w:pStyle w:val="24a5815bc-afc2-4ba5-9c49-c138840dba85"/>
            </w:pPr>
            <w:r>
              <w:t>预算内执行</w:t>
            </w:r>
          </w:p>
        </w:tc>
        <w:tc>
          <w:tcPr>
            <w:tcW w:w="2551" w:type="dxa"/>
            <w:vAlign w:val="center"/>
          </w:tcPr>
          <w:p w:rsidR="00233B9A" w:rsidRDefault="000C69FE">
            <w:pPr>
              <w:pStyle w:val="24a5815bc-afc2-4ba5-9c49-c138840dba85"/>
            </w:pPr>
            <w:r>
              <w:t>在预算内执行</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提升奥体中心知名度</w:t>
            </w:r>
          </w:p>
        </w:tc>
        <w:tc>
          <w:tcPr>
            <w:tcW w:w="2835" w:type="dxa"/>
            <w:vAlign w:val="center"/>
          </w:tcPr>
          <w:p w:rsidR="00233B9A" w:rsidRDefault="000C69FE">
            <w:pPr>
              <w:pStyle w:val="24a5815bc-afc2-4ba5-9c49-c138840dba85"/>
            </w:pPr>
            <w:r>
              <w:t>提升奥体中心知名度</w:t>
            </w:r>
          </w:p>
        </w:tc>
        <w:tc>
          <w:tcPr>
            <w:tcW w:w="2551" w:type="dxa"/>
            <w:vAlign w:val="center"/>
          </w:tcPr>
          <w:p w:rsidR="00233B9A" w:rsidRDefault="000C69FE">
            <w:pPr>
              <w:pStyle w:val="24a5815bc-afc2-4ba5-9c49-c138840dba85"/>
            </w:pPr>
            <w:r>
              <w:t>通过活动提升奥体中心社会知名度</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参与活动人员满意度</w:t>
            </w:r>
          </w:p>
        </w:tc>
        <w:tc>
          <w:tcPr>
            <w:tcW w:w="2835" w:type="dxa"/>
            <w:vAlign w:val="center"/>
          </w:tcPr>
          <w:p w:rsidR="00233B9A" w:rsidRDefault="000C69FE">
            <w:pPr>
              <w:pStyle w:val="24a5815bc-afc2-4ba5-9c49-c138840dba85"/>
            </w:pPr>
            <w:r>
              <w:t>参与活动人员满意度</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4、体育发展经费（基金）绩效目标表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1.做好奥体中心日常管理、设施维护和安全保卫工作。</w:t>
            </w:r>
          </w:p>
          <w:p w:rsidR="00233B9A" w:rsidRDefault="000C69FE">
            <w:pPr>
              <w:pStyle w:val="24a5815bc-afc2-4ba5-9c49-c138840dba85"/>
            </w:pPr>
            <w:r>
              <w:t>2.做好驻训专业运动队的后勤保障和服务工作，为驻训运动队提供高质量的后勤服务</w:t>
            </w:r>
          </w:p>
          <w:p w:rsidR="00233B9A" w:rsidRDefault="000C69FE">
            <w:pPr>
              <w:pStyle w:val="24a5815bc-afc2-4ba5-9c49-c138840dba85"/>
            </w:pPr>
            <w:r>
              <w:t>3.提高奥体中心社会知名度</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举办文体活动次数</w:t>
            </w:r>
          </w:p>
        </w:tc>
        <w:tc>
          <w:tcPr>
            <w:tcW w:w="2835" w:type="dxa"/>
            <w:vAlign w:val="center"/>
          </w:tcPr>
          <w:p w:rsidR="00233B9A" w:rsidRDefault="000C69FE">
            <w:pPr>
              <w:pStyle w:val="24a5815bc-afc2-4ba5-9c49-c138840dba85"/>
            </w:pPr>
            <w:r>
              <w:t>举办文体活动的次数</w:t>
            </w:r>
          </w:p>
        </w:tc>
        <w:tc>
          <w:tcPr>
            <w:tcW w:w="2551" w:type="dxa"/>
            <w:vAlign w:val="center"/>
          </w:tcPr>
          <w:p w:rsidR="00233B9A" w:rsidRDefault="000C69FE">
            <w:pPr>
              <w:pStyle w:val="24a5815bc-afc2-4ba5-9c49-c138840dba85"/>
            </w:pPr>
            <w:r>
              <w:t>≥5次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服务公司提供服务验收合格率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设备维修及时率</w:t>
            </w:r>
          </w:p>
        </w:tc>
        <w:tc>
          <w:tcPr>
            <w:tcW w:w="2835" w:type="dxa"/>
            <w:vAlign w:val="center"/>
          </w:tcPr>
          <w:p w:rsidR="00233B9A" w:rsidRDefault="000C69FE">
            <w:pPr>
              <w:pStyle w:val="24a5815bc-afc2-4ba5-9c49-c138840dba85"/>
            </w:pPr>
            <w:r>
              <w:t>场馆设备维修及时率</w:t>
            </w:r>
          </w:p>
        </w:tc>
        <w:tc>
          <w:tcPr>
            <w:tcW w:w="2551" w:type="dxa"/>
            <w:vAlign w:val="center"/>
          </w:tcPr>
          <w:p w:rsidR="00233B9A" w:rsidRDefault="000C69FE">
            <w:pPr>
              <w:pStyle w:val="24a5815bc-afc2-4ba5-9c49-c138840dba85"/>
            </w:pPr>
            <w:r>
              <w:t>≤24小时</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公益性文体活动的满意度</w:t>
            </w:r>
          </w:p>
        </w:tc>
        <w:tc>
          <w:tcPr>
            <w:tcW w:w="2835" w:type="dxa"/>
            <w:vAlign w:val="center"/>
          </w:tcPr>
          <w:p w:rsidR="00233B9A" w:rsidRDefault="000C69FE">
            <w:pPr>
              <w:pStyle w:val="24a5815bc-afc2-4ba5-9c49-c138840dba85"/>
            </w:pPr>
            <w:r>
              <w:t>群众对公益性活动的满意度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驻训运动队对服务的满意度</w:t>
            </w:r>
          </w:p>
        </w:tc>
        <w:tc>
          <w:tcPr>
            <w:tcW w:w="2835" w:type="dxa"/>
            <w:vAlign w:val="center"/>
          </w:tcPr>
          <w:p w:rsidR="00233B9A" w:rsidRDefault="000C69FE">
            <w:pPr>
              <w:pStyle w:val="24a5815bc-afc2-4ba5-9c49-c138840dba85"/>
            </w:pPr>
            <w:r>
              <w:t>驻训运动队对奥体中心的服务满意度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5、体育发展经费（基金）绩效目标表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1.做好奥体中心日常运行管理</w:t>
            </w:r>
          </w:p>
          <w:p w:rsidR="00233B9A" w:rsidRDefault="000C69FE">
            <w:pPr>
              <w:pStyle w:val="24a5815bc-afc2-4ba5-9c49-c138840dba85"/>
            </w:pPr>
            <w:r>
              <w:t>2.为驻训运动队提供好后勤保障</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维修改造项目的数量</w:t>
            </w:r>
          </w:p>
        </w:tc>
        <w:tc>
          <w:tcPr>
            <w:tcW w:w="2835" w:type="dxa"/>
            <w:vAlign w:val="center"/>
          </w:tcPr>
          <w:p w:rsidR="00233B9A" w:rsidRDefault="000C69FE">
            <w:pPr>
              <w:pStyle w:val="24a5815bc-afc2-4ba5-9c49-c138840dba85"/>
            </w:pPr>
            <w:r>
              <w:t>维修改造项目的数量</w:t>
            </w:r>
          </w:p>
        </w:tc>
        <w:tc>
          <w:tcPr>
            <w:tcW w:w="2551" w:type="dxa"/>
            <w:vAlign w:val="center"/>
          </w:tcPr>
          <w:p w:rsidR="00233B9A" w:rsidRDefault="000C69FE">
            <w:pPr>
              <w:pStyle w:val="24a5815bc-afc2-4ba5-9c49-c138840dba85"/>
            </w:pPr>
            <w:r>
              <w:t>≥7</w:t>
            </w:r>
          </w:p>
        </w:tc>
        <w:tc>
          <w:tcPr>
            <w:tcW w:w="2268" w:type="dxa"/>
            <w:vAlign w:val="center"/>
          </w:tcPr>
          <w:p w:rsidR="00233B9A" w:rsidRDefault="000C69FE">
            <w:pPr>
              <w:pStyle w:val="24a5815bc-afc2-4ba5-9c49-c138840dba85"/>
            </w:pPr>
            <w:r>
              <w:t>场馆年度计划</w:t>
            </w: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工程及货物的验收合格率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设备维修及时率</w:t>
            </w:r>
          </w:p>
        </w:tc>
        <w:tc>
          <w:tcPr>
            <w:tcW w:w="2835" w:type="dxa"/>
            <w:vAlign w:val="center"/>
          </w:tcPr>
          <w:p w:rsidR="00233B9A" w:rsidRDefault="000C69FE">
            <w:pPr>
              <w:pStyle w:val="24a5815bc-afc2-4ba5-9c49-c138840dba85"/>
            </w:pPr>
            <w:r>
              <w:t>场馆设备维修及时率</w:t>
            </w:r>
          </w:p>
        </w:tc>
        <w:tc>
          <w:tcPr>
            <w:tcW w:w="2551" w:type="dxa"/>
            <w:vAlign w:val="center"/>
          </w:tcPr>
          <w:p w:rsidR="00233B9A" w:rsidRDefault="000C69FE">
            <w:pPr>
              <w:pStyle w:val="24a5815bc-afc2-4ba5-9c49-c138840dba85"/>
            </w:pPr>
            <w:r>
              <w:t>≤24小时</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成本指标</w:t>
            </w:r>
          </w:p>
        </w:tc>
        <w:tc>
          <w:tcPr>
            <w:tcW w:w="2835" w:type="dxa"/>
            <w:vAlign w:val="center"/>
          </w:tcPr>
          <w:p w:rsidR="00233B9A" w:rsidRDefault="000C69FE">
            <w:pPr>
              <w:pStyle w:val="24a5815bc-afc2-4ba5-9c49-c138840dba85"/>
            </w:pPr>
            <w:r>
              <w:t>预算控制</w:t>
            </w:r>
          </w:p>
        </w:tc>
        <w:tc>
          <w:tcPr>
            <w:tcW w:w="2835" w:type="dxa"/>
            <w:vAlign w:val="center"/>
          </w:tcPr>
          <w:p w:rsidR="00233B9A" w:rsidRDefault="000C69FE">
            <w:pPr>
              <w:pStyle w:val="24a5815bc-afc2-4ba5-9c49-c138840dba85"/>
            </w:pPr>
            <w:r>
              <w:t>各项目在预算内执行</w:t>
            </w:r>
          </w:p>
        </w:tc>
        <w:tc>
          <w:tcPr>
            <w:tcW w:w="2551" w:type="dxa"/>
            <w:vAlign w:val="center"/>
          </w:tcPr>
          <w:p w:rsidR="00233B9A" w:rsidRDefault="000C69FE">
            <w:pPr>
              <w:pStyle w:val="24a5815bc-afc2-4ba5-9c49-c138840dba85"/>
            </w:pPr>
            <w:r>
              <w:t>不得超过年度预算总额</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公益性文体活动群众满意度</w:t>
            </w:r>
          </w:p>
        </w:tc>
        <w:tc>
          <w:tcPr>
            <w:tcW w:w="2835" w:type="dxa"/>
            <w:vAlign w:val="center"/>
          </w:tcPr>
          <w:p w:rsidR="00233B9A" w:rsidRDefault="000C69FE">
            <w:pPr>
              <w:pStyle w:val="24a5815bc-afc2-4ba5-9c49-c138840dba85"/>
            </w:pPr>
            <w:r>
              <w:t>公益性文体活动群众满意度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驻训运动队对服务的满意度</w:t>
            </w:r>
          </w:p>
        </w:tc>
        <w:tc>
          <w:tcPr>
            <w:tcW w:w="2835" w:type="dxa"/>
            <w:vAlign w:val="center"/>
          </w:tcPr>
          <w:p w:rsidR="00233B9A" w:rsidRDefault="000C69FE">
            <w:pPr>
              <w:pStyle w:val="24a5815bc-afc2-4ba5-9c49-c138840dba85"/>
            </w:pPr>
            <w:r>
              <w:t>驻训运动队对服务的满意度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bl>
    <w:p w:rsidR="00233B9A" w:rsidRDefault="00233B9A">
      <w:pPr>
        <w:pStyle w:val="Normalcc4faee5-e3a2-4e9d-b74f-1c44e5ae451e"/>
      </w:pPr>
    </w:p>
    <w:p w:rsidR="00233B9A" w:rsidRDefault="000C69FE">
      <w:pPr>
        <w:pStyle w:val="Normalcc4faee5-e3a2-4e9d-b74f-1c44e5ae451e"/>
        <w:ind w:firstLine="560"/>
      </w:pPr>
      <w:r>
        <w:rPr>
          <w:rFonts w:ascii="方正仿宋_GBK" w:eastAsia="方正仿宋_GBK" w:hAnsi="方正仿宋_GBK" w:cs="方正仿宋_GBK"/>
          <w:b/>
          <w:color w:val="000000"/>
          <w:sz w:val="28"/>
        </w:rPr>
        <w:t>6、中央-公共体育场馆向社会免费或低收费开放补助资金绩效目标表</w:t>
      </w:r>
    </w:p>
    <w:tbl>
      <w:tblPr>
        <w:tblW w:w="0" w:type="auto"/>
        <w:jc w:val="center"/>
        <w:tblBorders>
          <w:top w:val="single" w:sz="6" w:space="0" w:color="000000"/>
          <w:left w:val="single" w:sz="6" w:space="0" w:color="000000"/>
          <w:bottom w:val="single" w:sz="6" w:space="0" w:color="FFFFFF"/>
          <w:right w:val="single" w:sz="6" w:space="0" w:color="000000"/>
          <w:insideH w:val="single" w:sz="4" w:space="0" w:color="auto"/>
          <w:insideV w:val="single" w:sz="6" w:space="0" w:color="000000"/>
        </w:tblBorders>
        <w:tblLayout w:type="fixed"/>
        <w:tblLook w:val="0600" w:firstRow="0" w:lastRow="0" w:firstColumn="0" w:lastColumn="0" w:noHBand="1" w:noVBand="1"/>
      </w:tblPr>
      <w:tblGrid>
        <w:gridCol w:w="1417"/>
        <w:gridCol w:w="12756"/>
      </w:tblGrid>
      <w:tr w:rsidR="00233B9A">
        <w:trPr>
          <w:trHeight w:val="397"/>
          <w:jc w:val="center"/>
        </w:trPr>
        <w:tc>
          <w:tcPr>
            <w:tcW w:w="1417" w:type="dxa"/>
            <w:tcBorders>
              <w:bottom w:val="single" w:sz="6" w:space="0" w:color="FFFFFF"/>
            </w:tcBorders>
            <w:vAlign w:val="center"/>
          </w:tcPr>
          <w:p w:rsidR="00233B9A" w:rsidRDefault="000C69FE">
            <w:pPr>
              <w:pStyle w:val="1b50c1ddb-98a7-4c1c-8125-bf82049a614f"/>
            </w:pPr>
            <w:r>
              <w:t>绩效目标</w:t>
            </w:r>
          </w:p>
        </w:tc>
        <w:tc>
          <w:tcPr>
            <w:tcW w:w="12756" w:type="dxa"/>
            <w:tcBorders>
              <w:bottom w:val="single" w:sz="6" w:space="0" w:color="FFFFFF"/>
            </w:tcBorders>
            <w:vAlign w:val="center"/>
          </w:tcPr>
          <w:p w:rsidR="00233B9A" w:rsidRDefault="000C69FE">
            <w:pPr>
              <w:pStyle w:val="24a5815bc-afc2-4ba5-9c49-c138840dba85"/>
            </w:pPr>
            <w:r>
              <w:t>1.做好奥体中心日常管理、设施维护和安全保卫工作。做好驻训专业运动队的后勤保障和服务工作，为驻训运动队提供高质量的后勤服务，为驻训运动队竞技水平提高贡献力量。</w:t>
            </w:r>
            <w:r>
              <w:tab/>
            </w:r>
            <w:r>
              <w:tab/>
            </w:r>
            <w:r>
              <w:tab/>
            </w:r>
            <w:r>
              <w:tab/>
            </w:r>
            <w:r>
              <w:tab/>
            </w:r>
            <w:r>
              <w:tab/>
            </w:r>
          </w:p>
          <w:p w:rsidR="00233B9A" w:rsidRDefault="00233B9A">
            <w:pPr>
              <w:pStyle w:val="24a5815bc-afc2-4ba5-9c49-c138840dba85"/>
            </w:pPr>
          </w:p>
          <w:p w:rsidR="00233B9A" w:rsidRDefault="000C69FE">
            <w:pPr>
              <w:pStyle w:val="24a5815bc-afc2-4ba5-9c49-c138840dba85"/>
            </w:pPr>
            <w:r>
              <w:t>2.场馆正常运行。</w:t>
            </w:r>
          </w:p>
          <w:p w:rsidR="00233B9A" w:rsidRDefault="000C69FE">
            <w:pPr>
              <w:pStyle w:val="24a5815bc-afc2-4ba5-9c49-c138840dba85"/>
            </w:pPr>
            <w:r>
              <w:t>3.活动成功举办。</w:t>
            </w:r>
          </w:p>
        </w:tc>
      </w:tr>
    </w:tbl>
    <w:p w:rsidR="00233B9A" w:rsidRDefault="000C69FE">
      <w:pPr>
        <w:pStyle w:val="Normalcc4faee5-e3a2-4e9d-b74f-1c44e5ae451e"/>
        <w:spacing w:line="2" w:lineRule="exact"/>
        <w:jc w:val="center"/>
      </w:pPr>
      <w:r>
        <w:rPr>
          <w:rFonts w:ascii="方正书宋_GBK" w:eastAsia="方正书宋_GBK" w:hAnsi="方正书宋_GBK" w:cs="方正书宋_GBK"/>
          <w:color w:val="000000"/>
          <w:sz w:val="18"/>
        </w:rPr>
        <w:t xml:space="preserve"> </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417"/>
        <w:gridCol w:w="2268"/>
        <w:gridCol w:w="2835"/>
        <w:gridCol w:w="2835"/>
        <w:gridCol w:w="2551"/>
        <w:gridCol w:w="2268"/>
      </w:tblGrid>
      <w:tr w:rsidR="00233B9A">
        <w:trPr>
          <w:trHeight w:val="397"/>
          <w:tblHeader/>
          <w:jc w:val="center"/>
        </w:trPr>
        <w:tc>
          <w:tcPr>
            <w:tcW w:w="1417" w:type="dxa"/>
            <w:vAlign w:val="center"/>
          </w:tcPr>
          <w:p w:rsidR="00233B9A" w:rsidRDefault="000C69FE">
            <w:pPr>
              <w:pStyle w:val="1b50c1ddb-98a7-4c1c-8125-bf82049a614f"/>
            </w:pPr>
            <w:r>
              <w:t>一级指标</w:t>
            </w:r>
          </w:p>
        </w:tc>
        <w:tc>
          <w:tcPr>
            <w:tcW w:w="2268" w:type="dxa"/>
            <w:vAlign w:val="center"/>
          </w:tcPr>
          <w:p w:rsidR="00233B9A" w:rsidRDefault="000C69FE">
            <w:pPr>
              <w:pStyle w:val="1b50c1ddb-98a7-4c1c-8125-bf82049a614f"/>
            </w:pPr>
            <w:r>
              <w:t>二级指标</w:t>
            </w:r>
          </w:p>
        </w:tc>
        <w:tc>
          <w:tcPr>
            <w:tcW w:w="2835" w:type="dxa"/>
            <w:vAlign w:val="center"/>
          </w:tcPr>
          <w:p w:rsidR="00233B9A" w:rsidRDefault="000C69FE">
            <w:pPr>
              <w:pStyle w:val="1b50c1ddb-98a7-4c1c-8125-bf82049a614f"/>
            </w:pPr>
            <w:r>
              <w:t>三级指标</w:t>
            </w:r>
          </w:p>
        </w:tc>
        <w:tc>
          <w:tcPr>
            <w:tcW w:w="2835" w:type="dxa"/>
            <w:vAlign w:val="center"/>
          </w:tcPr>
          <w:p w:rsidR="00233B9A" w:rsidRDefault="000C69FE">
            <w:pPr>
              <w:pStyle w:val="1b50c1ddb-98a7-4c1c-8125-bf82049a614f"/>
            </w:pPr>
            <w:r>
              <w:t>绩效指标描述</w:t>
            </w:r>
          </w:p>
        </w:tc>
        <w:tc>
          <w:tcPr>
            <w:tcW w:w="2551" w:type="dxa"/>
            <w:vAlign w:val="center"/>
          </w:tcPr>
          <w:p w:rsidR="00233B9A" w:rsidRDefault="000C69FE">
            <w:pPr>
              <w:pStyle w:val="1b50c1ddb-98a7-4c1c-8125-bf82049a614f"/>
            </w:pPr>
            <w:r>
              <w:t>指标值</w:t>
            </w:r>
          </w:p>
        </w:tc>
        <w:tc>
          <w:tcPr>
            <w:tcW w:w="2268" w:type="dxa"/>
            <w:vAlign w:val="center"/>
          </w:tcPr>
          <w:p w:rsidR="00233B9A" w:rsidRDefault="000C69FE">
            <w:pPr>
              <w:pStyle w:val="1b50c1ddb-98a7-4c1c-8125-bf82049a614f"/>
            </w:pPr>
            <w:r>
              <w:t>指标值确定依据</w:t>
            </w:r>
          </w:p>
        </w:tc>
      </w:tr>
      <w:tr w:rsidR="00233B9A">
        <w:trPr>
          <w:trHeight w:val="397"/>
          <w:jc w:val="center"/>
        </w:trPr>
        <w:tc>
          <w:tcPr>
            <w:tcW w:w="1417" w:type="dxa"/>
            <w:vMerge w:val="restart"/>
            <w:vAlign w:val="center"/>
          </w:tcPr>
          <w:p w:rsidR="00233B9A" w:rsidRDefault="000C69FE">
            <w:pPr>
              <w:pStyle w:val="3ed27235c-b1e7-44d1-a9fe-34def3fbe875"/>
            </w:pPr>
            <w:r>
              <w:t>产出指标</w:t>
            </w:r>
          </w:p>
        </w:tc>
        <w:tc>
          <w:tcPr>
            <w:tcW w:w="2268" w:type="dxa"/>
            <w:vAlign w:val="center"/>
          </w:tcPr>
          <w:p w:rsidR="00233B9A" w:rsidRDefault="000C69FE">
            <w:pPr>
              <w:pStyle w:val="24a5815bc-afc2-4ba5-9c49-c138840dba85"/>
            </w:pPr>
            <w:r>
              <w:t>数量指标</w:t>
            </w:r>
          </w:p>
        </w:tc>
        <w:tc>
          <w:tcPr>
            <w:tcW w:w="2835" w:type="dxa"/>
            <w:vAlign w:val="center"/>
          </w:tcPr>
          <w:p w:rsidR="00233B9A" w:rsidRDefault="000C69FE">
            <w:pPr>
              <w:pStyle w:val="24a5815bc-afc2-4ba5-9c49-c138840dba85"/>
            </w:pPr>
            <w:r>
              <w:t>举办文体活动次数</w:t>
            </w:r>
          </w:p>
        </w:tc>
        <w:tc>
          <w:tcPr>
            <w:tcW w:w="2835" w:type="dxa"/>
            <w:vAlign w:val="center"/>
          </w:tcPr>
          <w:p w:rsidR="00233B9A" w:rsidRDefault="000C69FE">
            <w:pPr>
              <w:pStyle w:val="24a5815bc-afc2-4ba5-9c49-c138840dba85"/>
            </w:pPr>
            <w:r>
              <w:t>举办文体活动次数</w:t>
            </w:r>
          </w:p>
        </w:tc>
        <w:tc>
          <w:tcPr>
            <w:tcW w:w="2551" w:type="dxa"/>
            <w:vAlign w:val="center"/>
          </w:tcPr>
          <w:p w:rsidR="00233B9A" w:rsidRDefault="000C69FE">
            <w:pPr>
              <w:pStyle w:val="24a5815bc-afc2-4ba5-9c49-c138840dba85"/>
            </w:pPr>
            <w:r>
              <w:t>≥5次</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质量指标</w:t>
            </w:r>
          </w:p>
        </w:tc>
        <w:tc>
          <w:tcPr>
            <w:tcW w:w="2835" w:type="dxa"/>
            <w:vAlign w:val="center"/>
          </w:tcPr>
          <w:p w:rsidR="00233B9A" w:rsidRDefault="000C69FE">
            <w:pPr>
              <w:pStyle w:val="24a5815bc-afc2-4ba5-9c49-c138840dba85"/>
            </w:pPr>
            <w:r>
              <w:t>验收合格率</w:t>
            </w:r>
          </w:p>
        </w:tc>
        <w:tc>
          <w:tcPr>
            <w:tcW w:w="2835" w:type="dxa"/>
            <w:vAlign w:val="center"/>
          </w:tcPr>
          <w:p w:rsidR="00233B9A" w:rsidRDefault="000C69FE">
            <w:pPr>
              <w:pStyle w:val="24a5815bc-afc2-4ba5-9c49-c138840dba85"/>
            </w:pPr>
            <w:r>
              <w:t>场馆维修维护验收合格率</w:t>
            </w:r>
          </w:p>
        </w:tc>
        <w:tc>
          <w:tcPr>
            <w:tcW w:w="2551" w:type="dxa"/>
            <w:vAlign w:val="center"/>
          </w:tcPr>
          <w:p w:rsidR="00233B9A" w:rsidRDefault="000C69FE">
            <w:pPr>
              <w:pStyle w:val="24a5815bc-afc2-4ba5-9c49-c138840dba85"/>
            </w:pPr>
            <w:r>
              <w:t>≥95%</w:t>
            </w:r>
          </w:p>
        </w:tc>
        <w:tc>
          <w:tcPr>
            <w:tcW w:w="2268" w:type="dxa"/>
            <w:vAlign w:val="center"/>
          </w:tcPr>
          <w:p w:rsidR="00233B9A" w:rsidRDefault="00233B9A">
            <w:pPr>
              <w:pStyle w:val="24a5815bc-afc2-4ba5-9c49-c138840dba85"/>
            </w:pPr>
          </w:p>
        </w:tc>
      </w:tr>
      <w:tr w:rsidR="00233B9A">
        <w:trPr>
          <w:trHeight w:val="397"/>
          <w:jc w:val="center"/>
        </w:trPr>
        <w:tc>
          <w:tcPr>
            <w:tcW w:w="1417" w:type="dxa"/>
            <w:vMerge/>
            <w:vAlign w:val="center"/>
          </w:tcPr>
          <w:p w:rsidR="00233B9A" w:rsidRDefault="00233B9A">
            <w:pPr>
              <w:pStyle w:val="Normalcc4faee5-e3a2-4e9d-b74f-1c44e5ae451e"/>
            </w:pPr>
          </w:p>
        </w:tc>
        <w:tc>
          <w:tcPr>
            <w:tcW w:w="2268" w:type="dxa"/>
            <w:vAlign w:val="center"/>
          </w:tcPr>
          <w:p w:rsidR="00233B9A" w:rsidRDefault="000C69FE">
            <w:pPr>
              <w:pStyle w:val="24a5815bc-afc2-4ba5-9c49-c138840dba85"/>
            </w:pPr>
            <w:r>
              <w:t>时效指标</w:t>
            </w:r>
          </w:p>
        </w:tc>
        <w:tc>
          <w:tcPr>
            <w:tcW w:w="2835" w:type="dxa"/>
            <w:vAlign w:val="center"/>
          </w:tcPr>
          <w:p w:rsidR="00233B9A" w:rsidRDefault="000C69FE">
            <w:pPr>
              <w:pStyle w:val="24a5815bc-afc2-4ba5-9c49-c138840dba85"/>
            </w:pPr>
            <w:r>
              <w:t>设备维修及时率</w:t>
            </w:r>
          </w:p>
        </w:tc>
        <w:tc>
          <w:tcPr>
            <w:tcW w:w="2835" w:type="dxa"/>
            <w:vAlign w:val="center"/>
          </w:tcPr>
          <w:p w:rsidR="00233B9A" w:rsidRDefault="000C69FE">
            <w:pPr>
              <w:pStyle w:val="24a5815bc-afc2-4ba5-9c49-c138840dba85"/>
            </w:pPr>
            <w:r>
              <w:t>场馆设备维修及时率</w:t>
            </w:r>
          </w:p>
        </w:tc>
        <w:tc>
          <w:tcPr>
            <w:tcW w:w="2551" w:type="dxa"/>
            <w:vAlign w:val="center"/>
          </w:tcPr>
          <w:p w:rsidR="00233B9A" w:rsidRDefault="000C69FE">
            <w:pPr>
              <w:pStyle w:val="24a5815bc-afc2-4ba5-9c49-c138840dba85"/>
            </w:pPr>
            <w:r>
              <w:t>≤24小时</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效益指标</w:t>
            </w:r>
          </w:p>
        </w:tc>
        <w:tc>
          <w:tcPr>
            <w:tcW w:w="2268" w:type="dxa"/>
            <w:vAlign w:val="center"/>
          </w:tcPr>
          <w:p w:rsidR="00233B9A" w:rsidRDefault="000C69FE">
            <w:pPr>
              <w:pStyle w:val="24a5815bc-afc2-4ba5-9c49-c138840dba85"/>
            </w:pPr>
            <w:r>
              <w:t>社会效益指标</w:t>
            </w:r>
          </w:p>
        </w:tc>
        <w:tc>
          <w:tcPr>
            <w:tcW w:w="2835" w:type="dxa"/>
            <w:vAlign w:val="center"/>
          </w:tcPr>
          <w:p w:rsidR="00233B9A" w:rsidRDefault="000C69FE">
            <w:pPr>
              <w:pStyle w:val="24a5815bc-afc2-4ba5-9c49-c138840dba85"/>
            </w:pPr>
            <w:r>
              <w:t>公益性文体活动的满意度</w:t>
            </w:r>
          </w:p>
        </w:tc>
        <w:tc>
          <w:tcPr>
            <w:tcW w:w="2835" w:type="dxa"/>
            <w:vAlign w:val="center"/>
          </w:tcPr>
          <w:p w:rsidR="00233B9A" w:rsidRDefault="000C69FE">
            <w:pPr>
              <w:pStyle w:val="24a5815bc-afc2-4ba5-9c49-c138840dba85"/>
            </w:pPr>
            <w:r>
              <w:t>群众对公益性活动的满意度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r w:rsidR="00233B9A">
        <w:trPr>
          <w:trHeight w:val="397"/>
          <w:jc w:val="center"/>
        </w:trPr>
        <w:tc>
          <w:tcPr>
            <w:tcW w:w="1417" w:type="dxa"/>
            <w:vAlign w:val="center"/>
          </w:tcPr>
          <w:p w:rsidR="00233B9A" w:rsidRDefault="000C69FE">
            <w:pPr>
              <w:pStyle w:val="3ed27235c-b1e7-44d1-a9fe-34def3fbe875"/>
            </w:pPr>
            <w:r>
              <w:t>满意度指标</w:t>
            </w:r>
          </w:p>
        </w:tc>
        <w:tc>
          <w:tcPr>
            <w:tcW w:w="2268" w:type="dxa"/>
            <w:vAlign w:val="center"/>
          </w:tcPr>
          <w:p w:rsidR="00233B9A" w:rsidRDefault="000C69FE">
            <w:pPr>
              <w:pStyle w:val="24a5815bc-afc2-4ba5-9c49-c138840dba85"/>
            </w:pPr>
            <w:r>
              <w:t>服务对象满意度指标</w:t>
            </w:r>
          </w:p>
        </w:tc>
        <w:tc>
          <w:tcPr>
            <w:tcW w:w="2835" w:type="dxa"/>
            <w:vAlign w:val="center"/>
          </w:tcPr>
          <w:p w:rsidR="00233B9A" w:rsidRDefault="000C69FE">
            <w:pPr>
              <w:pStyle w:val="24a5815bc-afc2-4ba5-9c49-c138840dba85"/>
            </w:pPr>
            <w:r>
              <w:t>驻训运动队对服务的满意度</w:t>
            </w:r>
          </w:p>
        </w:tc>
        <w:tc>
          <w:tcPr>
            <w:tcW w:w="2835" w:type="dxa"/>
            <w:vAlign w:val="center"/>
          </w:tcPr>
          <w:p w:rsidR="00233B9A" w:rsidRDefault="000C69FE">
            <w:pPr>
              <w:pStyle w:val="24a5815bc-afc2-4ba5-9c49-c138840dba85"/>
            </w:pPr>
            <w:r>
              <w:t>驻训运动队对奥体中心的服务满意度</w:t>
            </w:r>
          </w:p>
        </w:tc>
        <w:tc>
          <w:tcPr>
            <w:tcW w:w="2551" w:type="dxa"/>
            <w:vAlign w:val="center"/>
          </w:tcPr>
          <w:p w:rsidR="00233B9A" w:rsidRDefault="000C69FE">
            <w:pPr>
              <w:pStyle w:val="24a5815bc-afc2-4ba5-9c49-c138840dba85"/>
            </w:pPr>
            <w:r>
              <w:t>≥90%</w:t>
            </w:r>
          </w:p>
        </w:tc>
        <w:tc>
          <w:tcPr>
            <w:tcW w:w="2268" w:type="dxa"/>
            <w:vAlign w:val="center"/>
          </w:tcPr>
          <w:p w:rsidR="00233B9A" w:rsidRDefault="00233B9A">
            <w:pPr>
              <w:pStyle w:val="24a5815bc-afc2-4ba5-9c49-c138840dba85"/>
            </w:pPr>
          </w:p>
        </w:tc>
      </w:tr>
    </w:tbl>
    <w:p w:rsidR="00233B9A" w:rsidRDefault="00233B9A">
      <w:pPr>
        <w:pStyle w:val="Normalcc4faee5-e3a2-4e9d-b74f-1c44e5ae451e"/>
        <w:sectPr w:rsidR="00233B9A">
          <w:pgSz w:w="16840" w:h="11900" w:orient="landscape"/>
          <w:pgMar w:top="1361" w:right="1020" w:bottom="1361" w:left="1020" w:header="720" w:footer="720" w:gutter="0"/>
          <w:cols w:space="720"/>
        </w:sectPr>
      </w:pPr>
    </w:p>
    <w:p w:rsidR="00233B9A" w:rsidRDefault="000C69FE">
      <w:pPr>
        <w:spacing w:before="10" w:after="10"/>
        <w:ind w:firstLine="640"/>
        <w:outlineLvl w:val="5"/>
      </w:pPr>
      <w:r>
        <w:rPr>
          <w:rFonts w:ascii="黑体" w:eastAsia="黑体" w:hAnsi="黑体" w:cs="黑体"/>
          <w:color w:val="000000"/>
          <w:sz w:val="32"/>
        </w:rPr>
        <w:lastRenderedPageBreak/>
        <w:t>六、政府采购预算情况</w:t>
      </w:r>
    </w:p>
    <w:p w:rsidR="00233B9A" w:rsidRDefault="000C69FE">
      <w:pPr>
        <w:spacing w:line="500" w:lineRule="exact"/>
        <w:ind w:firstLine="560"/>
      </w:pPr>
      <w:r>
        <w:rPr>
          <w:rFonts w:eastAsia="方正仿宋_GBK"/>
          <w:color w:val="000000"/>
          <w:sz w:val="28"/>
        </w:rPr>
        <w:t>2022</w:t>
      </w:r>
      <w:r>
        <w:rPr>
          <w:rFonts w:eastAsia="方正仿宋_GBK"/>
          <w:color w:val="000000"/>
          <w:sz w:val="28"/>
        </w:rPr>
        <w:t>年，河北奥林匹克体育中心安排政府采购预算</w:t>
      </w:r>
      <w:r>
        <w:rPr>
          <w:rFonts w:eastAsia="方正仿宋_GBK"/>
          <w:color w:val="000000"/>
          <w:sz w:val="28"/>
        </w:rPr>
        <w:t>4841.80</w:t>
      </w:r>
      <w:r>
        <w:rPr>
          <w:rFonts w:eastAsia="方正仿宋_GBK"/>
          <w:color w:val="000000"/>
          <w:sz w:val="28"/>
        </w:rPr>
        <w:t>万元。具体内容见下表。</w:t>
      </w:r>
    </w:p>
    <w:p w:rsidR="00233B9A" w:rsidRDefault="000C69FE">
      <w:pPr>
        <w:jc w:val="center"/>
      </w:pPr>
      <w:r>
        <w:rPr>
          <w:rFonts w:ascii="方正小标宋_GBK" w:eastAsia="方正小标宋_GBK" w:hAnsi="方正小标宋_GBK" w:cs="方正小标宋_GBK"/>
          <w:color w:val="000000"/>
          <w:sz w:val="36"/>
        </w:rPr>
        <w:t>单位政府采购预算</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1701"/>
        <w:gridCol w:w="964"/>
        <w:gridCol w:w="1134"/>
        <w:gridCol w:w="1134"/>
        <w:gridCol w:w="709"/>
        <w:gridCol w:w="850"/>
        <w:gridCol w:w="850"/>
        <w:gridCol w:w="964"/>
        <w:gridCol w:w="964"/>
        <w:gridCol w:w="964"/>
        <w:gridCol w:w="964"/>
        <w:gridCol w:w="964"/>
        <w:gridCol w:w="964"/>
        <w:gridCol w:w="964"/>
        <w:gridCol w:w="964"/>
        <w:gridCol w:w="964"/>
      </w:tblGrid>
      <w:tr w:rsidR="00740129" w:rsidTr="00740129">
        <w:trPr>
          <w:cantSplit/>
          <w:tblHeader/>
          <w:jc w:val="center"/>
        </w:trPr>
        <w:tc>
          <w:tcPr>
            <w:tcW w:w="7342" w:type="dxa"/>
            <w:gridSpan w:val="7"/>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8674" w:type="dxa"/>
            <w:gridSpan w:val="9"/>
            <w:tcBorders>
              <w:top w:val="single" w:sz="6" w:space="0" w:color="FFFFFF"/>
              <w:left w:val="single" w:sz="6" w:space="0" w:color="FFFFFF"/>
              <w:right w:val="single" w:sz="6" w:space="0" w:color="FFFFFF"/>
            </w:tcBorders>
            <w:vAlign w:val="center"/>
          </w:tcPr>
          <w:p w:rsidR="00233B9A" w:rsidRDefault="000C69FE">
            <w:pPr>
              <w:pStyle w:val="23"/>
            </w:pPr>
            <w:r>
              <w:t>单位：万元</w:t>
            </w:r>
          </w:p>
        </w:tc>
      </w:tr>
      <w:tr w:rsidR="00740129" w:rsidTr="00740129">
        <w:trPr>
          <w:cantSplit/>
          <w:tblHeader/>
          <w:jc w:val="center"/>
        </w:trPr>
        <w:tc>
          <w:tcPr>
            <w:tcW w:w="2665" w:type="dxa"/>
            <w:gridSpan w:val="2"/>
            <w:vAlign w:val="center"/>
          </w:tcPr>
          <w:p w:rsidR="00233B9A" w:rsidRDefault="000C69FE">
            <w:pPr>
              <w:pStyle w:val="1"/>
            </w:pPr>
            <w:r>
              <w:t>政府采购项目来源</w:t>
            </w:r>
          </w:p>
        </w:tc>
        <w:tc>
          <w:tcPr>
            <w:tcW w:w="1134" w:type="dxa"/>
            <w:vMerge w:val="restart"/>
            <w:vAlign w:val="center"/>
          </w:tcPr>
          <w:p w:rsidR="00233B9A" w:rsidRDefault="000C69FE">
            <w:pPr>
              <w:pStyle w:val="1"/>
            </w:pPr>
            <w:r>
              <w:t>采购物品名称</w:t>
            </w:r>
          </w:p>
        </w:tc>
        <w:tc>
          <w:tcPr>
            <w:tcW w:w="1134" w:type="dxa"/>
            <w:vMerge w:val="restart"/>
            <w:vAlign w:val="center"/>
          </w:tcPr>
          <w:p w:rsidR="00233B9A" w:rsidRDefault="000C69FE">
            <w:pPr>
              <w:pStyle w:val="1"/>
            </w:pPr>
            <w:r>
              <w:t>政府采购目录序号</w:t>
            </w:r>
          </w:p>
        </w:tc>
        <w:tc>
          <w:tcPr>
            <w:tcW w:w="709" w:type="dxa"/>
            <w:vMerge w:val="restart"/>
            <w:vAlign w:val="center"/>
          </w:tcPr>
          <w:p w:rsidR="00233B9A" w:rsidRDefault="000C69FE">
            <w:pPr>
              <w:pStyle w:val="1"/>
            </w:pPr>
            <w:r>
              <w:t>计量  单位</w:t>
            </w:r>
          </w:p>
        </w:tc>
        <w:tc>
          <w:tcPr>
            <w:tcW w:w="850" w:type="dxa"/>
            <w:vMerge w:val="restart"/>
            <w:vAlign w:val="center"/>
          </w:tcPr>
          <w:p w:rsidR="00233B9A" w:rsidRDefault="000C69FE">
            <w:pPr>
              <w:pStyle w:val="1"/>
            </w:pPr>
            <w:r>
              <w:t>数量</w:t>
            </w:r>
          </w:p>
        </w:tc>
        <w:tc>
          <w:tcPr>
            <w:tcW w:w="850" w:type="dxa"/>
            <w:vMerge w:val="restart"/>
            <w:vAlign w:val="center"/>
          </w:tcPr>
          <w:p w:rsidR="00233B9A" w:rsidRDefault="000C69FE">
            <w:pPr>
              <w:pStyle w:val="1"/>
            </w:pPr>
            <w:r>
              <w:t>单价</w:t>
            </w:r>
          </w:p>
        </w:tc>
        <w:tc>
          <w:tcPr>
            <w:tcW w:w="7710" w:type="dxa"/>
            <w:gridSpan w:val="8"/>
            <w:vAlign w:val="center"/>
          </w:tcPr>
          <w:p w:rsidR="00233B9A" w:rsidRDefault="000C69FE">
            <w:pPr>
              <w:pStyle w:val="1"/>
            </w:pPr>
            <w:r>
              <w:t>政府采购金额（当年部门预算安排资金）</w:t>
            </w:r>
          </w:p>
        </w:tc>
        <w:tc>
          <w:tcPr>
            <w:tcW w:w="964" w:type="dxa"/>
            <w:vMerge w:val="restart"/>
            <w:vAlign w:val="center"/>
          </w:tcPr>
          <w:p w:rsidR="00233B9A" w:rsidRDefault="000C69FE">
            <w:pPr>
              <w:pStyle w:val="1"/>
            </w:pPr>
            <w:r>
              <w:t>2022年  预留中  小微企  业份额</w:t>
            </w:r>
          </w:p>
        </w:tc>
      </w:tr>
      <w:tr w:rsidR="00233B9A">
        <w:trPr>
          <w:cantSplit/>
          <w:tblHeader/>
          <w:jc w:val="center"/>
        </w:trPr>
        <w:tc>
          <w:tcPr>
            <w:tcW w:w="1701" w:type="dxa"/>
            <w:vAlign w:val="center"/>
          </w:tcPr>
          <w:p w:rsidR="00233B9A" w:rsidRDefault="000C69FE">
            <w:pPr>
              <w:pStyle w:val="1"/>
            </w:pPr>
            <w:r>
              <w:t>项目名称</w:t>
            </w:r>
          </w:p>
        </w:tc>
        <w:tc>
          <w:tcPr>
            <w:tcW w:w="964" w:type="dxa"/>
            <w:vAlign w:val="center"/>
          </w:tcPr>
          <w:p w:rsidR="00233B9A" w:rsidRDefault="000C69FE">
            <w:pPr>
              <w:pStyle w:val="1"/>
            </w:pPr>
            <w:r>
              <w:t>预算    资金</w:t>
            </w:r>
          </w:p>
        </w:tc>
        <w:tc>
          <w:tcPr>
            <w:tcW w:w="1134" w:type="dxa"/>
            <w:vMerge/>
          </w:tcPr>
          <w:p w:rsidR="00233B9A" w:rsidRDefault="00233B9A"/>
        </w:tc>
        <w:tc>
          <w:tcPr>
            <w:tcW w:w="1134" w:type="dxa"/>
            <w:vMerge/>
          </w:tcPr>
          <w:p w:rsidR="00233B9A" w:rsidRDefault="00233B9A"/>
        </w:tc>
        <w:tc>
          <w:tcPr>
            <w:tcW w:w="709" w:type="dxa"/>
            <w:vMerge/>
          </w:tcPr>
          <w:p w:rsidR="00233B9A" w:rsidRDefault="00233B9A"/>
        </w:tc>
        <w:tc>
          <w:tcPr>
            <w:tcW w:w="850" w:type="dxa"/>
            <w:vMerge/>
          </w:tcPr>
          <w:p w:rsidR="00233B9A" w:rsidRDefault="00233B9A"/>
        </w:tc>
        <w:tc>
          <w:tcPr>
            <w:tcW w:w="850" w:type="dxa"/>
            <w:vMerge/>
          </w:tcPr>
          <w:p w:rsidR="00233B9A" w:rsidRDefault="00233B9A"/>
        </w:tc>
        <w:tc>
          <w:tcPr>
            <w:tcW w:w="964" w:type="dxa"/>
            <w:vAlign w:val="center"/>
          </w:tcPr>
          <w:p w:rsidR="00233B9A" w:rsidRDefault="000C69FE">
            <w:pPr>
              <w:pStyle w:val="1"/>
            </w:pPr>
            <w:r>
              <w:t>合计</w:t>
            </w:r>
          </w:p>
        </w:tc>
        <w:tc>
          <w:tcPr>
            <w:tcW w:w="964" w:type="dxa"/>
            <w:vAlign w:val="center"/>
          </w:tcPr>
          <w:p w:rsidR="00233B9A" w:rsidRDefault="000C69FE">
            <w:pPr>
              <w:pStyle w:val="1"/>
            </w:pPr>
            <w:r>
              <w:t>一般公共预算拨款</w:t>
            </w:r>
          </w:p>
        </w:tc>
        <w:tc>
          <w:tcPr>
            <w:tcW w:w="964" w:type="dxa"/>
            <w:vAlign w:val="center"/>
          </w:tcPr>
          <w:p w:rsidR="00233B9A" w:rsidRDefault="000C69FE">
            <w:pPr>
              <w:pStyle w:val="1"/>
            </w:pPr>
            <w:r>
              <w:t>基金预算拨款</w:t>
            </w:r>
          </w:p>
        </w:tc>
        <w:tc>
          <w:tcPr>
            <w:tcW w:w="964" w:type="dxa"/>
            <w:vAlign w:val="center"/>
          </w:tcPr>
          <w:p w:rsidR="00233B9A" w:rsidRDefault="000C69FE">
            <w:pPr>
              <w:pStyle w:val="1"/>
            </w:pPr>
            <w:r>
              <w:t>国有资本经营预算拨款</w:t>
            </w:r>
          </w:p>
        </w:tc>
        <w:tc>
          <w:tcPr>
            <w:tcW w:w="964" w:type="dxa"/>
            <w:vAlign w:val="center"/>
          </w:tcPr>
          <w:p w:rsidR="00233B9A" w:rsidRDefault="000C69FE">
            <w:pPr>
              <w:pStyle w:val="1"/>
            </w:pPr>
            <w:r>
              <w:t>财政专户核拨</w:t>
            </w:r>
          </w:p>
        </w:tc>
        <w:tc>
          <w:tcPr>
            <w:tcW w:w="964" w:type="dxa"/>
            <w:vAlign w:val="center"/>
          </w:tcPr>
          <w:p w:rsidR="00233B9A" w:rsidRDefault="000C69FE">
            <w:pPr>
              <w:pStyle w:val="1"/>
            </w:pPr>
            <w:r>
              <w:t>单位    资金</w:t>
            </w:r>
          </w:p>
        </w:tc>
        <w:tc>
          <w:tcPr>
            <w:tcW w:w="964" w:type="dxa"/>
            <w:vAlign w:val="center"/>
          </w:tcPr>
          <w:p w:rsidR="00233B9A" w:rsidRDefault="000C69FE">
            <w:pPr>
              <w:pStyle w:val="1"/>
            </w:pPr>
            <w:r>
              <w:t>财政拨    款结转</w:t>
            </w:r>
          </w:p>
        </w:tc>
        <w:tc>
          <w:tcPr>
            <w:tcW w:w="964" w:type="dxa"/>
            <w:vAlign w:val="center"/>
          </w:tcPr>
          <w:p w:rsidR="00233B9A" w:rsidRDefault="000C69FE">
            <w:pPr>
              <w:pStyle w:val="1"/>
            </w:pPr>
            <w:r>
              <w:t>非财政    拨款结    转结余</w:t>
            </w:r>
          </w:p>
        </w:tc>
        <w:tc>
          <w:tcPr>
            <w:tcW w:w="964" w:type="dxa"/>
            <w:vMerge/>
          </w:tcPr>
          <w:p w:rsidR="00233B9A" w:rsidRDefault="00233B9A"/>
        </w:tc>
      </w:tr>
      <w:tr w:rsidR="00233B9A">
        <w:trPr>
          <w:cantSplit/>
          <w:jc w:val="center"/>
        </w:trPr>
        <w:tc>
          <w:tcPr>
            <w:tcW w:w="1701" w:type="dxa"/>
            <w:vAlign w:val="center"/>
          </w:tcPr>
          <w:p w:rsidR="00233B9A" w:rsidRDefault="000C69FE">
            <w:pPr>
              <w:pStyle w:val="6"/>
            </w:pPr>
            <w:r>
              <w:t>合  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4841.80</w:t>
            </w:r>
          </w:p>
        </w:tc>
        <w:tc>
          <w:tcPr>
            <w:tcW w:w="964" w:type="dxa"/>
            <w:vAlign w:val="center"/>
          </w:tcPr>
          <w:p w:rsidR="00233B9A" w:rsidRDefault="000C69FE">
            <w:pPr>
              <w:pStyle w:val="7"/>
            </w:pPr>
            <w:r>
              <w:t>50.00</w:t>
            </w:r>
          </w:p>
        </w:tc>
        <w:tc>
          <w:tcPr>
            <w:tcW w:w="964" w:type="dxa"/>
            <w:vAlign w:val="center"/>
          </w:tcPr>
          <w:p w:rsidR="00233B9A" w:rsidRDefault="000C69FE">
            <w:pPr>
              <w:pStyle w:val="7"/>
            </w:pPr>
            <w:r>
              <w:t>4770.86</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20.94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897.40</w:t>
            </w:r>
          </w:p>
        </w:tc>
      </w:tr>
      <w:tr w:rsidR="00233B9A">
        <w:trPr>
          <w:cantSplit/>
          <w:jc w:val="center"/>
        </w:trPr>
        <w:tc>
          <w:tcPr>
            <w:tcW w:w="1701" w:type="dxa"/>
            <w:vAlign w:val="center"/>
          </w:tcPr>
          <w:p w:rsidR="00233B9A" w:rsidRDefault="000C69FE">
            <w:pPr>
              <w:pStyle w:val="6"/>
            </w:pPr>
            <w:r>
              <w:t>河北奥林匹克体育中心小计</w:t>
            </w:r>
          </w:p>
        </w:tc>
        <w:tc>
          <w:tcPr>
            <w:tcW w:w="964" w:type="dxa"/>
            <w:vAlign w:val="center"/>
          </w:tcPr>
          <w:p w:rsidR="00233B9A" w:rsidRDefault="00233B9A">
            <w:pPr>
              <w:pStyle w:val="7"/>
            </w:pPr>
          </w:p>
        </w:tc>
        <w:tc>
          <w:tcPr>
            <w:tcW w:w="1134" w:type="dxa"/>
            <w:vAlign w:val="center"/>
          </w:tcPr>
          <w:p w:rsidR="00233B9A" w:rsidRDefault="00233B9A">
            <w:pPr>
              <w:pStyle w:val="5"/>
            </w:pPr>
          </w:p>
        </w:tc>
        <w:tc>
          <w:tcPr>
            <w:tcW w:w="1134" w:type="dxa"/>
            <w:vAlign w:val="center"/>
          </w:tcPr>
          <w:p w:rsidR="00233B9A" w:rsidRDefault="00233B9A">
            <w:pPr>
              <w:pStyle w:val="5"/>
            </w:pPr>
          </w:p>
        </w:tc>
        <w:tc>
          <w:tcPr>
            <w:tcW w:w="709" w:type="dxa"/>
            <w:vAlign w:val="center"/>
          </w:tcPr>
          <w:p w:rsidR="00233B9A" w:rsidRDefault="00233B9A">
            <w:pPr>
              <w:pStyle w:val="6"/>
            </w:pPr>
          </w:p>
        </w:tc>
        <w:tc>
          <w:tcPr>
            <w:tcW w:w="850" w:type="dxa"/>
            <w:vAlign w:val="center"/>
          </w:tcPr>
          <w:p w:rsidR="00233B9A" w:rsidRDefault="00233B9A">
            <w:pPr>
              <w:pStyle w:val="7"/>
            </w:pPr>
          </w:p>
        </w:tc>
        <w:tc>
          <w:tcPr>
            <w:tcW w:w="850" w:type="dxa"/>
            <w:vAlign w:val="center"/>
          </w:tcPr>
          <w:p w:rsidR="00233B9A" w:rsidRDefault="00233B9A">
            <w:pPr>
              <w:pStyle w:val="7"/>
            </w:pPr>
          </w:p>
        </w:tc>
        <w:tc>
          <w:tcPr>
            <w:tcW w:w="964" w:type="dxa"/>
            <w:vAlign w:val="center"/>
          </w:tcPr>
          <w:p w:rsidR="00233B9A" w:rsidRDefault="000C69FE">
            <w:pPr>
              <w:pStyle w:val="7"/>
            </w:pPr>
            <w:r>
              <w:t>4841.80</w:t>
            </w:r>
          </w:p>
        </w:tc>
        <w:tc>
          <w:tcPr>
            <w:tcW w:w="964" w:type="dxa"/>
            <w:vAlign w:val="center"/>
          </w:tcPr>
          <w:p w:rsidR="00233B9A" w:rsidRDefault="000C69FE">
            <w:pPr>
              <w:pStyle w:val="7"/>
            </w:pPr>
            <w:r>
              <w:t>50.00</w:t>
            </w:r>
          </w:p>
        </w:tc>
        <w:tc>
          <w:tcPr>
            <w:tcW w:w="964" w:type="dxa"/>
            <w:vAlign w:val="center"/>
          </w:tcPr>
          <w:p w:rsidR="00233B9A" w:rsidRDefault="000C69FE">
            <w:pPr>
              <w:pStyle w:val="7"/>
            </w:pPr>
            <w:r>
              <w:t>4770.86</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20.94</w:t>
            </w:r>
          </w:p>
        </w:tc>
        <w:tc>
          <w:tcPr>
            <w:tcW w:w="964" w:type="dxa"/>
            <w:vAlign w:val="center"/>
          </w:tcPr>
          <w:p w:rsidR="00233B9A" w:rsidRDefault="00233B9A">
            <w:pPr>
              <w:pStyle w:val="7"/>
            </w:pPr>
          </w:p>
        </w:tc>
        <w:tc>
          <w:tcPr>
            <w:tcW w:w="964" w:type="dxa"/>
            <w:vAlign w:val="center"/>
          </w:tcPr>
          <w:p w:rsidR="00233B9A" w:rsidRDefault="00233B9A">
            <w:pPr>
              <w:pStyle w:val="7"/>
            </w:pPr>
          </w:p>
        </w:tc>
        <w:tc>
          <w:tcPr>
            <w:tcW w:w="964" w:type="dxa"/>
            <w:vAlign w:val="center"/>
          </w:tcPr>
          <w:p w:rsidR="00233B9A" w:rsidRDefault="000C69FE">
            <w:pPr>
              <w:pStyle w:val="7"/>
            </w:pPr>
            <w:r>
              <w:t>897.40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台式计算机</w:t>
            </w:r>
          </w:p>
        </w:tc>
        <w:tc>
          <w:tcPr>
            <w:tcW w:w="1134" w:type="dxa"/>
            <w:vAlign w:val="center"/>
          </w:tcPr>
          <w:p w:rsidR="00233B9A" w:rsidRDefault="000C69FE">
            <w:pPr>
              <w:pStyle w:val="2"/>
            </w:pPr>
            <w:r>
              <w:t>A02010104</w:t>
            </w:r>
          </w:p>
        </w:tc>
        <w:tc>
          <w:tcPr>
            <w:tcW w:w="709" w:type="dxa"/>
            <w:vAlign w:val="center"/>
          </w:tcPr>
          <w:p w:rsidR="00233B9A" w:rsidRDefault="000C69FE">
            <w:pPr>
              <w:pStyle w:val="3"/>
            </w:pPr>
            <w:r>
              <w:t>台</w:t>
            </w:r>
          </w:p>
        </w:tc>
        <w:tc>
          <w:tcPr>
            <w:tcW w:w="850" w:type="dxa"/>
            <w:vAlign w:val="center"/>
          </w:tcPr>
          <w:p w:rsidR="00233B9A" w:rsidRDefault="000C69FE">
            <w:pPr>
              <w:pStyle w:val="4"/>
            </w:pPr>
            <w:r>
              <w:t>20</w:t>
            </w:r>
          </w:p>
        </w:tc>
        <w:tc>
          <w:tcPr>
            <w:tcW w:w="850" w:type="dxa"/>
            <w:vAlign w:val="center"/>
          </w:tcPr>
          <w:p w:rsidR="00233B9A" w:rsidRDefault="000C69FE">
            <w:pPr>
              <w:pStyle w:val="4"/>
            </w:pPr>
            <w:r>
              <w:t>0.57</w:t>
            </w:r>
          </w:p>
        </w:tc>
        <w:tc>
          <w:tcPr>
            <w:tcW w:w="964" w:type="dxa"/>
            <w:vAlign w:val="center"/>
          </w:tcPr>
          <w:p w:rsidR="00233B9A" w:rsidRDefault="000C69FE">
            <w:pPr>
              <w:pStyle w:val="4"/>
            </w:pPr>
            <w:r>
              <w:t>11.40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11.40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便携式计算机</w:t>
            </w:r>
          </w:p>
        </w:tc>
        <w:tc>
          <w:tcPr>
            <w:tcW w:w="1134" w:type="dxa"/>
            <w:vAlign w:val="center"/>
          </w:tcPr>
          <w:p w:rsidR="00233B9A" w:rsidRDefault="000C69FE">
            <w:pPr>
              <w:pStyle w:val="2"/>
            </w:pPr>
            <w:r>
              <w:t>A02010105</w:t>
            </w:r>
          </w:p>
        </w:tc>
        <w:tc>
          <w:tcPr>
            <w:tcW w:w="709" w:type="dxa"/>
            <w:vAlign w:val="center"/>
          </w:tcPr>
          <w:p w:rsidR="00233B9A" w:rsidRDefault="000C69FE">
            <w:pPr>
              <w:pStyle w:val="3"/>
            </w:pPr>
            <w:r>
              <w:t>台</w:t>
            </w:r>
          </w:p>
        </w:tc>
        <w:tc>
          <w:tcPr>
            <w:tcW w:w="850" w:type="dxa"/>
            <w:vAlign w:val="center"/>
          </w:tcPr>
          <w:p w:rsidR="00233B9A" w:rsidRDefault="000C69FE">
            <w:pPr>
              <w:pStyle w:val="4"/>
            </w:pPr>
            <w:r>
              <w:t>10</w:t>
            </w:r>
          </w:p>
        </w:tc>
        <w:tc>
          <w:tcPr>
            <w:tcW w:w="850" w:type="dxa"/>
            <w:vAlign w:val="center"/>
          </w:tcPr>
          <w:p w:rsidR="00233B9A" w:rsidRDefault="000C69FE">
            <w:pPr>
              <w:pStyle w:val="4"/>
            </w:pPr>
            <w:r>
              <w:t>0.57</w:t>
            </w:r>
          </w:p>
        </w:tc>
        <w:tc>
          <w:tcPr>
            <w:tcW w:w="964" w:type="dxa"/>
            <w:vAlign w:val="center"/>
          </w:tcPr>
          <w:p w:rsidR="00233B9A" w:rsidRDefault="000C69FE">
            <w:pPr>
              <w:pStyle w:val="4"/>
            </w:pPr>
            <w:r>
              <w:t>5.70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5.70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w:t>
            </w:r>
          </w:p>
        </w:tc>
        <w:tc>
          <w:tcPr>
            <w:tcW w:w="850" w:type="dxa"/>
            <w:vAlign w:val="center"/>
          </w:tcPr>
          <w:p w:rsidR="00233B9A" w:rsidRDefault="000C69FE">
            <w:pPr>
              <w:pStyle w:val="4"/>
            </w:pPr>
            <w:r>
              <w:t>1.29</w:t>
            </w:r>
          </w:p>
        </w:tc>
        <w:tc>
          <w:tcPr>
            <w:tcW w:w="964" w:type="dxa"/>
            <w:vAlign w:val="center"/>
          </w:tcPr>
          <w:p w:rsidR="00233B9A" w:rsidRDefault="000C69FE">
            <w:pPr>
              <w:pStyle w:val="4"/>
            </w:pPr>
            <w:r>
              <w:t>1.29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1.29</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激光打印机</w:t>
            </w:r>
          </w:p>
        </w:tc>
        <w:tc>
          <w:tcPr>
            <w:tcW w:w="1134" w:type="dxa"/>
            <w:vAlign w:val="center"/>
          </w:tcPr>
          <w:p w:rsidR="00233B9A" w:rsidRDefault="000C69FE">
            <w:pPr>
              <w:pStyle w:val="2"/>
            </w:pPr>
            <w:r>
              <w:t>A0201060102</w:t>
            </w:r>
          </w:p>
        </w:tc>
        <w:tc>
          <w:tcPr>
            <w:tcW w:w="709" w:type="dxa"/>
            <w:vAlign w:val="center"/>
          </w:tcPr>
          <w:p w:rsidR="00233B9A" w:rsidRDefault="000C69FE">
            <w:pPr>
              <w:pStyle w:val="3"/>
            </w:pPr>
            <w:r>
              <w:t>台</w:t>
            </w:r>
          </w:p>
        </w:tc>
        <w:tc>
          <w:tcPr>
            <w:tcW w:w="850" w:type="dxa"/>
            <w:vAlign w:val="center"/>
          </w:tcPr>
          <w:p w:rsidR="00233B9A" w:rsidRDefault="000C69FE">
            <w:pPr>
              <w:pStyle w:val="4"/>
            </w:pPr>
            <w:r>
              <w:t>10</w:t>
            </w:r>
          </w:p>
        </w:tc>
        <w:tc>
          <w:tcPr>
            <w:tcW w:w="850" w:type="dxa"/>
            <w:vAlign w:val="center"/>
          </w:tcPr>
          <w:p w:rsidR="00233B9A" w:rsidRDefault="000C69FE">
            <w:pPr>
              <w:pStyle w:val="4"/>
            </w:pPr>
            <w:r>
              <w:t>0.16</w:t>
            </w: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碎纸机</w:t>
            </w:r>
          </w:p>
        </w:tc>
        <w:tc>
          <w:tcPr>
            <w:tcW w:w="1134" w:type="dxa"/>
            <w:vAlign w:val="center"/>
          </w:tcPr>
          <w:p w:rsidR="00233B9A" w:rsidRDefault="000C69FE">
            <w:pPr>
              <w:pStyle w:val="2"/>
            </w:pPr>
            <w:r>
              <w:t>A02021101</w:t>
            </w:r>
          </w:p>
        </w:tc>
        <w:tc>
          <w:tcPr>
            <w:tcW w:w="709" w:type="dxa"/>
            <w:vAlign w:val="center"/>
          </w:tcPr>
          <w:p w:rsidR="00233B9A" w:rsidRDefault="000C69FE">
            <w:pPr>
              <w:pStyle w:val="3"/>
            </w:pPr>
            <w:r>
              <w:t>台</w:t>
            </w:r>
          </w:p>
        </w:tc>
        <w:tc>
          <w:tcPr>
            <w:tcW w:w="850" w:type="dxa"/>
            <w:vAlign w:val="center"/>
          </w:tcPr>
          <w:p w:rsidR="00233B9A" w:rsidRDefault="000C69FE">
            <w:pPr>
              <w:pStyle w:val="4"/>
            </w:pPr>
            <w:r>
              <w:t>5</w:t>
            </w:r>
          </w:p>
        </w:tc>
        <w:tc>
          <w:tcPr>
            <w:tcW w:w="850" w:type="dxa"/>
            <w:vAlign w:val="center"/>
          </w:tcPr>
          <w:p w:rsidR="00233B9A" w:rsidRDefault="000C69FE">
            <w:pPr>
              <w:pStyle w:val="4"/>
            </w:pPr>
            <w:r>
              <w:t>0.05</w:t>
            </w: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0.25</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复印纸</w:t>
            </w:r>
          </w:p>
        </w:tc>
        <w:tc>
          <w:tcPr>
            <w:tcW w:w="1134" w:type="dxa"/>
            <w:vAlign w:val="center"/>
          </w:tcPr>
          <w:p w:rsidR="00233B9A" w:rsidRDefault="000C69FE">
            <w:pPr>
              <w:pStyle w:val="2"/>
            </w:pPr>
            <w:r>
              <w:t>A090101</w:t>
            </w:r>
          </w:p>
        </w:tc>
        <w:tc>
          <w:tcPr>
            <w:tcW w:w="709" w:type="dxa"/>
            <w:vAlign w:val="center"/>
          </w:tcPr>
          <w:p w:rsidR="00233B9A" w:rsidRDefault="000C69FE">
            <w:pPr>
              <w:pStyle w:val="3"/>
            </w:pPr>
            <w:r>
              <w:t>箱</w:t>
            </w:r>
          </w:p>
        </w:tc>
        <w:tc>
          <w:tcPr>
            <w:tcW w:w="850" w:type="dxa"/>
            <w:vAlign w:val="center"/>
          </w:tcPr>
          <w:p w:rsidR="00233B9A" w:rsidRDefault="000C69FE">
            <w:pPr>
              <w:pStyle w:val="4"/>
            </w:pPr>
            <w:r>
              <w:t>35</w:t>
            </w:r>
          </w:p>
        </w:tc>
        <w:tc>
          <w:tcPr>
            <w:tcW w:w="850" w:type="dxa"/>
            <w:vAlign w:val="center"/>
          </w:tcPr>
          <w:p w:rsidR="00233B9A" w:rsidRDefault="000C69FE">
            <w:pPr>
              <w:pStyle w:val="4"/>
            </w:pPr>
            <w:r>
              <w:t>0.02</w:t>
            </w: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0.70</w:t>
            </w:r>
          </w:p>
        </w:tc>
      </w:tr>
      <w:tr w:rsidR="00233B9A">
        <w:trPr>
          <w:cantSplit/>
          <w:jc w:val="center"/>
        </w:trPr>
        <w:tc>
          <w:tcPr>
            <w:tcW w:w="1701" w:type="dxa"/>
            <w:vAlign w:val="center"/>
          </w:tcPr>
          <w:p w:rsidR="00233B9A" w:rsidRDefault="000C69FE">
            <w:pPr>
              <w:pStyle w:val="2"/>
            </w:pPr>
            <w:r>
              <w:t>公用类项目</w:t>
            </w:r>
          </w:p>
        </w:tc>
        <w:tc>
          <w:tcPr>
            <w:tcW w:w="964" w:type="dxa"/>
            <w:vAlign w:val="center"/>
          </w:tcPr>
          <w:p w:rsidR="00233B9A" w:rsidRDefault="000C69FE">
            <w:pPr>
              <w:pStyle w:val="4"/>
            </w:pPr>
            <w:r>
              <w:t>549.59</w:t>
            </w:r>
          </w:p>
        </w:tc>
        <w:tc>
          <w:tcPr>
            <w:tcW w:w="1134" w:type="dxa"/>
            <w:vAlign w:val="center"/>
          </w:tcPr>
          <w:p w:rsidR="00233B9A" w:rsidRDefault="000C69FE">
            <w:pPr>
              <w:pStyle w:val="2"/>
            </w:pPr>
            <w:r>
              <w:t>电力分配服务</w:t>
            </w:r>
          </w:p>
        </w:tc>
        <w:tc>
          <w:tcPr>
            <w:tcW w:w="1134" w:type="dxa"/>
            <w:vAlign w:val="center"/>
          </w:tcPr>
          <w:p w:rsidR="00233B9A" w:rsidRDefault="000C69FE">
            <w:pPr>
              <w:pStyle w:val="2"/>
            </w:pPr>
            <w:r>
              <w:t>C140102</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0C69FE">
            <w:pPr>
              <w:pStyle w:val="4"/>
            </w:pPr>
            <w:r>
              <w:t>50.00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空调机</w:t>
            </w:r>
          </w:p>
        </w:tc>
        <w:tc>
          <w:tcPr>
            <w:tcW w:w="1134" w:type="dxa"/>
            <w:vAlign w:val="center"/>
          </w:tcPr>
          <w:p w:rsidR="00233B9A" w:rsidRDefault="000C69FE">
            <w:pPr>
              <w:pStyle w:val="2"/>
            </w:pPr>
            <w:r>
              <w:t>A0206180203</w:t>
            </w:r>
          </w:p>
        </w:tc>
        <w:tc>
          <w:tcPr>
            <w:tcW w:w="709" w:type="dxa"/>
            <w:vAlign w:val="center"/>
          </w:tcPr>
          <w:p w:rsidR="00233B9A" w:rsidRDefault="000C69FE">
            <w:pPr>
              <w:pStyle w:val="3"/>
            </w:pPr>
            <w:r>
              <w:t>台</w:t>
            </w:r>
          </w:p>
        </w:tc>
        <w:tc>
          <w:tcPr>
            <w:tcW w:w="850" w:type="dxa"/>
            <w:vAlign w:val="center"/>
          </w:tcPr>
          <w:p w:rsidR="00233B9A" w:rsidRDefault="000C69FE">
            <w:pPr>
              <w:pStyle w:val="4"/>
            </w:pPr>
            <w:r>
              <w:t>10</w:t>
            </w:r>
          </w:p>
        </w:tc>
        <w:tc>
          <w:tcPr>
            <w:tcW w:w="850" w:type="dxa"/>
            <w:vAlign w:val="center"/>
          </w:tcPr>
          <w:p w:rsidR="00233B9A" w:rsidRDefault="000C69FE">
            <w:pPr>
              <w:pStyle w:val="4"/>
            </w:pPr>
            <w:r>
              <w:t>2.48</w:t>
            </w:r>
          </w:p>
        </w:tc>
        <w:tc>
          <w:tcPr>
            <w:tcW w:w="964" w:type="dxa"/>
            <w:vAlign w:val="center"/>
          </w:tcPr>
          <w:p w:rsidR="00233B9A" w:rsidRDefault="000C69FE">
            <w:pPr>
              <w:pStyle w:val="4"/>
            </w:pPr>
            <w:r>
              <w:t>24.80</w:t>
            </w:r>
          </w:p>
        </w:tc>
        <w:tc>
          <w:tcPr>
            <w:tcW w:w="964" w:type="dxa"/>
            <w:vAlign w:val="center"/>
          </w:tcPr>
          <w:p w:rsidR="00233B9A" w:rsidRDefault="00233B9A">
            <w:pPr>
              <w:pStyle w:val="4"/>
            </w:pPr>
          </w:p>
        </w:tc>
        <w:tc>
          <w:tcPr>
            <w:tcW w:w="964" w:type="dxa"/>
            <w:vAlign w:val="center"/>
          </w:tcPr>
          <w:p w:rsidR="00233B9A" w:rsidRDefault="000C69FE">
            <w:pPr>
              <w:pStyle w:val="4"/>
            </w:pPr>
            <w:r>
              <w:t>24.80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体育比赛用灯</w:t>
            </w:r>
          </w:p>
        </w:tc>
        <w:tc>
          <w:tcPr>
            <w:tcW w:w="1134" w:type="dxa"/>
            <w:vAlign w:val="center"/>
          </w:tcPr>
          <w:p w:rsidR="00233B9A" w:rsidRDefault="000C69FE">
            <w:pPr>
              <w:pStyle w:val="2"/>
            </w:pPr>
            <w:r>
              <w:t>A02061914</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96.90</w:t>
            </w:r>
          </w:p>
        </w:tc>
        <w:tc>
          <w:tcPr>
            <w:tcW w:w="964" w:type="dxa"/>
            <w:vAlign w:val="center"/>
          </w:tcPr>
          <w:p w:rsidR="00233B9A" w:rsidRDefault="000C69FE">
            <w:pPr>
              <w:pStyle w:val="4"/>
            </w:pPr>
            <w:r>
              <w:t>96.90</w:t>
            </w:r>
          </w:p>
        </w:tc>
        <w:tc>
          <w:tcPr>
            <w:tcW w:w="964" w:type="dxa"/>
            <w:vAlign w:val="center"/>
          </w:tcPr>
          <w:p w:rsidR="00233B9A" w:rsidRDefault="00233B9A">
            <w:pPr>
              <w:pStyle w:val="4"/>
            </w:pPr>
          </w:p>
        </w:tc>
        <w:tc>
          <w:tcPr>
            <w:tcW w:w="964" w:type="dxa"/>
            <w:vAlign w:val="center"/>
          </w:tcPr>
          <w:p w:rsidR="00233B9A" w:rsidRDefault="000C69FE">
            <w:pPr>
              <w:pStyle w:val="4"/>
            </w:pPr>
            <w:r>
              <w:t>96.90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视频监控设备</w:t>
            </w:r>
          </w:p>
        </w:tc>
        <w:tc>
          <w:tcPr>
            <w:tcW w:w="1134" w:type="dxa"/>
            <w:vAlign w:val="center"/>
          </w:tcPr>
          <w:p w:rsidR="00233B9A" w:rsidRDefault="000C69FE">
            <w:pPr>
              <w:pStyle w:val="2"/>
            </w:pPr>
            <w:r>
              <w:t>A02091107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363.60</w:t>
            </w:r>
          </w:p>
        </w:tc>
        <w:tc>
          <w:tcPr>
            <w:tcW w:w="964" w:type="dxa"/>
            <w:vAlign w:val="center"/>
          </w:tcPr>
          <w:p w:rsidR="00233B9A" w:rsidRDefault="000C69FE">
            <w:pPr>
              <w:pStyle w:val="4"/>
            </w:pPr>
            <w:r>
              <w:t>363.60</w:t>
            </w:r>
          </w:p>
        </w:tc>
        <w:tc>
          <w:tcPr>
            <w:tcW w:w="964" w:type="dxa"/>
            <w:vAlign w:val="center"/>
          </w:tcPr>
          <w:p w:rsidR="00233B9A" w:rsidRDefault="00233B9A">
            <w:pPr>
              <w:pStyle w:val="4"/>
            </w:pPr>
          </w:p>
        </w:tc>
        <w:tc>
          <w:tcPr>
            <w:tcW w:w="964" w:type="dxa"/>
            <w:vAlign w:val="center"/>
          </w:tcPr>
          <w:p w:rsidR="00233B9A" w:rsidRDefault="000C69FE">
            <w:pPr>
              <w:pStyle w:val="4"/>
            </w:pPr>
            <w:r>
              <w:t>363.60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lastRenderedPageBreak/>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视频监控设备</w:t>
            </w:r>
          </w:p>
        </w:tc>
        <w:tc>
          <w:tcPr>
            <w:tcW w:w="1134" w:type="dxa"/>
            <w:vAlign w:val="center"/>
          </w:tcPr>
          <w:p w:rsidR="00233B9A" w:rsidRDefault="000C69FE">
            <w:pPr>
              <w:pStyle w:val="2"/>
            </w:pPr>
            <w:r>
              <w:t>A02091107</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155.00</w:t>
            </w:r>
          </w:p>
        </w:tc>
        <w:tc>
          <w:tcPr>
            <w:tcW w:w="964" w:type="dxa"/>
            <w:vAlign w:val="center"/>
          </w:tcPr>
          <w:p w:rsidR="00233B9A" w:rsidRDefault="000C69FE">
            <w:pPr>
              <w:pStyle w:val="4"/>
            </w:pPr>
            <w:r>
              <w:t>155.00</w:t>
            </w:r>
          </w:p>
        </w:tc>
        <w:tc>
          <w:tcPr>
            <w:tcW w:w="964" w:type="dxa"/>
            <w:vAlign w:val="center"/>
          </w:tcPr>
          <w:p w:rsidR="00233B9A" w:rsidRDefault="00233B9A">
            <w:pPr>
              <w:pStyle w:val="4"/>
            </w:pPr>
          </w:p>
        </w:tc>
        <w:tc>
          <w:tcPr>
            <w:tcW w:w="964" w:type="dxa"/>
            <w:vAlign w:val="center"/>
          </w:tcPr>
          <w:p w:rsidR="00233B9A" w:rsidRDefault="000C69FE">
            <w:pPr>
              <w:pStyle w:val="4"/>
            </w:pPr>
            <w:r>
              <w:t>155.00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饮食炊事机械</w:t>
            </w:r>
          </w:p>
        </w:tc>
        <w:tc>
          <w:tcPr>
            <w:tcW w:w="1134" w:type="dxa"/>
            <w:vAlign w:val="center"/>
          </w:tcPr>
          <w:p w:rsidR="00233B9A" w:rsidRDefault="000C69FE">
            <w:pPr>
              <w:pStyle w:val="2"/>
            </w:pPr>
            <w:r>
              <w:t>A031210</w:t>
            </w:r>
          </w:p>
        </w:tc>
        <w:tc>
          <w:tcPr>
            <w:tcW w:w="709" w:type="dxa"/>
            <w:vAlign w:val="center"/>
          </w:tcPr>
          <w:p w:rsidR="00233B9A" w:rsidRDefault="000C69FE">
            <w:pPr>
              <w:pStyle w:val="3"/>
            </w:pPr>
            <w:r>
              <w:t>套</w:t>
            </w:r>
          </w:p>
        </w:tc>
        <w:tc>
          <w:tcPr>
            <w:tcW w:w="850" w:type="dxa"/>
            <w:vAlign w:val="center"/>
          </w:tcPr>
          <w:p w:rsidR="00233B9A" w:rsidRDefault="000C69FE">
            <w:pPr>
              <w:pStyle w:val="4"/>
            </w:pPr>
            <w:r>
              <w:t>1</w:t>
            </w:r>
          </w:p>
        </w:tc>
        <w:tc>
          <w:tcPr>
            <w:tcW w:w="850" w:type="dxa"/>
            <w:vAlign w:val="center"/>
          </w:tcPr>
          <w:p w:rsidR="00233B9A" w:rsidRDefault="000C69FE">
            <w:pPr>
              <w:pStyle w:val="4"/>
            </w:pPr>
            <w:r>
              <w:t>280.00</w:t>
            </w:r>
          </w:p>
        </w:tc>
        <w:tc>
          <w:tcPr>
            <w:tcW w:w="964" w:type="dxa"/>
            <w:vAlign w:val="center"/>
          </w:tcPr>
          <w:p w:rsidR="00233B9A" w:rsidRDefault="000C69FE">
            <w:pPr>
              <w:pStyle w:val="4"/>
            </w:pPr>
            <w:r>
              <w:t>280.00</w:t>
            </w:r>
          </w:p>
        </w:tc>
        <w:tc>
          <w:tcPr>
            <w:tcW w:w="964" w:type="dxa"/>
            <w:vAlign w:val="center"/>
          </w:tcPr>
          <w:p w:rsidR="00233B9A" w:rsidRDefault="00233B9A">
            <w:pPr>
              <w:pStyle w:val="4"/>
            </w:pPr>
          </w:p>
        </w:tc>
        <w:tc>
          <w:tcPr>
            <w:tcW w:w="964" w:type="dxa"/>
            <w:vAlign w:val="center"/>
          </w:tcPr>
          <w:p w:rsidR="00233B9A" w:rsidRDefault="000C69FE">
            <w:pPr>
              <w:pStyle w:val="4"/>
            </w:pPr>
            <w:r>
              <w:t>280.00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其他家具用具</w:t>
            </w:r>
          </w:p>
        </w:tc>
        <w:tc>
          <w:tcPr>
            <w:tcW w:w="1134" w:type="dxa"/>
            <w:vAlign w:val="center"/>
          </w:tcPr>
          <w:p w:rsidR="00233B9A" w:rsidRDefault="000C69FE">
            <w:pPr>
              <w:pStyle w:val="2"/>
            </w:pPr>
            <w:r>
              <w:t>A0699</w:t>
            </w:r>
          </w:p>
        </w:tc>
        <w:tc>
          <w:tcPr>
            <w:tcW w:w="709" w:type="dxa"/>
            <w:vAlign w:val="center"/>
          </w:tcPr>
          <w:p w:rsidR="00233B9A" w:rsidRDefault="000C69FE">
            <w:pPr>
              <w:pStyle w:val="3"/>
            </w:pPr>
            <w:r>
              <w:t>批</w:t>
            </w:r>
          </w:p>
        </w:tc>
        <w:tc>
          <w:tcPr>
            <w:tcW w:w="850" w:type="dxa"/>
            <w:vAlign w:val="center"/>
          </w:tcPr>
          <w:p w:rsidR="00233B9A" w:rsidRDefault="000C69FE">
            <w:pPr>
              <w:pStyle w:val="4"/>
            </w:pPr>
            <w:r>
              <w:t>1</w:t>
            </w:r>
          </w:p>
        </w:tc>
        <w:tc>
          <w:tcPr>
            <w:tcW w:w="850" w:type="dxa"/>
            <w:vAlign w:val="center"/>
          </w:tcPr>
          <w:p w:rsidR="00233B9A" w:rsidRDefault="000C69FE">
            <w:pPr>
              <w:pStyle w:val="4"/>
            </w:pPr>
            <w:r>
              <w:t>901.66</w:t>
            </w:r>
          </w:p>
        </w:tc>
        <w:tc>
          <w:tcPr>
            <w:tcW w:w="964" w:type="dxa"/>
            <w:vAlign w:val="center"/>
          </w:tcPr>
          <w:p w:rsidR="00233B9A" w:rsidRDefault="000C69FE">
            <w:pPr>
              <w:pStyle w:val="4"/>
            </w:pPr>
            <w:r>
              <w:t>901.66</w:t>
            </w:r>
          </w:p>
        </w:tc>
        <w:tc>
          <w:tcPr>
            <w:tcW w:w="964" w:type="dxa"/>
            <w:vAlign w:val="center"/>
          </w:tcPr>
          <w:p w:rsidR="00233B9A" w:rsidRDefault="00233B9A">
            <w:pPr>
              <w:pStyle w:val="4"/>
            </w:pPr>
          </w:p>
        </w:tc>
        <w:tc>
          <w:tcPr>
            <w:tcW w:w="964" w:type="dxa"/>
            <w:vAlign w:val="center"/>
          </w:tcPr>
          <w:p w:rsidR="00233B9A" w:rsidRDefault="000C69FE">
            <w:pPr>
              <w:pStyle w:val="4"/>
            </w:pPr>
            <w:r>
              <w:t>901.66</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合成材料</w:t>
            </w:r>
          </w:p>
        </w:tc>
        <w:tc>
          <w:tcPr>
            <w:tcW w:w="1134" w:type="dxa"/>
            <w:vAlign w:val="center"/>
          </w:tcPr>
          <w:p w:rsidR="00233B9A" w:rsidRDefault="000C69FE">
            <w:pPr>
              <w:pStyle w:val="2"/>
            </w:pPr>
            <w:r>
              <w:t>A170113</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438.70</w:t>
            </w:r>
          </w:p>
        </w:tc>
        <w:tc>
          <w:tcPr>
            <w:tcW w:w="964" w:type="dxa"/>
            <w:vAlign w:val="center"/>
          </w:tcPr>
          <w:p w:rsidR="00233B9A" w:rsidRDefault="000C69FE">
            <w:pPr>
              <w:pStyle w:val="4"/>
            </w:pPr>
            <w:r>
              <w:t>438.70</w:t>
            </w:r>
          </w:p>
        </w:tc>
        <w:tc>
          <w:tcPr>
            <w:tcW w:w="964" w:type="dxa"/>
            <w:vAlign w:val="center"/>
          </w:tcPr>
          <w:p w:rsidR="00233B9A" w:rsidRDefault="00233B9A">
            <w:pPr>
              <w:pStyle w:val="4"/>
            </w:pPr>
          </w:p>
        </w:tc>
        <w:tc>
          <w:tcPr>
            <w:tcW w:w="964" w:type="dxa"/>
            <w:vAlign w:val="center"/>
          </w:tcPr>
          <w:p w:rsidR="00233B9A" w:rsidRDefault="000C69FE">
            <w:pPr>
              <w:pStyle w:val="4"/>
            </w:pPr>
            <w:r>
              <w:t>438.70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438.70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体育场馆用房施工</w:t>
            </w:r>
          </w:p>
        </w:tc>
        <w:tc>
          <w:tcPr>
            <w:tcW w:w="1134" w:type="dxa"/>
            <w:vAlign w:val="center"/>
          </w:tcPr>
          <w:p w:rsidR="00233B9A" w:rsidRDefault="000C69FE">
            <w:pPr>
              <w:pStyle w:val="2"/>
            </w:pPr>
            <w:r>
              <w:t>B011201</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240.00</w:t>
            </w:r>
          </w:p>
        </w:tc>
        <w:tc>
          <w:tcPr>
            <w:tcW w:w="964" w:type="dxa"/>
            <w:vAlign w:val="center"/>
          </w:tcPr>
          <w:p w:rsidR="00233B9A" w:rsidRDefault="000C69FE">
            <w:pPr>
              <w:pStyle w:val="4"/>
            </w:pPr>
            <w:r>
              <w:t>240.00</w:t>
            </w:r>
          </w:p>
        </w:tc>
        <w:tc>
          <w:tcPr>
            <w:tcW w:w="964" w:type="dxa"/>
            <w:vAlign w:val="center"/>
          </w:tcPr>
          <w:p w:rsidR="00233B9A" w:rsidRDefault="00233B9A">
            <w:pPr>
              <w:pStyle w:val="4"/>
            </w:pPr>
          </w:p>
        </w:tc>
        <w:tc>
          <w:tcPr>
            <w:tcW w:w="964" w:type="dxa"/>
            <w:vAlign w:val="center"/>
          </w:tcPr>
          <w:p w:rsidR="00233B9A" w:rsidRDefault="000C69FE">
            <w:pPr>
              <w:pStyle w:val="4"/>
            </w:pPr>
            <w:r>
              <w:t>240.00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餐饮服务</w:t>
            </w:r>
          </w:p>
        </w:tc>
        <w:tc>
          <w:tcPr>
            <w:tcW w:w="1134" w:type="dxa"/>
            <w:vAlign w:val="center"/>
          </w:tcPr>
          <w:p w:rsidR="00233B9A" w:rsidRDefault="000C69FE">
            <w:pPr>
              <w:pStyle w:val="2"/>
            </w:pPr>
            <w:r>
              <w:t>C0702</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275.00</w:t>
            </w:r>
          </w:p>
        </w:tc>
        <w:tc>
          <w:tcPr>
            <w:tcW w:w="964" w:type="dxa"/>
            <w:vAlign w:val="center"/>
          </w:tcPr>
          <w:p w:rsidR="00233B9A" w:rsidRDefault="000C69FE">
            <w:pPr>
              <w:pStyle w:val="4"/>
            </w:pPr>
            <w:r>
              <w:t>275.00</w:t>
            </w:r>
          </w:p>
        </w:tc>
        <w:tc>
          <w:tcPr>
            <w:tcW w:w="964" w:type="dxa"/>
            <w:vAlign w:val="center"/>
          </w:tcPr>
          <w:p w:rsidR="00233B9A" w:rsidRDefault="00233B9A">
            <w:pPr>
              <w:pStyle w:val="4"/>
            </w:pPr>
          </w:p>
        </w:tc>
        <w:tc>
          <w:tcPr>
            <w:tcW w:w="964" w:type="dxa"/>
            <w:vAlign w:val="center"/>
          </w:tcPr>
          <w:p w:rsidR="00233B9A" w:rsidRDefault="000C69FE">
            <w:pPr>
              <w:pStyle w:val="4"/>
            </w:pPr>
            <w:r>
              <w:t>275.00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275.00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安全服务</w:t>
            </w:r>
          </w:p>
        </w:tc>
        <w:tc>
          <w:tcPr>
            <w:tcW w:w="1134" w:type="dxa"/>
            <w:vAlign w:val="center"/>
          </w:tcPr>
          <w:p w:rsidR="00233B9A" w:rsidRDefault="000C69FE">
            <w:pPr>
              <w:pStyle w:val="2"/>
            </w:pPr>
            <w:r>
              <w:t>C0810</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148.80</w:t>
            </w:r>
          </w:p>
        </w:tc>
        <w:tc>
          <w:tcPr>
            <w:tcW w:w="964" w:type="dxa"/>
            <w:vAlign w:val="center"/>
          </w:tcPr>
          <w:p w:rsidR="00233B9A" w:rsidRDefault="000C69FE">
            <w:pPr>
              <w:pStyle w:val="4"/>
            </w:pPr>
            <w:r>
              <w:t>148.80</w:t>
            </w:r>
          </w:p>
        </w:tc>
        <w:tc>
          <w:tcPr>
            <w:tcW w:w="964" w:type="dxa"/>
            <w:vAlign w:val="center"/>
          </w:tcPr>
          <w:p w:rsidR="00233B9A" w:rsidRDefault="00233B9A">
            <w:pPr>
              <w:pStyle w:val="4"/>
            </w:pPr>
          </w:p>
        </w:tc>
        <w:tc>
          <w:tcPr>
            <w:tcW w:w="964" w:type="dxa"/>
            <w:vAlign w:val="center"/>
          </w:tcPr>
          <w:p w:rsidR="00233B9A" w:rsidRDefault="000C69FE">
            <w:pPr>
              <w:pStyle w:val="4"/>
            </w:pPr>
            <w:r>
              <w:t>148.80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123.40</w:t>
            </w:r>
          </w:p>
        </w:tc>
        <w:tc>
          <w:tcPr>
            <w:tcW w:w="964" w:type="dxa"/>
            <w:vAlign w:val="center"/>
          </w:tcPr>
          <w:p w:rsidR="00233B9A" w:rsidRDefault="000C69FE">
            <w:pPr>
              <w:pStyle w:val="4"/>
            </w:pPr>
            <w:r>
              <w:t>123.40</w:t>
            </w:r>
          </w:p>
        </w:tc>
        <w:tc>
          <w:tcPr>
            <w:tcW w:w="964" w:type="dxa"/>
            <w:vAlign w:val="center"/>
          </w:tcPr>
          <w:p w:rsidR="00233B9A" w:rsidRDefault="00233B9A">
            <w:pPr>
              <w:pStyle w:val="4"/>
            </w:pPr>
          </w:p>
        </w:tc>
        <w:tc>
          <w:tcPr>
            <w:tcW w:w="964" w:type="dxa"/>
            <w:vAlign w:val="center"/>
          </w:tcPr>
          <w:p w:rsidR="00233B9A" w:rsidRDefault="000C69FE">
            <w:pPr>
              <w:pStyle w:val="4"/>
            </w:pPr>
            <w:r>
              <w:t>123.40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物业管理服务</w:t>
            </w:r>
          </w:p>
        </w:tc>
        <w:tc>
          <w:tcPr>
            <w:tcW w:w="1134" w:type="dxa"/>
            <w:vAlign w:val="center"/>
          </w:tcPr>
          <w:p w:rsidR="00233B9A" w:rsidRDefault="000C69FE">
            <w:pPr>
              <w:pStyle w:val="2"/>
            </w:pPr>
            <w:r>
              <w:t>C1204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75.00</w:t>
            </w:r>
          </w:p>
        </w:tc>
        <w:tc>
          <w:tcPr>
            <w:tcW w:w="964" w:type="dxa"/>
            <w:vAlign w:val="center"/>
          </w:tcPr>
          <w:p w:rsidR="00233B9A" w:rsidRDefault="000C69FE">
            <w:pPr>
              <w:pStyle w:val="4"/>
            </w:pPr>
            <w:r>
              <w:t>75.00</w:t>
            </w:r>
          </w:p>
        </w:tc>
        <w:tc>
          <w:tcPr>
            <w:tcW w:w="964" w:type="dxa"/>
            <w:vAlign w:val="center"/>
          </w:tcPr>
          <w:p w:rsidR="00233B9A" w:rsidRDefault="00233B9A">
            <w:pPr>
              <w:pStyle w:val="4"/>
            </w:pPr>
          </w:p>
        </w:tc>
        <w:tc>
          <w:tcPr>
            <w:tcW w:w="964" w:type="dxa"/>
            <w:vAlign w:val="center"/>
          </w:tcPr>
          <w:p w:rsidR="00233B9A" w:rsidRDefault="000C69FE">
            <w:pPr>
              <w:pStyle w:val="4"/>
            </w:pPr>
            <w:r>
              <w:t>75.00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75.00</w:t>
            </w: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电力分配服务</w:t>
            </w:r>
          </w:p>
        </w:tc>
        <w:tc>
          <w:tcPr>
            <w:tcW w:w="1134" w:type="dxa"/>
            <w:vAlign w:val="center"/>
          </w:tcPr>
          <w:p w:rsidR="00233B9A" w:rsidRDefault="000C69FE">
            <w:pPr>
              <w:pStyle w:val="2"/>
            </w:pPr>
            <w:r>
              <w:t>C140102</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1425.00</w:t>
            </w:r>
          </w:p>
        </w:tc>
        <w:tc>
          <w:tcPr>
            <w:tcW w:w="964" w:type="dxa"/>
            <w:vAlign w:val="center"/>
          </w:tcPr>
          <w:p w:rsidR="00233B9A" w:rsidRDefault="000C69FE">
            <w:pPr>
              <w:pStyle w:val="4"/>
            </w:pPr>
            <w:r>
              <w:t>1425.00</w:t>
            </w:r>
          </w:p>
        </w:tc>
        <w:tc>
          <w:tcPr>
            <w:tcW w:w="964" w:type="dxa"/>
            <w:vAlign w:val="center"/>
          </w:tcPr>
          <w:p w:rsidR="00233B9A" w:rsidRDefault="00233B9A">
            <w:pPr>
              <w:pStyle w:val="4"/>
            </w:pPr>
          </w:p>
        </w:tc>
        <w:tc>
          <w:tcPr>
            <w:tcW w:w="964" w:type="dxa"/>
            <w:vAlign w:val="center"/>
          </w:tcPr>
          <w:p w:rsidR="00233B9A" w:rsidRDefault="000C69FE">
            <w:pPr>
              <w:pStyle w:val="4"/>
            </w:pPr>
            <w:r>
              <w:t>1425.00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水的生产和分配</w:t>
            </w:r>
          </w:p>
        </w:tc>
        <w:tc>
          <w:tcPr>
            <w:tcW w:w="1134" w:type="dxa"/>
            <w:vAlign w:val="center"/>
          </w:tcPr>
          <w:p w:rsidR="00233B9A" w:rsidRDefault="000C69FE">
            <w:pPr>
              <w:pStyle w:val="2"/>
            </w:pPr>
            <w:r>
              <w:t>C1404</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115.00</w:t>
            </w:r>
          </w:p>
        </w:tc>
        <w:tc>
          <w:tcPr>
            <w:tcW w:w="964" w:type="dxa"/>
            <w:vAlign w:val="center"/>
          </w:tcPr>
          <w:p w:rsidR="00233B9A" w:rsidRDefault="000C69FE">
            <w:pPr>
              <w:pStyle w:val="4"/>
            </w:pPr>
            <w:r>
              <w:t>115.00</w:t>
            </w:r>
          </w:p>
        </w:tc>
        <w:tc>
          <w:tcPr>
            <w:tcW w:w="964" w:type="dxa"/>
            <w:vAlign w:val="center"/>
          </w:tcPr>
          <w:p w:rsidR="00233B9A" w:rsidRDefault="00233B9A">
            <w:pPr>
              <w:pStyle w:val="4"/>
            </w:pPr>
          </w:p>
        </w:tc>
        <w:tc>
          <w:tcPr>
            <w:tcW w:w="964" w:type="dxa"/>
            <w:vAlign w:val="center"/>
          </w:tcPr>
          <w:p w:rsidR="00233B9A" w:rsidRDefault="000C69FE">
            <w:pPr>
              <w:pStyle w:val="4"/>
            </w:pPr>
            <w:r>
              <w:t>115.00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r>
      <w:tr w:rsidR="00233B9A">
        <w:trPr>
          <w:cantSplit/>
          <w:jc w:val="center"/>
        </w:trPr>
        <w:tc>
          <w:tcPr>
            <w:tcW w:w="1701" w:type="dxa"/>
            <w:vAlign w:val="center"/>
          </w:tcPr>
          <w:p w:rsidR="00233B9A" w:rsidRDefault="000C69FE">
            <w:pPr>
              <w:pStyle w:val="2"/>
            </w:pPr>
            <w:r>
              <w:t>体育发展经费（基金）</w:t>
            </w:r>
          </w:p>
        </w:tc>
        <w:tc>
          <w:tcPr>
            <w:tcW w:w="964" w:type="dxa"/>
            <w:vAlign w:val="center"/>
          </w:tcPr>
          <w:p w:rsidR="00233B9A" w:rsidRDefault="000C69FE">
            <w:pPr>
              <w:pStyle w:val="4"/>
            </w:pPr>
            <w:r>
              <w:t>5919.20</w:t>
            </w:r>
          </w:p>
        </w:tc>
        <w:tc>
          <w:tcPr>
            <w:tcW w:w="1134" w:type="dxa"/>
            <w:vAlign w:val="center"/>
          </w:tcPr>
          <w:p w:rsidR="00233B9A" w:rsidRDefault="000C69FE">
            <w:pPr>
              <w:pStyle w:val="2"/>
            </w:pPr>
            <w:r>
              <w:t>其他体育服务</w:t>
            </w:r>
          </w:p>
        </w:tc>
        <w:tc>
          <w:tcPr>
            <w:tcW w:w="1134" w:type="dxa"/>
            <w:vAlign w:val="center"/>
          </w:tcPr>
          <w:p w:rsidR="00233B9A" w:rsidRDefault="000C69FE">
            <w:pPr>
              <w:pStyle w:val="2"/>
            </w:pPr>
            <w:r>
              <w:t>C200499</w:t>
            </w:r>
          </w:p>
        </w:tc>
        <w:tc>
          <w:tcPr>
            <w:tcW w:w="709" w:type="dxa"/>
            <w:vAlign w:val="center"/>
          </w:tcPr>
          <w:p w:rsidR="00233B9A" w:rsidRDefault="000C69FE">
            <w:pPr>
              <w:pStyle w:val="3"/>
            </w:pPr>
            <w:r>
              <w:t>项</w:t>
            </w:r>
          </w:p>
        </w:tc>
        <w:tc>
          <w:tcPr>
            <w:tcW w:w="850" w:type="dxa"/>
            <w:vAlign w:val="center"/>
          </w:tcPr>
          <w:p w:rsidR="00233B9A" w:rsidRDefault="000C69FE">
            <w:pPr>
              <w:pStyle w:val="4"/>
            </w:pPr>
            <w:r>
              <w:t>1</w:t>
            </w:r>
          </w:p>
        </w:tc>
        <w:tc>
          <w:tcPr>
            <w:tcW w:w="850" w:type="dxa"/>
            <w:vAlign w:val="center"/>
          </w:tcPr>
          <w:p w:rsidR="00233B9A" w:rsidRDefault="000C69FE">
            <w:pPr>
              <w:pStyle w:val="4"/>
            </w:pPr>
            <w:r>
              <w:t>108.00</w:t>
            </w:r>
          </w:p>
        </w:tc>
        <w:tc>
          <w:tcPr>
            <w:tcW w:w="964" w:type="dxa"/>
            <w:vAlign w:val="center"/>
          </w:tcPr>
          <w:p w:rsidR="00233B9A" w:rsidRDefault="000C69FE">
            <w:pPr>
              <w:pStyle w:val="4"/>
            </w:pPr>
            <w:r>
              <w:t>108.00</w:t>
            </w:r>
          </w:p>
        </w:tc>
        <w:tc>
          <w:tcPr>
            <w:tcW w:w="964" w:type="dxa"/>
            <w:vAlign w:val="center"/>
          </w:tcPr>
          <w:p w:rsidR="00233B9A" w:rsidRDefault="00233B9A">
            <w:pPr>
              <w:pStyle w:val="4"/>
            </w:pPr>
          </w:p>
        </w:tc>
        <w:tc>
          <w:tcPr>
            <w:tcW w:w="964" w:type="dxa"/>
            <w:vAlign w:val="center"/>
          </w:tcPr>
          <w:p w:rsidR="00233B9A" w:rsidRDefault="000C69FE">
            <w:pPr>
              <w:pStyle w:val="4"/>
            </w:pPr>
            <w:r>
              <w:t>108.00</w:t>
            </w: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233B9A">
            <w:pPr>
              <w:pStyle w:val="4"/>
            </w:pPr>
          </w:p>
        </w:tc>
        <w:tc>
          <w:tcPr>
            <w:tcW w:w="964" w:type="dxa"/>
            <w:vAlign w:val="center"/>
          </w:tcPr>
          <w:p w:rsidR="00233B9A" w:rsidRDefault="000C69FE">
            <w:pPr>
              <w:pStyle w:val="4"/>
            </w:pPr>
            <w:r>
              <w:t>108.00</w:t>
            </w:r>
          </w:p>
        </w:tc>
      </w:tr>
    </w:tbl>
    <w:p w:rsidR="00233B9A" w:rsidRDefault="000C69FE">
      <w:pPr>
        <w:spacing w:line="500" w:lineRule="exact"/>
        <w:ind w:firstLine="420"/>
      </w:pPr>
      <w:r>
        <w:rPr>
          <w:rFonts w:ascii="方正书宋_GBK" w:eastAsia="方正书宋_GBK" w:hAnsi="方正书宋_GBK" w:cs="方正书宋_GBK"/>
          <w:color w:val="000000"/>
          <w:sz w:val="21"/>
        </w:rPr>
        <w:t>注：同一采购目录序号的物品，其单价会因配置规格不同而变动，均符合资产配置标准。涉密采购事项按照相关规定执行。</w:t>
      </w:r>
    </w:p>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lastRenderedPageBreak/>
        <w:t>七、国有资产信息</w:t>
      </w:r>
    </w:p>
    <w:p w:rsidR="00233B9A" w:rsidRDefault="000C69FE">
      <w:pPr>
        <w:spacing w:line="500" w:lineRule="exact"/>
        <w:ind w:firstLine="560"/>
      </w:pPr>
      <w:r>
        <w:rPr>
          <w:rFonts w:eastAsia="方正仿宋_GBK"/>
          <w:color w:val="000000"/>
          <w:sz w:val="28"/>
        </w:rPr>
        <w:t>河北奥林匹克体育中心上年末固定资产金额为</w:t>
      </w:r>
      <w:r>
        <w:rPr>
          <w:rFonts w:eastAsia="方正仿宋_GBK"/>
          <w:color w:val="000000"/>
          <w:sz w:val="28"/>
        </w:rPr>
        <w:t>5603.01</w:t>
      </w:r>
      <w:r>
        <w:rPr>
          <w:rFonts w:eastAsia="方正仿宋_GBK"/>
          <w:color w:val="000000"/>
          <w:sz w:val="28"/>
        </w:rPr>
        <w:t>万元（详见下表）。本年度拟购置固定资产总额为</w:t>
      </w:r>
      <w:r>
        <w:rPr>
          <w:rFonts w:eastAsia="方正仿宋_GBK"/>
          <w:color w:val="000000"/>
          <w:sz w:val="28"/>
        </w:rPr>
        <w:t>2280.90</w:t>
      </w:r>
      <w:r>
        <w:rPr>
          <w:rFonts w:eastAsia="方正仿宋_GBK"/>
          <w:color w:val="000000"/>
          <w:sz w:val="28"/>
        </w:rPr>
        <w:t>万元，已按要求列入政府采购预算，详见政府采购预算表。</w:t>
      </w:r>
    </w:p>
    <w:p w:rsidR="00233B9A" w:rsidRDefault="000C69FE">
      <w:pPr>
        <w:jc w:val="center"/>
      </w:pPr>
      <w:r>
        <w:rPr>
          <w:rFonts w:ascii="方正小标宋_GBK" w:eastAsia="方正小标宋_GBK" w:hAnsi="方正小标宋_GBK" w:cs="方正小标宋_GBK"/>
          <w:color w:val="000000"/>
          <w:sz w:val="36"/>
        </w:rPr>
        <w:t>单位固定资产占用情况表</w:t>
      </w:r>
    </w:p>
    <w:tbl>
      <w:tblPr>
        <w:tblW w:w="0" w:type="auto"/>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ayout w:type="fixed"/>
        <w:tblLook w:val="0600" w:firstRow="0" w:lastRow="0" w:firstColumn="0" w:lastColumn="0" w:noHBand="1" w:noVBand="1"/>
      </w:tblPr>
      <w:tblGrid>
        <w:gridCol w:w="7370"/>
        <w:gridCol w:w="2835"/>
        <w:gridCol w:w="2835"/>
      </w:tblGrid>
      <w:tr w:rsidR="00740129" w:rsidTr="00740129">
        <w:trPr>
          <w:tblHeader/>
          <w:jc w:val="center"/>
        </w:trPr>
        <w:tc>
          <w:tcPr>
            <w:tcW w:w="7370" w:type="dxa"/>
            <w:tcBorders>
              <w:top w:val="single" w:sz="6" w:space="0" w:color="FFFFFF"/>
              <w:left w:val="single" w:sz="6" w:space="0" w:color="FFFFFF"/>
              <w:right w:val="single" w:sz="6" w:space="0" w:color="FFFFFF"/>
            </w:tcBorders>
            <w:vAlign w:val="center"/>
          </w:tcPr>
          <w:p w:rsidR="00233B9A" w:rsidRDefault="000C69FE">
            <w:pPr>
              <w:pStyle w:val="20"/>
            </w:pPr>
            <w:r>
              <w:t>362030河北奥林匹克体育中心</w:t>
            </w:r>
          </w:p>
        </w:tc>
        <w:tc>
          <w:tcPr>
            <w:tcW w:w="5669" w:type="dxa"/>
            <w:gridSpan w:val="2"/>
            <w:tcBorders>
              <w:top w:val="single" w:sz="6" w:space="0" w:color="FFFFFF"/>
              <w:left w:val="single" w:sz="6" w:space="0" w:color="FFFFFF"/>
              <w:right w:val="single" w:sz="6" w:space="0" w:color="FFFFFF"/>
            </w:tcBorders>
            <w:vAlign w:val="center"/>
          </w:tcPr>
          <w:p w:rsidR="00233B9A" w:rsidRDefault="000C69FE">
            <w:pPr>
              <w:pStyle w:val="22"/>
            </w:pPr>
            <w:r>
              <w:t>截止时间：2021-12-31</w:t>
            </w:r>
          </w:p>
        </w:tc>
      </w:tr>
      <w:tr w:rsidR="00233B9A">
        <w:trPr>
          <w:tblHeader/>
          <w:jc w:val="center"/>
        </w:trPr>
        <w:tc>
          <w:tcPr>
            <w:tcW w:w="7370" w:type="dxa"/>
            <w:vAlign w:val="center"/>
          </w:tcPr>
          <w:p w:rsidR="00233B9A" w:rsidRDefault="000C69FE">
            <w:pPr>
              <w:pStyle w:val="1"/>
            </w:pPr>
            <w:r>
              <w:t>项   目</w:t>
            </w:r>
          </w:p>
        </w:tc>
        <w:tc>
          <w:tcPr>
            <w:tcW w:w="2835" w:type="dxa"/>
            <w:vAlign w:val="center"/>
          </w:tcPr>
          <w:p w:rsidR="00233B9A" w:rsidRDefault="000C69FE">
            <w:pPr>
              <w:pStyle w:val="1"/>
            </w:pPr>
            <w:r>
              <w:t>数量</w:t>
            </w:r>
          </w:p>
        </w:tc>
        <w:tc>
          <w:tcPr>
            <w:tcW w:w="2835" w:type="dxa"/>
            <w:vAlign w:val="center"/>
          </w:tcPr>
          <w:p w:rsidR="00233B9A" w:rsidRDefault="000C69FE">
            <w:pPr>
              <w:pStyle w:val="1"/>
            </w:pPr>
            <w:r>
              <w:t>价值（金额单位：万元）</w:t>
            </w:r>
          </w:p>
        </w:tc>
      </w:tr>
      <w:tr w:rsidR="00233B9A">
        <w:trPr>
          <w:jc w:val="center"/>
        </w:trPr>
        <w:tc>
          <w:tcPr>
            <w:tcW w:w="7370" w:type="dxa"/>
            <w:vAlign w:val="center"/>
          </w:tcPr>
          <w:p w:rsidR="00233B9A" w:rsidRDefault="000C69FE">
            <w:pPr>
              <w:pStyle w:val="2"/>
            </w:pPr>
            <w:r>
              <w:t>资产总额</w:t>
            </w:r>
          </w:p>
        </w:tc>
        <w:tc>
          <w:tcPr>
            <w:tcW w:w="2835" w:type="dxa"/>
            <w:vAlign w:val="center"/>
          </w:tcPr>
          <w:p w:rsidR="00233B9A" w:rsidRDefault="00233B9A">
            <w:pPr>
              <w:pStyle w:val="3"/>
            </w:pPr>
          </w:p>
        </w:tc>
        <w:tc>
          <w:tcPr>
            <w:tcW w:w="2835" w:type="dxa"/>
            <w:vAlign w:val="center"/>
          </w:tcPr>
          <w:p w:rsidR="00233B9A" w:rsidRDefault="000C69FE">
            <w:pPr>
              <w:pStyle w:val="4"/>
            </w:pPr>
            <w:r>
              <w:t>5603.01</w:t>
            </w:r>
          </w:p>
        </w:tc>
      </w:tr>
      <w:tr w:rsidR="00233B9A">
        <w:trPr>
          <w:jc w:val="center"/>
        </w:trPr>
        <w:tc>
          <w:tcPr>
            <w:tcW w:w="7370" w:type="dxa"/>
            <w:vAlign w:val="center"/>
          </w:tcPr>
          <w:p w:rsidR="00233B9A" w:rsidRDefault="000C69FE">
            <w:pPr>
              <w:pStyle w:val="2"/>
            </w:pPr>
            <w:r>
              <w:t>1、房屋（平方米）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 xml:space="preserve">　　其中：办公用房（平方米）</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2、车辆（台、辆）</w:t>
            </w:r>
          </w:p>
        </w:tc>
        <w:tc>
          <w:tcPr>
            <w:tcW w:w="2835" w:type="dxa"/>
            <w:vAlign w:val="center"/>
          </w:tcPr>
          <w:p w:rsidR="00233B9A" w:rsidRDefault="00233B9A">
            <w:pPr>
              <w:pStyle w:val="3"/>
            </w:pPr>
          </w:p>
        </w:tc>
        <w:tc>
          <w:tcPr>
            <w:tcW w:w="2835" w:type="dxa"/>
            <w:vAlign w:val="center"/>
          </w:tcPr>
          <w:p w:rsidR="00233B9A" w:rsidRDefault="00233B9A">
            <w:pPr>
              <w:pStyle w:val="4"/>
            </w:pPr>
          </w:p>
        </w:tc>
      </w:tr>
      <w:tr w:rsidR="00233B9A">
        <w:trPr>
          <w:jc w:val="center"/>
        </w:trPr>
        <w:tc>
          <w:tcPr>
            <w:tcW w:w="7370" w:type="dxa"/>
            <w:vAlign w:val="center"/>
          </w:tcPr>
          <w:p w:rsidR="00233B9A" w:rsidRDefault="000C69FE">
            <w:pPr>
              <w:pStyle w:val="2"/>
            </w:pPr>
            <w:r>
              <w:t>3、单价在20万元以上的设备</w:t>
            </w:r>
          </w:p>
        </w:tc>
        <w:tc>
          <w:tcPr>
            <w:tcW w:w="2835" w:type="dxa"/>
            <w:vAlign w:val="center"/>
          </w:tcPr>
          <w:p w:rsidR="00233B9A" w:rsidRDefault="000C69FE">
            <w:pPr>
              <w:pStyle w:val="3"/>
            </w:pPr>
            <w:r>
              <w:t>43</w:t>
            </w:r>
          </w:p>
        </w:tc>
        <w:tc>
          <w:tcPr>
            <w:tcW w:w="2835" w:type="dxa"/>
            <w:vAlign w:val="center"/>
          </w:tcPr>
          <w:p w:rsidR="00233B9A" w:rsidRDefault="000C69FE">
            <w:pPr>
              <w:pStyle w:val="4"/>
            </w:pPr>
            <w:r>
              <w:t>1823.44</w:t>
            </w:r>
          </w:p>
        </w:tc>
      </w:tr>
      <w:tr w:rsidR="00233B9A">
        <w:trPr>
          <w:jc w:val="center"/>
        </w:trPr>
        <w:tc>
          <w:tcPr>
            <w:tcW w:w="7370" w:type="dxa"/>
            <w:vAlign w:val="center"/>
          </w:tcPr>
          <w:p w:rsidR="00233B9A" w:rsidRDefault="000C69FE">
            <w:pPr>
              <w:pStyle w:val="2"/>
            </w:pPr>
            <w:r>
              <w:t>4、其他固定资产</w:t>
            </w:r>
          </w:p>
        </w:tc>
        <w:tc>
          <w:tcPr>
            <w:tcW w:w="2835" w:type="dxa"/>
            <w:vAlign w:val="center"/>
          </w:tcPr>
          <w:p w:rsidR="00233B9A" w:rsidRDefault="000C69FE">
            <w:pPr>
              <w:pStyle w:val="3"/>
            </w:pPr>
            <w:r>
              <w:t>9784</w:t>
            </w:r>
          </w:p>
        </w:tc>
        <w:tc>
          <w:tcPr>
            <w:tcW w:w="2835" w:type="dxa"/>
            <w:vAlign w:val="center"/>
          </w:tcPr>
          <w:p w:rsidR="00233B9A" w:rsidRDefault="000C69FE">
            <w:pPr>
              <w:pStyle w:val="4"/>
            </w:pPr>
            <w:r>
              <w:t>3779.57</w:t>
            </w:r>
          </w:p>
        </w:tc>
      </w:tr>
    </w:tbl>
    <w:p w:rsidR="00233B9A" w:rsidRDefault="000C69FE">
      <w:pPr>
        <w:ind w:firstLine="640"/>
      </w:pPr>
      <w:r>
        <w:rPr>
          <w:rFonts w:eastAsia="方正仿宋_GBK"/>
          <w:color w:val="000000"/>
          <w:sz w:val="32"/>
        </w:rPr>
        <w:t xml:space="preserve"> </w:t>
      </w:r>
    </w:p>
    <w:p w:rsidR="00233B9A" w:rsidRDefault="000C69FE">
      <w:pPr>
        <w:spacing w:before="10" w:after="10"/>
        <w:ind w:firstLine="640"/>
        <w:outlineLvl w:val="5"/>
      </w:pPr>
      <w:r>
        <w:rPr>
          <w:rFonts w:ascii="黑体" w:eastAsia="黑体" w:hAnsi="黑体" w:cs="黑体"/>
          <w:color w:val="000000"/>
          <w:sz w:val="32"/>
        </w:rPr>
        <w:t>八、名词解释</w:t>
      </w:r>
    </w:p>
    <w:p w:rsidR="00233B9A" w:rsidRDefault="000C69FE">
      <w:pPr>
        <w:spacing w:line="500" w:lineRule="exact"/>
        <w:ind w:firstLine="560"/>
      </w:pPr>
      <w:r>
        <w:rPr>
          <w:rFonts w:eastAsia="方正仿宋_GBK"/>
          <w:color w:val="000000"/>
          <w:sz w:val="28"/>
        </w:rPr>
        <w:t>1</w:t>
      </w:r>
      <w:r>
        <w:rPr>
          <w:rFonts w:eastAsia="方正仿宋_GBK"/>
          <w:color w:val="000000"/>
          <w:sz w:val="28"/>
        </w:rPr>
        <w:t>、</w:t>
      </w:r>
      <w:r>
        <w:rPr>
          <w:rFonts w:eastAsia="方正仿宋_GBK"/>
          <w:b/>
          <w:color w:val="000000"/>
          <w:sz w:val="28"/>
        </w:rPr>
        <w:t>一般公共预算拨款收入：</w:t>
      </w:r>
      <w:r>
        <w:rPr>
          <w:rFonts w:eastAsia="方正仿宋_GBK"/>
          <w:color w:val="000000"/>
          <w:sz w:val="28"/>
        </w:rPr>
        <w:t>指省级财政当年拨付的资金。</w:t>
      </w:r>
    </w:p>
    <w:p w:rsidR="00233B9A" w:rsidRDefault="000C69FE">
      <w:pPr>
        <w:spacing w:line="500" w:lineRule="exact"/>
        <w:ind w:firstLine="560"/>
      </w:pPr>
      <w:r>
        <w:rPr>
          <w:rFonts w:eastAsia="方正仿宋_GBK"/>
          <w:color w:val="000000"/>
          <w:sz w:val="28"/>
        </w:rPr>
        <w:t>2</w:t>
      </w:r>
      <w:r>
        <w:rPr>
          <w:rFonts w:eastAsia="方正仿宋_GBK"/>
          <w:color w:val="000000"/>
          <w:sz w:val="28"/>
        </w:rPr>
        <w:t>、</w:t>
      </w:r>
      <w:r>
        <w:rPr>
          <w:rFonts w:eastAsia="方正仿宋_GBK"/>
          <w:b/>
          <w:color w:val="000000"/>
          <w:sz w:val="28"/>
        </w:rPr>
        <w:t>事业收入：</w:t>
      </w:r>
      <w:r>
        <w:rPr>
          <w:rFonts w:eastAsia="方正仿宋_GBK"/>
          <w:color w:val="000000"/>
          <w:sz w:val="28"/>
        </w:rPr>
        <w:t>指事业单位开展专业业务活动及辅助活动所取得的收入。</w:t>
      </w:r>
    </w:p>
    <w:p w:rsidR="00233B9A" w:rsidRDefault="000C69FE">
      <w:pPr>
        <w:spacing w:line="500" w:lineRule="exact"/>
        <w:ind w:firstLine="560"/>
      </w:pPr>
      <w:r>
        <w:rPr>
          <w:rFonts w:eastAsia="方正仿宋_GBK"/>
          <w:color w:val="000000"/>
          <w:sz w:val="28"/>
        </w:rPr>
        <w:t>3</w:t>
      </w:r>
      <w:r>
        <w:rPr>
          <w:rFonts w:eastAsia="方正仿宋_GBK"/>
          <w:color w:val="000000"/>
          <w:sz w:val="28"/>
        </w:rPr>
        <w:t>、</w:t>
      </w:r>
      <w:r>
        <w:rPr>
          <w:rFonts w:eastAsia="方正仿宋_GBK"/>
          <w:b/>
          <w:color w:val="000000"/>
          <w:sz w:val="28"/>
        </w:rPr>
        <w:t>其他收入：</w:t>
      </w:r>
      <w:r>
        <w:rPr>
          <w:rFonts w:eastAsia="方正仿宋_GBK"/>
          <w:color w:val="000000"/>
          <w:sz w:val="28"/>
        </w:rPr>
        <w:t>指除</w:t>
      </w:r>
      <w:r>
        <w:rPr>
          <w:rFonts w:eastAsia="方正仿宋_GBK"/>
          <w:color w:val="000000"/>
          <w:sz w:val="28"/>
        </w:rPr>
        <w:t>“</w:t>
      </w:r>
      <w:r>
        <w:rPr>
          <w:rFonts w:eastAsia="方正仿宋_GBK"/>
          <w:color w:val="000000"/>
          <w:sz w:val="28"/>
        </w:rPr>
        <w:t>一般公共预算拨款收入</w:t>
      </w:r>
      <w:r>
        <w:rPr>
          <w:rFonts w:eastAsia="方正仿宋_GBK"/>
          <w:color w:val="000000"/>
          <w:sz w:val="28"/>
        </w:rPr>
        <w:t>”</w:t>
      </w:r>
      <w:r>
        <w:rPr>
          <w:rFonts w:eastAsia="方正仿宋_GBK"/>
          <w:color w:val="000000"/>
          <w:sz w:val="28"/>
        </w:rPr>
        <w:t>、</w:t>
      </w:r>
      <w:r>
        <w:rPr>
          <w:rFonts w:eastAsia="方正仿宋_GBK"/>
          <w:color w:val="000000"/>
          <w:sz w:val="28"/>
        </w:rPr>
        <w:t>“</w:t>
      </w:r>
      <w:r>
        <w:rPr>
          <w:rFonts w:eastAsia="方正仿宋_GBK"/>
          <w:color w:val="000000"/>
          <w:sz w:val="28"/>
        </w:rPr>
        <w:t>事业收入</w:t>
      </w:r>
      <w:r>
        <w:rPr>
          <w:rFonts w:eastAsia="方正仿宋_GBK"/>
          <w:color w:val="000000"/>
          <w:sz w:val="28"/>
        </w:rPr>
        <w:t>”</w:t>
      </w:r>
      <w:r>
        <w:rPr>
          <w:rFonts w:eastAsia="方正仿宋_GBK"/>
          <w:color w:val="000000"/>
          <w:sz w:val="28"/>
        </w:rPr>
        <w:t>等以外的收入。主要是按规定动用的租房收入、存款利息收入等。</w:t>
      </w:r>
    </w:p>
    <w:p w:rsidR="00233B9A" w:rsidRDefault="000C69FE">
      <w:pPr>
        <w:spacing w:line="500" w:lineRule="exact"/>
        <w:ind w:firstLine="560"/>
      </w:pPr>
      <w:r>
        <w:rPr>
          <w:rFonts w:eastAsia="方正仿宋_GBK"/>
          <w:color w:val="000000"/>
          <w:sz w:val="28"/>
        </w:rPr>
        <w:t>4</w:t>
      </w:r>
      <w:r>
        <w:rPr>
          <w:rFonts w:eastAsia="方正仿宋_GBK"/>
          <w:color w:val="000000"/>
          <w:sz w:val="28"/>
        </w:rPr>
        <w:t>、</w:t>
      </w:r>
      <w:r>
        <w:rPr>
          <w:rFonts w:eastAsia="方正仿宋_GBK"/>
          <w:b/>
          <w:color w:val="000000"/>
          <w:sz w:val="28"/>
        </w:rPr>
        <w:t>基本支出：</w:t>
      </w:r>
      <w:r>
        <w:rPr>
          <w:rFonts w:eastAsia="方正仿宋_GBK"/>
          <w:color w:val="000000"/>
          <w:sz w:val="28"/>
        </w:rPr>
        <w:t>指为保障机构正常运转、完成日常工作任务而发生的人员支出和公用支出。</w:t>
      </w:r>
    </w:p>
    <w:p w:rsidR="00233B9A" w:rsidRDefault="000C69FE">
      <w:pPr>
        <w:spacing w:line="500" w:lineRule="exact"/>
        <w:ind w:firstLine="560"/>
      </w:pPr>
      <w:r>
        <w:rPr>
          <w:rFonts w:eastAsia="方正仿宋_GBK"/>
          <w:color w:val="000000"/>
          <w:sz w:val="28"/>
        </w:rPr>
        <w:t>5</w:t>
      </w:r>
      <w:r>
        <w:rPr>
          <w:rFonts w:eastAsia="方正仿宋_GBK"/>
          <w:color w:val="000000"/>
          <w:sz w:val="28"/>
        </w:rPr>
        <w:t>、</w:t>
      </w:r>
      <w:r>
        <w:rPr>
          <w:rFonts w:eastAsia="方正仿宋_GBK"/>
          <w:b/>
          <w:color w:val="000000"/>
          <w:sz w:val="28"/>
        </w:rPr>
        <w:t>项目支出：</w:t>
      </w:r>
      <w:r>
        <w:rPr>
          <w:rFonts w:eastAsia="方正仿宋_GBK"/>
          <w:color w:val="000000"/>
          <w:sz w:val="28"/>
        </w:rPr>
        <w:t>指在基本支出之外为完成特定行政任务和事业发展目标所发生的支出。</w:t>
      </w:r>
    </w:p>
    <w:p w:rsidR="00233B9A" w:rsidRDefault="000C69FE">
      <w:pPr>
        <w:spacing w:line="500" w:lineRule="exact"/>
        <w:ind w:firstLine="560"/>
      </w:pPr>
      <w:r>
        <w:rPr>
          <w:rFonts w:eastAsia="方正仿宋_GBK"/>
          <w:color w:val="000000"/>
          <w:sz w:val="28"/>
        </w:rPr>
        <w:t>6</w:t>
      </w:r>
      <w:r>
        <w:rPr>
          <w:rFonts w:eastAsia="方正仿宋_GBK"/>
          <w:color w:val="000000"/>
          <w:sz w:val="28"/>
        </w:rPr>
        <w:t>、</w:t>
      </w:r>
      <w:r>
        <w:rPr>
          <w:rFonts w:eastAsia="方正仿宋_GBK"/>
          <w:b/>
          <w:color w:val="000000"/>
          <w:sz w:val="28"/>
        </w:rPr>
        <w:t>上缴上级支出：</w:t>
      </w:r>
      <w:r>
        <w:rPr>
          <w:rFonts w:eastAsia="方正仿宋_GBK"/>
          <w:color w:val="000000"/>
          <w:sz w:val="28"/>
        </w:rPr>
        <w:t>指下级单位上缴上级的支出。</w:t>
      </w:r>
    </w:p>
    <w:p w:rsidR="00233B9A" w:rsidRDefault="000C69FE">
      <w:pPr>
        <w:spacing w:line="500" w:lineRule="exact"/>
        <w:ind w:firstLine="560"/>
      </w:pPr>
      <w:r>
        <w:rPr>
          <w:rFonts w:eastAsia="方正仿宋_GBK"/>
          <w:color w:val="000000"/>
          <w:sz w:val="28"/>
        </w:rPr>
        <w:lastRenderedPageBreak/>
        <w:t>7</w:t>
      </w:r>
      <w:r>
        <w:rPr>
          <w:rFonts w:eastAsia="方正仿宋_GBK"/>
          <w:color w:val="000000"/>
          <w:sz w:val="28"/>
        </w:rPr>
        <w:t>、</w:t>
      </w:r>
      <w:r>
        <w:rPr>
          <w:rFonts w:eastAsia="方正仿宋_GBK"/>
          <w:b/>
          <w:color w:val="000000"/>
          <w:sz w:val="28"/>
        </w:rPr>
        <w:t>“</w:t>
      </w:r>
      <w:r>
        <w:rPr>
          <w:rFonts w:eastAsia="方正仿宋_GBK"/>
          <w:b/>
          <w:color w:val="000000"/>
          <w:sz w:val="28"/>
        </w:rPr>
        <w:t>三公</w:t>
      </w:r>
      <w:r>
        <w:rPr>
          <w:rFonts w:eastAsia="方正仿宋_GBK"/>
          <w:b/>
          <w:color w:val="000000"/>
          <w:sz w:val="28"/>
        </w:rPr>
        <w:t>”</w:t>
      </w:r>
      <w:r>
        <w:rPr>
          <w:rFonts w:eastAsia="方正仿宋_GBK"/>
          <w:b/>
          <w:color w:val="000000"/>
          <w:sz w:val="28"/>
        </w:rPr>
        <w:t>经费：</w:t>
      </w:r>
      <w:r>
        <w:rPr>
          <w:rFonts w:eastAsia="方正仿宋_GBK"/>
          <w:color w:val="000000"/>
          <w:sz w:val="28"/>
        </w:rPr>
        <w:t>纳入省级财政预算管理的</w:t>
      </w:r>
      <w:r>
        <w:rPr>
          <w:rFonts w:eastAsia="方正仿宋_GBK"/>
          <w:color w:val="000000"/>
          <w:sz w:val="28"/>
        </w:rPr>
        <w:t>“</w:t>
      </w:r>
      <w:r>
        <w:rPr>
          <w:rFonts w:eastAsia="方正仿宋_GBK"/>
          <w:color w:val="000000"/>
          <w:sz w:val="28"/>
        </w:rPr>
        <w:t>三公</w:t>
      </w:r>
      <w:r>
        <w:rPr>
          <w:rFonts w:eastAsia="方正仿宋_GBK"/>
          <w:color w:val="000000"/>
          <w:sz w:val="28"/>
        </w:rPr>
        <w:t>”</w:t>
      </w:r>
      <w:r>
        <w:rPr>
          <w:rFonts w:eastAsia="方正仿宋_GBK"/>
          <w:color w:val="000000"/>
          <w:sz w:val="28"/>
        </w:rPr>
        <w:t>经费，是指预算部门单位用财政拨款安排的因公出国（境）费、公务用车购置及运维费和公务接待费。其中，因公出国（境）费反映单位公务出国（境）的住宿费、旅费、伙食补助费、杂费、培训费等支出；公务用车购置及运维费反映单位公务用车购置费及租用费、燃料费、维修费、过路过桥费、保险费、安全奖励费用等支出；公务接待费反映单位按规定开支的各类公务接待（含外宾接待）支出。</w:t>
      </w:r>
    </w:p>
    <w:p w:rsidR="00233B9A" w:rsidRDefault="000C69FE">
      <w:pPr>
        <w:spacing w:line="500" w:lineRule="exact"/>
        <w:ind w:firstLine="560"/>
      </w:pPr>
      <w:r>
        <w:rPr>
          <w:rFonts w:eastAsia="方正仿宋_GBK"/>
          <w:color w:val="000000"/>
          <w:sz w:val="28"/>
        </w:rPr>
        <w:t>8</w:t>
      </w:r>
      <w:r>
        <w:rPr>
          <w:rFonts w:eastAsia="方正仿宋_GBK"/>
          <w:color w:val="000000"/>
          <w:sz w:val="28"/>
        </w:rPr>
        <w:t>、</w:t>
      </w:r>
      <w:r>
        <w:rPr>
          <w:rFonts w:eastAsia="方正仿宋_GBK"/>
          <w:b/>
          <w:color w:val="000000"/>
          <w:sz w:val="28"/>
        </w:rPr>
        <w:t>机关运行费：</w:t>
      </w:r>
      <w:r>
        <w:rPr>
          <w:rFonts w:eastAsia="方正仿宋_GBK"/>
          <w:color w:val="000000"/>
          <w:sz w:val="28"/>
        </w:rPr>
        <w:t>是指各部门的公用经费，包括办公及印刷费、邮电费、差旅费、会议费、福利费、日常维修费、专用材料及一般设备购置费、办公用房水电费、办公用房取暖费、办公用房物业管理费、公务用车运行维护费以及其他费用。</w:t>
      </w:r>
    </w:p>
    <w:p w:rsidR="00233B9A" w:rsidRDefault="000C69FE">
      <w:pPr>
        <w:spacing w:line="500" w:lineRule="exact"/>
        <w:ind w:firstLine="560"/>
      </w:pPr>
      <w:r>
        <w:rPr>
          <w:rFonts w:eastAsia="方正仿宋_GBK"/>
          <w:color w:val="000000"/>
          <w:sz w:val="28"/>
        </w:rPr>
        <w:t>9</w:t>
      </w:r>
      <w:r>
        <w:rPr>
          <w:rFonts w:eastAsia="方正仿宋_GBK"/>
          <w:color w:val="000000"/>
          <w:sz w:val="28"/>
        </w:rPr>
        <w:t>、</w:t>
      </w:r>
      <w:r>
        <w:rPr>
          <w:rFonts w:eastAsia="方正仿宋_GBK"/>
          <w:b/>
          <w:color w:val="000000"/>
          <w:sz w:val="28"/>
        </w:rPr>
        <w:t>上年结转：</w:t>
      </w:r>
      <w:r>
        <w:rPr>
          <w:rFonts w:eastAsia="方正仿宋_GBK"/>
          <w:color w:val="000000"/>
          <w:sz w:val="28"/>
        </w:rPr>
        <w:t>指以前年度尚未完成、结转到本年仍按原规定用途继续使用的资金。</w:t>
      </w:r>
    </w:p>
    <w:p w:rsidR="00233B9A" w:rsidRDefault="000C69FE">
      <w:pPr>
        <w:spacing w:line="500" w:lineRule="exact"/>
        <w:ind w:firstLine="560"/>
      </w:pPr>
      <w:r>
        <w:rPr>
          <w:rFonts w:eastAsia="方正仿宋_GBK"/>
          <w:color w:val="000000"/>
          <w:sz w:val="28"/>
        </w:rPr>
        <w:t>10</w:t>
      </w:r>
      <w:r>
        <w:rPr>
          <w:rFonts w:eastAsia="方正仿宋_GBK"/>
          <w:color w:val="000000"/>
          <w:sz w:val="28"/>
        </w:rPr>
        <w:t>、</w:t>
      </w:r>
      <w:r>
        <w:rPr>
          <w:rFonts w:eastAsia="方正仿宋_GBK"/>
          <w:b/>
          <w:color w:val="000000"/>
          <w:sz w:val="28"/>
        </w:rPr>
        <w:t>事业单位经营支出：</w:t>
      </w:r>
      <w:r>
        <w:rPr>
          <w:rFonts w:eastAsia="方正仿宋_GBK"/>
          <w:color w:val="000000"/>
          <w:sz w:val="28"/>
        </w:rPr>
        <w:t>指事业单位在专业业务活动及其辅助活动之外开展非独立核算经营活动发生的支出。</w:t>
      </w:r>
    </w:p>
    <w:p w:rsidR="00233B9A" w:rsidRDefault="000C69FE">
      <w:pPr>
        <w:spacing w:before="10" w:after="10"/>
        <w:ind w:firstLine="640"/>
        <w:outlineLvl w:val="5"/>
      </w:pPr>
      <w:r>
        <w:rPr>
          <w:rFonts w:ascii="黑体" w:eastAsia="黑体" w:hAnsi="黑体" w:cs="黑体"/>
          <w:color w:val="000000"/>
          <w:sz w:val="32"/>
        </w:rPr>
        <w:t>九、其他需要说明的事项</w:t>
      </w:r>
    </w:p>
    <w:p w:rsidR="00233B9A" w:rsidRDefault="000C69FE">
      <w:pPr>
        <w:spacing w:line="500" w:lineRule="exact"/>
        <w:ind w:firstLine="560"/>
      </w:pPr>
      <w:r>
        <w:rPr>
          <w:rFonts w:eastAsia="方正仿宋_GBK"/>
          <w:color w:val="000000"/>
          <w:sz w:val="28"/>
        </w:rPr>
        <w:t>我单位无其他需要说明的事项。</w:t>
      </w:r>
    </w:p>
    <w:sectPr w:rsidR="00233B9A">
      <w:pgSz w:w="16840" w:h="11900" w:orient="landscape"/>
      <w:pgMar w:top="1361" w:right="1020" w:bottom="1134" w:left="1020" w:header="720" w:footer="720" w:gutter="0"/>
      <w:cols w:space="720"/>
    </w:sectPr>
  </w:body>
</w:document>
</file>

<file path=word/endnotes.xml><?xml version="1.0" encoding="utf-8"?>
<w:end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rsidR="00593E70" w:rsidRDefault="000C69FE">
      <w:r>
        <w:separator/>
      </w:r>
    </w:p>
  </w:endnote>
  <w:endnote w:type="continuationSeparator" w:id="0">
    <w:p w:rsidR="00593E70" w:rsidRDefault="000C69F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Times New Roman">
    <w:panose1 w:val="02020603050405020304"/>
    <w:charset w:val="00"/>
    <w:family w:val="roman"/>
    <w:pitch w:val="variable"/>
    <w:sig w:usb0="E0002EFF" w:usb1="C000785B" w:usb2="00000009" w:usb3="00000000" w:csb0="000001FF" w:csb1="00000000"/>
  </w:font>
  <w:font w:name="宋体">
    <w:altName w:val="SimSun"/>
    <w:panose1 w:val="02010600030101010101"/>
    <w:charset w:val="86"/>
    <w:family w:val="auto"/>
    <w:pitch w:val="variable"/>
    <w:sig w:usb0="00000003" w:usb1="288F0000" w:usb2="00000016" w:usb3="00000000" w:csb0="00040001" w:csb1="00000000"/>
  </w:font>
  <w:font w:name="方正小标宋_GBK">
    <w:altName w:val="宋体"/>
    <w:panose1 w:val="00000000000000000000"/>
    <w:charset w:val="86"/>
    <w:family w:val="roman"/>
    <w:notTrueType/>
    <w:pitch w:val="default"/>
  </w:font>
  <w:font w:name="方正书宋_GBK">
    <w:altName w:val="宋体"/>
    <w:panose1 w:val="00000000000000000000"/>
    <w:charset w:val="86"/>
    <w:family w:val="roman"/>
    <w:notTrueType/>
    <w:pitch w:val="default"/>
  </w:font>
  <w:font w:name="方正仿宋_GBK">
    <w:altName w:val="宋体"/>
    <w:panose1 w:val="00000000000000000000"/>
    <w:charset w:val="86"/>
    <w:family w:val="roman"/>
    <w:notTrueType/>
    <w:pitch w:val="default"/>
  </w:font>
  <w:font w:name="黑体">
    <w:altName w:val="SimHei"/>
    <w:panose1 w:val="02010609060101010101"/>
    <w:charset w:val="86"/>
    <w:family w:val="modern"/>
    <w:pitch w:val="fixed"/>
    <w:sig w:usb0="800002BF" w:usb1="38CF7CFA" w:usb2="00000016" w:usb3="00000000" w:csb0="00040001" w:csb1="00000000"/>
  </w:font>
  <w:font w:name="方正楷体_GBK">
    <w:altName w:val="宋体"/>
    <w:panose1 w:val="00000000000000000000"/>
    <w:charset w:val="86"/>
    <w:family w:val="roman"/>
    <w:notTrueType/>
    <w:pitch w:val="default"/>
  </w:font>
  <w:font w:name="Calibri Light">
    <w:panose1 w:val="020F0302020204030204"/>
    <w:charset w:val="00"/>
    <w:family w:val="swiss"/>
    <w:pitch w:val="variable"/>
    <w:sig w:usb0="E0002AFF" w:usb1="C000247B" w:usb2="00000009" w:usb3="00000000" w:csb0="000001FF" w:csb1="00000000"/>
  </w:font>
  <w:font w:name="Calibri">
    <w:panose1 w:val="020F0502020204030204"/>
    <w:charset w:val="00"/>
    <w:family w:val="swiss"/>
    <w:pitch w:val="variable"/>
    <w:sig w:usb0="E0002EFF" w:usb1="C000247B" w:usb2="00000009" w:usb3="00000000" w:csb0="000001FF" w:csb1="00000000"/>
  </w:font>
</w:fonts>
</file>

<file path=word/footer1.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233B9A" w:rsidRDefault="000C69FE">
    <w:r>
      <w:fldChar w:fldCharType="begin"/>
    </w:r>
    <w:r>
      <w:instrText>PAGE "page number"</w:instrText>
    </w:r>
    <w:r>
      <w:fldChar w:fldCharType="separate"/>
    </w:r>
    <w:r w:rsidR="009676BD">
      <w:rPr>
        <w:noProof/>
      </w:rPr>
      <w:t>20</w:t>
    </w:r>
    <w:r>
      <w:fldChar w:fldCharType="end"/>
    </w:r>
  </w:p>
</w:ftr>
</file>

<file path=word/footer2.xml><?xml version="1.0" encoding="utf-8"?>
<w:ftr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rsidR="00C81BDC" w:rsidRDefault="00C81BDC">
    <w:pPr>
      <w:jc w:val="right"/>
    </w:pPr>
  </w:p>
  <w:p w:rsidR="00233B9A" w:rsidRDefault="000C69FE">
    <w:pPr>
      <w:jc w:val="right"/>
    </w:pPr>
    <w:r>
      <w:fldChar w:fldCharType="begin"/>
    </w:r>
    <w:r>
      <w:instrText>PAGE "page number"</w:instrText>
    </w:r>
    <w:r>
      <w:fldChar w:fldCharType="separate"/>
    </w:r>
    <w:r w:rsidR="009676BD">
      <w:rPr>
        <w:noProof/>
      </w:rPr>
      <w:t>19</w:t>
    </w:r>
    <w:r>
      <w:fldChar w:fldCharType="end"/>
    </w:r>
  </w:p>
</w:ftr>
</file>

<file path=word/footnotes.xml><?xml version="1.0" encoding="utf-8"?>
<w:footnotes xmlns:wpc="http://schemas.microsoft.com/office/word/2010/wordprocessingCanvas" xmlns:cx="http://schemas.microsoft.com/office/drawing/2014/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rsidR="00593E70" w:rsidRDefault="000C69FE">
      <w:r>
        <w:separator/>
      </w:r>
    </w:p>
  </w:footnote>
  <w:footnote w:type="continuationSeparator" w:id="0">
    <w:p w:rsidR="00593E70" w:rsidRDefault="000C69FE">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00"/>
  <w:bordersDoNotSurroundHeader/>
  <w:bordersDoNotSurroundFooter/>
  <w:hideSpellingErrors/>
  <w:hideGrammaticalErrors/>
  <w:defaultTabStop w:val="720"/>
  <w:evenAndOddHeaders/>
  <w:characterSpacingControl w:val="doNotCompress"/>
  <w:hdrShapeDefaults>
    <o:shapedefaults v:ext="edit" spidmax="2050"/>
  </w:hdrShapeDefaults>
  <w:footnotePr>
    <w:footnote w:id="-1"/>
    <w:footnote w:id="0"/>
  </w:footnotePr>
  <w:endnotePr>
    <w:endnote w:id="-1"/>
    <w:endnote w:id="0"/>
  </w:endnotePr>
  <w:compat>
    <w:doNotLeaveBackslashAlone/>
    <w:doNotExpandShiftReturn/>
    <w:adjustLineHeightInTable/>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33B9A"/>
    <w:rsid w:val="000751F2"/>
    <w:rsid w:val="000C69FE"/>
    <w:rsid w:val="000E3EEB"/>
    <w:rsid w:val="00233B9A"/>
    <w:rsid w:val="00315509"/>
    <w:rsid w:val="00527D5C"/>
    <w:rsid w:val="0058191A"/>
    <w:rsid w:val="00593E70"/>
    <w:rsid w:val="005A232E"/>
    <w:rsid w:val="006D0E45"/>
    <w:rsid w:val="00740129"/>
    <w:rsid w:val="008F15B0"/>
    <w:rsid w:val="009676BD"/>
    <w:rsid w:val="009942ED"/>
    <w:rsid w:val="009F5537"/>
    <w:rsid w:val="00AE53F7"/>
    <w:rsid w:val="00C57E04"/>
    <w:rsid w:val="00C81BDC"/>
    <w:rsid w:val="00FA298A"/>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5ABE2A0"/>
  <w15:docId w15:val="{2674EE66-57FA-4127-8C25-6CE42FBBD7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imes New Roman" w:eastAsiaTheme="minorEastAsia" w:hAnsi="Times New Roman" w:cs="Times New Roman"/>
        <w:lang w:val="en-US" w:eastAsia="zh-CN"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a">
    <w:name w:val="Normal"/>
    <w:qFormat/>
    <w:rPr>
      <w:rFonts w:eastAsia="Times New Roman"/>
      <w:sz w:val="24"/>
      <w:szCs w:val="24"/>
      <w:lang w:eastAsia="uk-UA"/>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22">
    <w:name w:val="单元格样式22"/>
    <w:basedOn w:val="a"/>
    <w:qFormat/>
    <w:pPr>
      <w:jc w:val="right"/>
    </w:pPr>
    <w:rPr>
      <w:rFonts w:ascii="方正小标宋_GBK" w:eastAsia="方正小标宋_GBK" w:hAnsi="方正小标宋_GBK" w:cs="方正小标宋_GBK"/>
    </w:rPr>
  </w:style>
  <w:style w:type="paragraph" w:customStyle="1" w:styleId="21">
    <w:name w:val="单元格样式21"/>
    <w:basedOn w:val="a"/>
    <w:qFormat/>
    <w:pPr>
      <w:jc w:val="center"/>
    </w:pPr>
    <w:rPr>
      <w:rFonts w:ascii="方正小标宋_GBK" w:eastAsia="方正小标宋_GBK" w:hAnsi="方正小标宋_GBK" w:cs="方正小标宋_GBK"/>
    </w:rPr>
  </w:style>
  <w:style w:type="paragraph" w:customStyle="1" w:styleId="20">
    <w:name w:val="单元格样式20"/>
    <w:basedOn w:val="a"/>
    <w:qFormat/>
    <w:rPr>
      <w:rFonts w:ascii="方正小标宋_GBK" w:eastAsia="方正小标宋_GBK" w:hAnsi="方正小标宋_GBK" w:cs="方正小标宋_GBK"/>
    </w:rPr>
  </w:style>
  <w:style w:type="paragraph" w:customStyle="1" w:styleId="1">
    <w:name w:val="单元格样式1"/>
    <w:basedOn w:val="a"/>
    <w:qFormat/>
    <w:pPr>
      <w:jc w:val="center"/>
    </w:pPr>
    <w:rPr>
      <w:rFonts w:ascii="方正书宋_GBK" w:eastAsia="方正书宋_GBK" w:hAnsi="方正书宋_GBK" w:cs="方正书宋_GBK"/>
      <w:b/>
      <w:sz w:val="21"/>
    </w:rPr>
  </w:style>
  <w:style w:type="paragraph" w:customStyle="1" w:styleId="4">
    <w:name w:val="单元格样式4"/>
    <w:basedOn w:val="a"/>
    <w:qFormat/>
    <w:pPr>
      <w:jc w:val="right"/>
    </w:pPr>
    <w:rPr>
      <w:rFonts w:ascii="方正书宋_GBK" w:eastAsia="方正书宋_GBK" w:hAnsi="方正书宋_GBK" w:cs="方正书宋_GBK"/>
      <w:sz w:val="21"/>
    </w:rPr>
  </w:style>
  <w:style w:type="paragraph" w:customStyle="1" w:styleId="2">
    <w:name w:val="单元格样式2"/>
    <w:basedOn w:val="a"/>
    <w:qFormat/>
    <w:rPr>
      <w:rFonts w:ascii="方正书宋_GBK" w:eastAsia="方正书宋_GBK" w:hAnsi="方正书宋_GBK" w:cs="方正书宋_GBK"/>
      <w:sz w:val="21"/>
    </w:rPr>
  </w:style>
  <w:style w:type="paragraph" w:customStyle="1" w:styleId="3">
    <w:name w:val="单元格样式3"/>
    <w:basedOn w:val="a"/>
    <w:qFormat/>
    <w:pPr>
      <w:jc w:val="center"/>
    </w:pPr>
    <w:rPr>
      <w:rFonts w:ascii="方正书宋_GBK" w:eastAsia="方正书宋_GBK" w:hAnsi="方正书宋_GBK" w:cs="方正书宋_GBK"/>
      <w:sz w:val="21"/>
    </w:rPr>
  </w:style>
  <w:style w:type="paragraph" w:customStyle="1" w:styleId="6">
    <w:name w:val="单元格样式6"/>
    <w:basedOn w:val="a"/>
    <w:qFormat/>
    <w:pPr>
      <w:jc w:val="center"/>
    </w:pPr>
    <w:rPr>
      <w:rFonts w:ascii="方正书宋_GBK" w:eastAsia="方正书宋_GBK" w:hAnsi="方正书宋_GBK" w:cs="方正书宋_GBK"/>
      <w:b/>
      <w:sz w:val="21"/>
    </w:rPr>
  </w:style>
  <w:style w:type="paragraph" w:customStyle="1" w:styleId="7">
    <w:name w:val="单元格样式7"/>
    <w:basedOn w:val="a"/>
    <w:qFormat/>
    <w:pPr>
      <w:jc w:val="right"/>
    </w:pPr>
    <w:rPr>
      <w:rFonts w:ascii="方正书宋_GBK" w:eastAsia="方正书宋_GBK" w:hAnsi="方正书宋_GBK" w:cs="方正书宋_GBK"/>
      <w:b/>
      <w:sz w:val="21"/>
    </w:rPr>
  </w:style>
  <w:style w:type="paragraph" w:customStyle="1" w:styleId="5">
    <w:name w:val="单元格样式5"/>
    <w:basedOn w:val="a"/>
    <w:qFormat/>
    <w:rPr>
      <w:rFonts w:ascii="方正书宋_GBK" w:eastAsia="方正书宋_GBK" w:hAnsi="方正书宋_GBK" w:cs="方正书宋_GBK"/>
      <w:b/>
      <w:sz w:val="21"/>
    </w:rPr>
  </w:style>
  <w:style w:type="paragraph" w:customStyle="1" w:styleId="-">
    <w:name w:val="插入文本样式-插入部门职责文件"/>
    <w:basedOn w:val="a"/>
    <w:qFormat/>
    <w:pPr>
      <w:spacing w:line="500" w:lineRule="exact"/>
      <w:ind w:firstLine="560"/>
    </w:pPr>
    <w:rPr>
      <w:rFonts w:eastAsia="方正仿宋_GBK"/>
      <w:sz w:val="28"/>
    </w:rPr>
  </w:style>
  <w:style w:type="paragraph" w:customStyle="1" w:styleId="-0">
    <w:name w:val="插入文本样式-插入预算公开部门预算安排的总体情况文件"/>
    <w:basedOn w:val="a"/>
    <w:qFormat/>
    <w:pPr>
      <w:spacing w:line="500" w:lineRule="exact"/>
      <w:ind w:firstLine="560"/>
    </w:pPr>
    <w:rPr>
      <w:rFonts w:eastAsia="方正仿宋_GBK"/>
      <w:sz w:val="28"/>
    </w:rPr>
  </w:style>
  <w:style w:type="paragraph" w:customStyle="1" w:styleId="-1">
    <w:name w:val="插入文本样式-插入预算公开部门机关运行经费安排情况文件"/>
    <w:basedOn w:val="a"/>
    <w:qFormat/>
    <w:pPr>
      <w:spacing w:line="500" w:lineRule="exact"/>
      <w:ind w:firstLine="560"/>
    </w:pPr>
    <w:rPr>
      <w:rFonts w:eastAsia="方正仿宋_GBK"/>
      <w:sz w:val="28"/>
    </w:rPr>
  </w:style>
  <w:style w:type="paragraph" w:customStyle="1" w:styleId="-2">
    <w:name w:val="插入文本样式-插入预算公开部门财政拨款三公经费预算情况及增减变化原因文件"/>
    <w:basedOn w:val="a"/>
    <w:qFormat/>
    <w:pPr>
      <w:spacing w:line="500" w:lineRule="exact"/>
      <w:ind w:firstLine="560"/>
    </w:pPr>
    <w:rPr>
      <w:rFonts w:eastAsia="方正仿宋_GBK"/>
      <w:sz w:val="28"/>
    </w:rPr>
  </w:style>
  <w:style w:type="paragraph" w:customStyle="1" w:styleId="-3">
    <w:name w:val="插入文本样式-插入总体目标文件"/>
    <w:basedOn w:val="a"/>
    <w:qFormat/>
    <w:pPr>
      <w:spacing w:line="500" w:lineRule="exact"/>
      <w:ind w:firstLine="560"/>
    </w:pPr>
    <w:rPr>
      <w:rFonts w:eastAsia="方正仿宋_GBK"/>
      <w:sz w:val="28"/>
    </w:rPr>
  </w:style>
  <w:style w:type="paragraph" w:customStyle="1" w:styleId="-4">
    <w:name w:val="插入文本样式-插入职责分类绩效目标文件"/>
    <w:basedOn w:val="a"/>
    <w:qFormat/>
    <w:pPr>
      <w:spacing w:line="500" w:lineRule="exact"/>
      <w:ind w:firstLine="560"/>
    </w:pPr>
    <w:rPr>
      <w:rFonts w:eastAsia="方正仿宋_GBK"/>
      <w:sz w:val="28"/>
    </w:rPr>
  </w:style>
  <w:style w:type="paragraph" w:customStyle="1" w:styleId="-5">
    <w:name w:val="插入文本样式-插入实现年度发展规划目标的保障措施文件"/>
    <w:basedOn w:val="a"/>
    <w:qFormat/>
    <w:pPr>
      <w:spacing w:line="500" w:lineRule="exact"/>
      <w:ind w:firstLine="560"/>
    </w:pPr>
    <w:rPr>
      <w:rFonts w:eastAsia="方正仿宋_GBK"/>
      <w:sz w:val="28"/>
    </w:rPr>
  </w:style>
  <w:style w:type="table" w:styleId="a3">
    <w:name w:val="Table Grid"/>
    <w:basedOn w:val="a1"/>
    <w:tblPr>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Pr>
  </w:style>
  <w:style w:type="paragraph" w:customStyle="1" w:styleId="Normalcc4faee5-e3a2-4e9d-b74f-1c44e5ae451e">
    <w:name w:val="Normal_cc4faee5-e3a2-4e9d-b74f-1c44e5ae451e"/>
    <w:qFormat/>
    <w:rPr>
      <w:rFonts w:eastAsia="Times New Roman"/>
      <w:sz w:val="24"/>
      <w:szCs w:val="24"/>
      <w:lang w:eastAsia="uk-UA"/>
    </w:rPr>
  </w:style>
  <w:style w:type="paragraph" w:customStyle="1" w:styleId="1b50c1ddb-98a7-4c1c-8125-bf82049a614f">
    <w:name w:val="单元格样式1_b50c1ddb-98a7-4c1c-8125-bf82049a614f"/>
    <w:basedOn w:val="a"/>
    <w:qFormat/>
    <w:pPr>
      <w:jc w:val="center"/>
    </w:pPr>
    <w:rPr>
      <w:rFonts w:ascii="方正书宋_GBK" w:eastAsia="方正书宋_GBK" w:hAnsi="方正书宋_GBK" w:cs="方正书宋_GBK"/>
      <w:b/>
      <w:sz w:val="21"/>
    </w:rPr>
  </w:style>
  <w:style w:type="paragraph" w:customStyle="1" w:styleId="24a5815bc-afc2-4ba5-9c49-c138840dba85">
    <w:name w:val="单元格样式2_4a5815bc-afc2-4ba5-9c49-c138840dba85"/>
    <w:basedOn w:val="a"/>
    <w:qFormat/>
    <w:rPr>
      <w:rFonts w:ascii="方正书宋_GBK" w:eastAsia="方正书宋_GBK" w:hAnsi="方正书宋_GBK" w:cs="方正书宋_GBK"/>
      <w:sz w:val="21"/>
    </w:rPr>
  </w:style>
  <w:style w:type="paragraph" w:customStyle="1" w:styleId="3ed27235c-b1e7-44d1-a9fe-34def3fbe875">
    <w:name w:val="单元格样式3_ed27235c-b1e7-44d1-a9fe-34def3fbe875"/>
    <w:basedOn w:val="a"/>
    <w:qFormat/>
    <w:pPr>
      <w:jc w:val="center"/>
    </w:pPr>
    <w:rPr>
      <w:rFonts w:ascii="方正书宋_GBK" w:eastAsia="方正书宋_GBK" w:hAnsi="方正书宋_GBK" w:cs="方正书宋_GBK"/>
      <w:sz w:val="21"/>
    </w:rPr>
  </w:style>
  <w:style w:type="paragraph" w:customStyle="1" w:styleId="23">
    <w:name w:val="单元格样式23"/>
    <w:basedOn w:val="a"/>
    <w:qFormat/>
    <w:pPr>
      <w:jc w:val="right"/>
    </w:pPr>
    <w:rPr>
      <w:rFonts w:ascii="方正书宋_GBK" w:eastAsia="方正书宋_GBK" w:hAnsi="方正书宋_GBK" w:cs="方正书宋_GBK"/>
    </w:rPr>
  </w:style>
  <w:style w:type="paragraph" w:customStyle="1" w:styleId="-6">
    <w:name w:val="插入文本样式-插入单位职责文件"/>
    <w:basedOn w:val="a"/>
    <w:qFormat/>
    <w:pPr>
      <w:spacing w:line="500" w:lineRule="exact"/>
      <w:ind w:firstLine="560"/>
    </w:pPr>
    <w:rPr>
      <w:rFonts w:eastAsia="方正仿宋_GBK"/>
      <w:sz w:val="28"/>
    </w:rPr>
  </w:style>
  <w:style w:type="paragraph" w:customStyle="1" w:styleId="-7">
    <w:name w:val="插入文本样式-插入预算公开单位预算安排的总体情况文件"/>
    <w:basedOn w:val="a"/>
    <w:qFormat/>
    <w:pPr>
      <w:spacing w:line="500" w:lineRule="exact"/>
      <w:ind w:firstLine="560"/>
    </w:pPr>
    <w:rPr>
      <w:rFonts w:eastAsia="方正仿宋_GBK"/>
      <w:sz w:val="28"/>
    </w:rPr>
  </w:style>
  <w:style w:type="paragraph" w:customStyle="1" w:styleId="-8">
    <w:name w:val="插入文本样式-插入预算公开单位机关运行经费安排情况文件"/>
    <w:basedOn w:val="a"/>
    <w:qFormat/>
    <w:pPr>
      <w:spacing w:line="500" w:lineRule="exact"/>
      <w:ind w:firstLine="560"/>
    </w:pPr>
    <w:rPr>
      <w:rFonts w:eastAsia="方正仿宋_GBK"/>
      <w:sz w:val="28"/>
    </w:rPr>
  </w:style>
  <w:style w:type="paragraph" w:customStyle="1" w:styleId="-9">
    <w:name w:val="插入文本样式-插入预算公开单位财政拨款三公经费预算情况及增减变化原因文件"/>
    <w:basedOn w:val="a"/>
    <w:qFormat/>
    <w:pPr>
      <w:spacing w:line="500" w:lineRule="exact"/>
      <w:ind w:firstLine="560"/>
    </w:pPr>
    <w:rPr>
      <w:rFonts w:eastAsia="方正仿宋_GBK"/>
      <w:sz w:val="28"/>
    </w:rPr>
  </w:style>
  <w:style w:type="paragraph" w:styleId="24">
    <w:name w:val="toc 2"/>
    <w:basedOn w:val="a"/>
    <w:qFormat/>
    <w:pPr>
      <w:ind w:left="240"/>
    </w:pPr>
  </w:style>
  <w:style w:type="paragraph" w:styleId="30">
    <w:name w:val="toc 3"/>
    <w:basedOn w:val="a"/>
    <w:qFormat/>
    <w:pPr>
      <w:ind w:left="480"/>
    </w:pPr>
  </w:style>
  <w:style w:type="paragraph" w:styleId="40">
    <w:name w:val="toc 4"/>
    <w:basedOn w:val="a"/>
    <w:qFormat/>
    <w:pPr>
      <w:ind w:left="720"/>
    </w:pPr>
  </w:style>
  <w:style w:type="paragraph" w:styleId="10">
    <w:name w:val="toc 1"/>
    <w:basedOn w:val="a"/>
    <w:qFormat/>
    <w:pPr>
      <w:spacing w:before="120"/>
      <w:ind w:firstLine="560"/>
    </w:pPr>
    <w:rPr>
      <w:rFonts w:eastAsia="方正仿宋_GBK"/>
      <w:color w:val="000000"/>
      <w:sz w:val="28"/>
    </w:rPr>
  </w:style>
  <w:style w:type="paragraph" w:styleId="a4">
    <w:name w:val="header"/>
    <w:basedOn w:val="a"/>
    <w:link w:val="a5"/>
    <w:uiPriority w:val="99"/>
    <w:unhideWhenUsed/>
    <w:rsid w:val="005A232E"/>
    <w:pPr>
      <w:pBdr>
        <w:bottom w:val="single" w:sz="6" w:space="1" w:color="auto"/>
      </w:pBdr>
      <w:tabs>
        <w:tab w:val="center" w:pos="4153"/>
        <w:tab w:val="right" w:pos="8306"/>
      </w:tabs>
      <w:snapToGrid w:val="0"/>
      <w:jc w:val="center"/>
    </w:pPr>
    <w:rPr>
      <w:sz w:val="18"/>
      <w:szCs w:val="18"/>
    </w:rPr>
  </w:style>
  <w:style w:type="character" w:customStyle="1" w:styleId="a5">
    <w:name w:val="页眉 字符"/>
    <w:basedOn w:val="a0"/>
    <w:link w:val="a4"/>
    <w:uiPriority w:val="99"/>
    <w:rsid w:val="005A232E"/>
    <w:rPr>
      <w:rFonts w:eastAsia="Times New Roman"/>
      <w:sz w:val="18"/>
      <w:szCs w:val="18"/>
      <w:lang w:eastAsia="uk-UA"/>
    </w:rPr>
  </w:style>
  <w:style w:type="paragraph" w:styleId="a6">
    <w:name w:val="footer"/>
    <w:basedOn w:val="a"/>
    <w:link w:val="a7"/>
    <w:uiPriority w:val="99"/>
    <w:unhideWhenUsed/>
    <w:rsid w:val="005A232E"/>
    <w:pPr>
      <w:tabs>
        <w:tab w:val="center" w:pos="4153"/>
        <w:tab w:val="right" w:pos="8306"/>
      </w:tabs>
      <w:snapToGrid w:val="0"/>
    </w:pPr>
    <w:rPr>
      <w:sz w:val="18"/>
      <w:szCs w:val="18"/>
    </w:rPr>
  </w:style>
  <w:style w:type="character" w:customStyle="1" w:styleId="a7">
    <w:name w:val="页脚 字符"/>
    <w:basedOn w:val="a0"/>
    <w:link w:val="a6"/>
    <w:uiPriority w:val="99"/>
    <w:rsid w:val="005A232E"/>
    <w:rPr>
      <w:rFonts w:eastAsia="Times New Roman"/>
      <w:sz w:val="18"/>
      <w:szCs w:val="18"/>
      <w:lang w:eastAsia="uk-U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file>

<file path=word/_rels/document.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customXml" Target="../customXml/item63.xml"/><Relationship Id="rId68" Type="http://schemas.openxmlformats.org/officeDocument/2006/relationships/customXml" Target="../customXml/item68.xml"/><Relationship Id="rId84" Type="http://schemas.openxmlformats.org/officeDocument/2006/relationships/customXml" Target="../customXml/item84.xml"/><Relationship Id="rId89" Type="http://schemas.openxmlformats.org/officeDocument/2006/relationships/customXml" Target="../customXml/item89.xml"/><Relationship Id="rId16" Type="http://schemas.openxmlformats.org/officeDocument/2006/relationships/customXml" Target="../customXml/item16.xml"/><Relationship Id="rId107" Type="http://schemas.openxmlformats.org/officeDocument/2006/relationships/footer" Target="footer2.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customXml" Target="../customXml/item58.xml"/><Relationship Id="rId74" Type="http://schemas.openxmlformats.org/officeDocument/2006/relationships/customXml" Target="../customXml/item74.xml"/><Relationship Id="rId79" Type="http://schemas.openxmlformats.org/officeDocument/2006/relationships/customXml" Target="../customXml/item79.xml"/><Relationship Id="rId102" Type="http://schemas.openxmlformats.org/officeDocument/2006/relationships/settings" Target="settings.xml"/><Relationship Id="rId5" Type="http://schemas.openxmlformats.org/officeDocument/2006/relationships/customXml" Target="../customXml/item5.xml"/><Relationship Id="rId90" Type="http://schemas.openxmlformats.org/officeDocument/2006/relationships/customXml" Target="../customXml/item90.xml"/><Relationship Id="rId95" Type="http://schemas.openxmlformats.org/officeDocument/2006/relationships/customXml" Target="../customXml/item95.xml"/><Relationship Id="rId22" Type="http://schemas.openxmlformats.org/officeDocument/2006/relationships/customXml" Target="../customXml/item22.xml"/><Relationship Id="rId27" Type="http://schemas.openxmlformats.org/officeDocument/2006/relationships/customXml" Target="../customXml/item27.xml"/><Relationship Id="rId43" Type="http://schemas.openxmlformats.org/officeDocument/2006/relationships/customXml" Target="../customXml/item43.xml"/><Relationship Id="rId48" Type="http://schemas.openxmlformats.org/officeDocument/2006/relationships/customXml" Target="../customXml/item48.xml"/><Relationship Id="rId64" Type="http://schemas.openxmlformats.org/officeDocument/2006/relationships/customXml" Target="../customXml/item64.xml"/><Relationship Id="rId69" Type="http://schemas.openxmlformats.org/officeDocument/2006/relationships/customXml" Target="../customXml/item69.xml"/><Relationship Id="rId80" Type="http://schemas.openxmlformats.org/officeDocument/2006/relationships/customXml" Target="../customXml/item80.xml"/><Relationship Id="rId85" Type="http://schemas.openxmlformats.org/officeDocument/2006/relationships/customXml" Target="../customXml/item85.xml"/><Relationship Id="rId12" Type="http://schemas.openxmlformats.org/officeDocument/2006/relationships/customXml" Target="../customXml/item12.xml"/><Relationship Id="rId17" Type="http://schemas.openxmlformats.org/officeDocument/2006/relationships/customXml" Target="../customXml/item17.xml"/><Relationship Id="rId33" Type="http://schemas.openxmlformats.org/officeDocument/2006/relationships/customXml" Target="../customXml/item33.xml"/><Relationship Id="rId38" Type="http://schemas.openxmlformats.org/officeDocument/2006/relationships/customXml" Target="../customXml/item38.xml"/><Relationship Id="rId59" Type="http://schemas.openxmlformats.org/officeDocument/2006/relationships/customXml" Target="../customXml/item59.xml"/><Relationship Id="rId103" Type="http://schemas.openxmlformats.org/officeDocument/2006/relationships/webSettings" Target="webSettings.xml"/><Relationship Id="rId108" Type="http://schemas.openxmlformats.org/officeDocument/2006/relationships/fontTable" Target="fontTable.xml"/><Relationship Id="rId54" Type="http://schemas.openxmlformats.org/officeDocument/2006/relationships/customXml" Target="../customXml/item54.xml"/><Relationship Id="rId70" Type="http://schemas.openxmlformats.org/officeDocument/2006/relationships/customXml" Target="../customXml/item70.xml"/><Relationship Id="rId75" Type="http://schemas.openxmlformats.org/officeDocument/2006/relationships/customXml" Target="../customXml/item75.xml"/><Relationship Id="rId91" Type="http://schemas.openxmlformats.org/officeDocument/2006/relationships/customXml" Target="../customXml/item91.xml"/><Relationship Id="rId96" Type="http://schemas.openxmlformats.org/officeDocument/2006/relationships/customXml" Target="../customXml/item96.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customXml" Target="../customXml/item57.xml"/><Relationship Id="rId106" Type="http://schemas.openxmlformats.org/officeDocument/2006/relationships/footer" Target="footer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customXml" Target="../customXml/item60.xml"/><Relationship Id="rId65" Type="http://schemas.openxmlformats.org/officeDocument/2006/relationships/customXml" Target="../customXml/item65.xml"/><Relationship Id="rId73" Type="http://schemas.openxmlformats.org/officeDocument/2006/relationships/customXml" Target="../customXml/item73.xml"/><Relationship Id="rId78" Type="http://schemas.openxmlformats.org/officeDocument/2006/relationships/customXml" Target="../customXml/item78.xml"/><Relationship Id="rId81" Type="http://schemas.openxmlformats.org/officeDocument/2006/relationships/customXml" Target="../customXml/item81.xml"/><Relationship Id="rId86" Type="http://schemas.openxmlformats.org/officeDocument/2006/relationships/customXml" Target="../customXml/item86.xml"/><Relationship Id="rId94" Type="http://schemas.openxmlformats.org/officeDocument/2006/relationships/customXml" Target="../customXml/item94.xml"/><Relationship Id="rId99" Type="http://schemas.openxmlformats.org/officeDocument/2006/relationships/customXml" Target="../customXml/item99.xml"/><Relationship Id="rId101" Type="http://schemas.openxmlformats.org/officeDocument/2006/relationships/styles" Target="style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109" Type="http://schemas.openxmlformats.org/officeDocument/2006/relationships/theme" Target="theme/theme1.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customXml" Target="../customXml/item76.xml"/><Relationship Id="rId97" Type="http://schemas.openxmlformats.org/officeDocument/2006/relationships/customXml" Target="../customXml/item97.xml"/><Relationship Id="rId104" Type="http://schemas.openxmlformats.org/officeDocument/2006/relationships/footnotes" Target="footnotes.xml"/><Relationship Id="rId7" Type="http://schemas.openxmlformats.org/officeDocument/2006/relationships/customXml" Target="../customXml/item7.xml"/><Relationship Id="rId71" Type="http://schemas.openxmlformats.org/officeDocument/2006/relationships/customXml" Target="../customXml/item71.xml"/><Relationship Id="rId92" Type="http://schemas.openxmlformats.org/officeDocument/2006/relationships/customXml" Target="../customXml/item92.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customXml" Target="../customXml/item66.xml"/><Relationship Id="rId87" Type="http://schemas.openxmlformats.org/officeDocument/2006/relationships/customXml" Target="../customXml/item87.xml"/><Relationship Id="rId61" Type="http://schemas.openxmlformats.org/officeDocument/2006/relationships/customXml" Target="../customXml/item61.xml"/><Relationship Id="rId82" Type="http://schemas.openxmlformats.org/officeDocument/2006/relationships/customXml" Target="../customXml/item82.xml"/><Relationship Id="rId19" Type="http://schemas.openxmlformats.org/officeDocument/2006/relationships/customXml" Target="../customXml/item19.xml"/><Relationship Id="rId14" Type="http://schemas.openxmlformats.org/officeDocument/2006/relationships/customXml" Target="../customXml/item14.xml"/><Relationship Id="rId30" Type="http://schemas.openxmlformats.org/officeDocument/2006/relationships/customXml" Target="../customXml/item30.xml"/><Relationship Id="rId35" Type="http://schemas.openxmlformats.org/officeDocument/2006/relationships/customXml" Target="../customXml/item35.xml"/><Relationship Id="rId56" Type="http://schemas.openxmlformats.org/officeDocument/2006/relationships/customXml" Target="../customXml/item56.xml"/><Relationship Id="rId77" Type="http://schemas.openxmlformats.org/officeDocument/2006/relationships/customXml" Target="../customXml/item77.xml"/><Relationship Id="rId100" Type="http://schemas.openxmlformats.org/officeDocument/2006/relationships/customXml" Target="../customXml/item100.xml"/><Relationship Id="rId105" Type="http://schemas.openxmlformats.org/officeDocument/2006/relationships/endnotes" Target="endnotes.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customXml" Target="../customXml/item72.xml"/><Relationship Id="rId93" Type="http://schemas.openxmlformats.org/officeDocument/2006/relationships/customXml" Target="../customXml/item93.xml"/><Relationship Id="rId98" Type="http://schemas.openxmlformats.org/officeDocument/2006/relationships/customXml" Target="../customXml/item98.xml"/><Relationship Id="rId3" Type="http://schemas.openxmlformats.org/officeDocument/2006/relationships/customXml" Target="../customXml/item3.xml"/><Relationship Id="rId25" Type="http://schemas.openxmlformats.org/officeDocument/2006/relationships/customXml" Target="../customXml/item25.xml"/><Relationship Id="rId46" Type="http://schemas.openxmlformats.org/officeDocument/2006/relationships/customXml" Target="../customXml/item46.xml"/><Relationship Id="rId67" Type="http://schemas.openxmlformats.org/officeDocument/2006/relationships/customXml" Target="../customXml/item67.xml"/><Relationship Id="rId20" Type="http://schemas.openxmlformats.org/officeDocument/2006/relationships/customXml" Target="../customXml/item20.xml"/><Relationship Id="rId41" Type="http://schemas.openxmlformats.org/officeDocument/2006/relationships/customXml" Target="../customXml/item41.xml"/><Relationship Id="rId62" Type="http://schemas.openxmlformats.org/officeDocument/2006/relationships/customXml" Target="../customXml/item62.xml"/><Relationship Id="rId83" Type="http://schemas.openxmlformats.org/officeDocument/2006/relationships/customXml" Target="../customXml/item83.xml"/><Relationship Id="rId88" Type="http://schemas.openxmlformats.org/officeDocument/2006/relationships/customXml" Target="../customXml/item88.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item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2022-01-26T14:26:11Z</dcterms:created>
  <dcterms:modified xsi:type="dcterms:W3CDTF">2022-01-26T06:26:11Z</dcterms:modified>
</cp:coreProperties>
</file>

<file path=customXml/item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2022-01-26T14:24:26Z</dcterms:created>
  <dcterms:modified xsi:type="dcterms:W3CDTF">2022-01-26T06:24:25Z</dcterms:modified>
</cp:coreProperties>
</file>

<file path=customXml/item3.xml><?xml version="1.0" encoding="utf-8"?>
<Properties xmlns:vt="http://schemas.openxmlformats.org/officeDocument/2006/docPropsVTypes" xmlns="http://schemas.openxmlformats.org/officeDocument/2006/extended-properties">
  <Application>Spire.Doc</Application>
  <AppVersion>12.0000</AppVersion>
</Properties>
</file>

<file path=customXml/item4.xml><?xml version="1.0" encoding="utf-8"?>
<Properties xmlns:vt="http://schemas.openxmlformats.org/officeDocument/2006/docPropsVTypes" xmlns="http://schemas.openxmlformats.org/officeDocument/2006/extended-properties">
  <Application>Spire.Doc</Application>
  <AppVersion>12.0000</AppVersion>
</Properties>
</file>

<file path=customXml/item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2022-01-26T14:25:25Z</dcterms:created>
  <dcterms:modified xsi:type="dcterms:W3CDTF">2022-01-26T06:25:25Z</dcterms:modified>
</cp:coreProperties>
</file>

<file path=customXml/item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2022-01-26T14:26:32Z</dcterms:created>
  <dcterms:modified xsi:type="dcterms:W3CDTF">2022-01-26T06:26:32Z</dcterms:modified>
</cp:coreProperties>
</file>

<file path=customXml/item7.xml><?xml version="1.0" encoding="utf-8"?>
<Properties xmlns:vt="http://schemas.openxmlformats.org/officeDocument/2006/docPropsVTypes" xmlns="http://schemas.openxmlformats.org/officeDocument/2006/extended-properties">
  <Application>Spire.Doc</Application>
  <AppVersion>12.0000</AppVersion>
</Properties>
</file>

<file path=customXml/item8.xml><?xml version="1.0" encoding="utf-8"?>
<Properties xmlns:vt="http://schemas.openxmlformats.org/officeDocument/2006/docPropsVTypes" xmlns="http://schemas.openxmlformats.org/officeDocument/2006/extended-properties">
  <Application>Spire.Doc</Application>
  <AppVersion>12.0000</AppVersion>
</Properties>
</file>

<file path=customXml/item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2022-01-26T14:25:12Z</dcterms:created>
  <dcterms:modified xsi:type="dcterms:W3CDTF">2022-01-26T06:25:12Z</dcterms:modified>
</cp:coreProperties>
</file>

<file path=customXml/item10.xml><?xml version="1.0" encoding="utf-8"?>
<Properties xmlns:vt="http://schemas.openxmlformats.org/officeDocument/2006/docPropsVTypes" xmlns="http://schemas.openxmlformats.org/officeDocument/2006/extended-properties">
  <Application>Spire.Doc</Application>
  <AppVersion>12.0000</AppVersion>
</Properties>
</file>

<file path=customXml/item1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2022-01-26T14:25:11Z</dcterms:created>
  <dcterms:modified xsi:type="dcterms:W3CDTF">2022-01-26T06:25:10Z</dcterms:modified>
</cp:coreProperties>
</file>

<file path=customXml/item1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2022-01-26T14:26:19Z</dcterms:created>
  <dcterms:modified xsi:type="dcterms:W3CDTF">2022-01-26T06:26:19Z</dcterms:modified>
</cp:coreProperties>
</file>

<file path=customXml/item1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2022-01-26T14:26:35Z</dcterms:created>
  <dcterms:modified xsi:type="dcterms:W3CDTF">2022-01-26T06:26:35Z</dcterms:modified>
</cp:coreProperties>
</file>

<file path=customXml/item14.xml><?xml version="1.0" encoding="utf-8"?>
<Properties xmlns:vt="http://schemas.openxmlformats.org/officeDocument/2006/docPropsVTypes" xmlns="http://schemas.openxmlformats.org/officeDocument/2006/extended-properties">
  <Application>Spire.Doc</Application>
  <AppVersion>12.0000</AppVersion>
</Properties>
</file>

<file path=customXml/item1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2022-01-26T14:25:19Z</dcterms:created>
  <dcterms:modified xsi:type="dcterms:W3CDTF">2022-01-26T06:25:19Z</dcterms:modified>
</cp:coreProperties>
</file>

<file path=customXml/item1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2022-01-26T14:25:48Z</dcterms:created>
  <dcterms:modified xsi:type="dcterms:W3CDTF">2022-01-26T06:25:48Z</dcterms:modified>
</cp:coreProperties>
</file>

<file path=customXml/item17.xml><?xml version="1.0" encoding="utf-8"?>
<Properties xmlns:vt="http://schemas.openxmlformats.org/officeDocument/2006/docPropsVTypes" xmlns="http://schemas.openxmlformats.org/officeDocument/2006/extended-properties">
  <Application>Spire.Doc</Application>
  <AppVersion>12.0000</AppVersion>
</Properties>
</file>

<file path=customXml/item1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2022-01-26T14:25:40Z</dcterms:created>
  <dcterms:modified xsi:type="dcterms:W3CDTF">2022-01-26T06:25:39Z</dcterms:modified>
</cp:coreProperties>
</file>

<file path=customXml/item1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2022-01-26T14:25:33Z</dcterms:created>
  <dcterms:modified xsi:type="dcterms:W3CDTF">2022-01-26T06:25:33Z</dcterms:modified>
</cp:coreProperties>
</file>

<file path=customXml/item2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2022-01-26T14:26:15Z</dcterms:created>
  <dcterms:modified xsi:type="dcterms:W3CDTF">2022-01-26T06:26:15Z</dcterms:modified>
</cp:coreProperties>
</file>

<file path=customXml/item21.xml><?xml version="1.0" encoding="utf-8"?>
<Properties xmlns:vt="http://schemas.openxmlformats.org/officeDocument/2006/docPropsVTypes" xmlns="http://schemas.openxmlformats.org/officeDocument/2006/extended-properties">
  <Application>Spire.Doc</Application>
  <AppVersion>12.0000</AppVersion>
</Properties>
</file>

<file path=customXml/item2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2022-01-26T14:26:27Z</dcterms:created>
  <dcterms:modified xsi:type="dcterms:W3CDTF">2022-01-26T06:26:27Z</dcterms:modified>
</cp:coreProperties>
</file>

<file path=customXml/item23.xml><?xml version="1.0" encoding="utf-8"?>
<Properties xmlns:vt="http://schemas.openxmlformats.org/officeDocument/2006/docPropsVTypes" xmlns="http://schemas.openxmlformats.org/officeDocument/2006/extended-properties">
  <Application>Spire.Doc</Application>
  <AppVersion>12.0000</AppVersion>
</Properties>
</file>

<file path=customXml/item24.xml><?xml version="1.0" encoding="utf-8"?>
<Properties xmlns:vt="http://schemas.openxmlformats.org/officeDocument/2006/docPropsVTypes" xmlns="http://schemas.openxmlformats.org/officeDocument/2006/extended-properties">
  <Application>Spire.Doc</Application>
  <AppVersion>12.0000</AppVersion>
</Properties>
</file>

<file path=customXml/item25.xml><?xml version="1.0" encoding="utf-8"?>
<Properties xmlns:vt="http://schemas.openxmlformats.org/officeDocument/2006/docPropsVTypes" xmlns="http://schemas.openxmlformats.org/officeDocument/2006/extended-properties">
  <Application>Spire.Doc</Application>
  <AppVersion>12.0000</AppVersion>
</Properties>
</file>

<file path=customXml/item26.xml><?xml version="1.0" encoding="utf-8"?>
<Properties xmlns:vt="http://schemas.openxmlformats.org/officeDocument/2006/docPropsVTypes" xmlns="http://schemas.openxmlformats.org/officeDocument/2006/extended-properties">
  <Application>Spire.Doc</Application>
  <AppVersion>12.0000</AppVersion>
</Properties>
</file>

<file path=customXml/item27.xml><?xml version="1.0" encoding="utf-8"?>
<Properties xmlns:vt="http://schemas.openxmlformats.org/officeDocument/2006/docPropsVTypes" xmlns="http://schemas.openxmlformats.org/officeDocument/2006/extended-properties">
  <Application>Spire.Doc</Application>
  <AppVersion>12.0000</AppVersion>
</Properties>
</file>

<file path=customXml/item28.xml><?xml version="1.0" encoding="utf-8"?>
<Properties xmlns:vt="http://schemas.openxmlformats.org/officeDocument/2006/docPropsVTypes" xmlns="http://schemas.openxmlformats.org/officeDocument/2006/extended-properties">
  <Application>Spire.Doc</Application>
  <AppVersion>12.0000</AppVersion>
</Properties>
</file>

<file path=customXml/item29.xml><?xml version="1.0" encoding="utf-8"?>
<Properties xmlns:vt="http://schemas.openxmlformats.org/officeDocument/2006/docPropsVTypes" xmlns="http://schemas.openxmlformats.org/officeDocument/2006/extended-properties">
  <Application>Spire.Doc</Application>
  <AppVersion>12.0000</AppVersion>
</Properties>
</file>

<file path=customXml/item30.xml><?xml version="1.0" encoding="utf-8"?>
<Properties xmlns:vt="http://schemas.openxmlformats.org/officeDocument/2006/docPropsVTypes" xmlns="http://schemas.openxmlformats.org/officeDocument/2006/extended-properties">
  <Application>Spire.Doc</Application>
  <AppVersion>12.0000</AppVersion>
</Properties>
</file>

<file path=customXml/item3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2022-01-26T14:25:20Z</dcterms:created>
  <dcterms:modified xsi:type="dcterms:W3CDTF">2022-01-26T06:25:20Z</dcterms:modified>
</cp:coreProperties>
</file>

<file path=customXml/item32.xml><?xml version="1.0" encoding="utf-8"?>
<Properties xmlns:vt="http://schemas.openxmlformats.org/officeDocument/2006/docPropsVTypes" xmlns="http://schemas.openxmlformats.org/officeDocument/2006/extended-properties">
  <Application>Spire.Doc</Application>
  <AppVersion>12.0000</AppVersion>
</Properties>
</file>

<file path=customXml/item33.xml><?xml version="1.0" encoding="utf-8"?>
<Properties xmlns:vt="http://schemas.openxmlformats.org/officeDocument/2006/docPropsVTypes" xmlns="http://schemas.openxmlformats.org/officeDocument/2006/extended-properties">
  <Application>Spire.Doc</Application>
  <AppVersion>12.0000</AppVersion>
</Properties>
</file>

<file path=customXml/item34.xml><?xml version="1.0" encoding="utf-8"?>
<Properties xmlns:vt="http://schemas.openxmlformats.org/officeDocument/2006/docPropsVTypes" xmlns="http://schemas.openxmlformats.org/officeDocument/2006/extended-properties">
  <Application>Spire.Doc</Application>
  <AppVersion>12.0000</AppVersion>
</Properties>
</file>

<file path=customXml/item35.xml><?xml version="1.0" encoding="utf-8"?>
<Properties xmlns:vt="http://schemas.openxmlformats.org/officeDocument/2006/docPropsVTypes" xmlns="http://schemas.openxmlformats.org/officeDocument/2006/extended-properties">
  <Application>Spire.Doc</Application>
  <AppVersion>12.0000</AppVersion>
</Properties>
</file>

<file path=customXml/item3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2022-01-26T14:25:36Z</dcterms:created>
  <dcterms:modified xsi:type="dcterms:W3CDTF">2022-01-26T06:25:36Z</dcterms:modified>
</cp:coreProperties>
</file>

<file path=customXml/item37.xml><?xml version="1.0" encoding="utf-8"?>
<Properties xmlns:vt="http://schemas.openxmlformats.org/officeDocument/2006/docPropsVTypes" xmlns="http://schemas.openxmlformats.org/officeDocument/2006/extended-properties">
  <Application>Spire.Doc</Application>
  <AppVersion>12.0000</AppVersion>
</Properties>
</file>

<file path=customXml/item3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2022-01-26T14:26:38Z</dcterms:created>
  <dcterms:modified xsi:type="dcterms:W3CDTF">2022-01-26T06:26:38Z</dcterms:modified>
</cp:coreProperties>
</file>

<file path=customXml/item3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2022-01-26T14:25:08Z</dcterms:created>
  <dcterms:modified xsi:type="dcterms:W3CDTF">2022-01-26T06:25:07Z</dcterms:modified>
</cp:coreProperties>
</file>

<file path=customXml/item40.xml><?xml version="1.0" encoding="utf-8"?>
<Properties xmlns:vt="http://schemas.openxmlformats.org/officeDocument/2006/docPropsVTypes" xmlns="http://schemas.openxmlformats.org/officeDocument/2006/extended-properties">
  <Application>Spire.Doc</Application>
  <AppVersion>12.0000</AppVersion>
</Properties>
</file>

<file path=customXml/item41.xml><?xml version="1.0" encoding="utf-8"?>
<Properties xmlns:vt="http://schemas.openxmlformats.org/officeDocument/2006/docPropsVTypes" xmlns="http://schemas.openxmlformats.org/officeDocument/2006/extended-properties">
  <Application>Spire.Doc</Application>
  <AppVersion>12.0000</AppVersion>
</Properties>
</file>

<file path=customXml/item4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2022-01-26T14:25:31Z</dcterms:created>
  <dcterms:modified xsi:type="dcterms:W3CDTF">2022-01-26T06:25:31Z</dcterms:modified>
</cp:coreProperties>
</file>

<file path=customXml/item4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2022-01-26T14:25:58Z</dcterms:created>
  <dcterms:modified xsi:type="dcterms:W3CDTF">2022-01-26T06:25:57Z</dcterms:modified>
</cp:coreProperties>
</file>

<file path=customXml/item44.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2022-01-26T14:25:04Z</dcterms:created>
  <dcterms:modified xsi:type="dcterms:W3CDTF">2022-01-26T06:25:04Z</dcterms:modified>
</cp:coreProperties>
</file>

<file path=customXml/item4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2022-01-26T14:25:37Z</dcterms:created>
  <dcterms:modified xsi:type="dcterms:W3CDTF">2022-01-26T06:25:37Z</dcterms:modified>
</cp:coreProperties>
</file>

<file path=customXml/item46.xml><?xml version="1.0" encoding="utf-8"?>
<Properties xmlns:vt="http://schemas.openxmlformats.org/officeDocument/2006/docPropsVTypes" xmlns="http://schemas.openxmlformats.org/officeDocument/2006/extended-properties">
  <Application>Spire.Doc</Application>
  <AppVersion>12.0000</AppVersion>
</Properties>
</file>

<file path=customXml/item4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2022-01-26T14:26:41Z</dcterms:created>
  <dcterms:modified xsi:type="dcterms:W3CDTF">2022-01-26T06:26:40Z</dcterms:modified>
</cp:coreProperties>
</file>

<file path=customXml/item4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2022-01-26T14:25:29Z</dcterms:created>
  <dcterms:modified xsi:type="dcterms:W3CDTF">2022-01-26T06:25:29Z</dcterms:modified>
</cp:coreProperties>
</file>

<file path=customXml/item4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2022-01-26T14:26:24Z</dcterms:created>
  <dcterms:modified xsi:type="dcterms:W3CDTF">2022-01-26T06:26:24Z</dcterms:modified>
</cp:coreProperties>
</file>

<file path=customXml/item5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2022-01-26T14:25:47Z</dcterms:created>
  <dcterms:modified xsi:type="dcterms:W3CDTF">2022-01-26T06:25:47Z</dcterms:modified>
</cp:coreProperties>
</file>

<file path=customXml/item51.xml><?xml version="1.0" encoding="utf-8"?>
<Properties xmlns:vt="http://schemas.openxmlformats.org/officeDocument/2006/docPropsVTypes" xmlns="http://schemas.openxmlformats.org/officeDocument/2006/extended-properties">
  <Application>Spire.Doc</Application>
  <AppVersion>12.0000</AppVersion>
</Properties>
</file>

<file path=customXml/item5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2022-01-26T14:25:24Z</dcterms:created>
  <dcterms:modified xsi:type="dcterms:W3CDTF">2022-01-26T06:25:23Z</dcterms:modified>
</cp:coreProperties>
</file>

<file path=customXml/item53.xml><?xml version="1.0" encoding="utf-8"?>
<Properties xmlns:vt="http://schemas.openxmlformats.org/officeDocument/2006/docPropsVTypes" xmlns="http://schemas.openxmlformats.org/officeDocument/2006/extended-properties">
  <Application>Spire.Doc</Application>
  <AppVersion>12.0000</AppVersion>
</Properties>
</file>

<file path=customXml/item54.xml><?xml version="1.0" encoding="utf-8"?>
<Properties xmlns:vt="http://schemas.openxmlformats.org/officeDocument/2006/docPropsVTypes" xmlns="http://schemas.openxmlformats.org/officeDocument/2006/extended-properties">
  <Application>Spire.Doc</Application>
  <AppVersion>12.0000</AppVersion>
</Properties>
</file>

<file path=customXml/item55.xml><?xml version="1.0" encoding="utf-8"?>
<Properties xmlns:vt="http://schemas.openxmlformats.org/officeDocument/2006/docPropsVTypes" xmlns="http://schemas.openxmlformats.org/officeDocument/2006/extended-properties">
  <Application>Spire.Doc</Application>
  <AppVersion>12.0000</AppVersion>
</Properties>
</file>

<file path=customXml/item5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2022-01-26T14:25:28Z</dcterms:created>
  <dcterms:modified xsi:type="dcterms:W3CDTF">2022-01-26T06:25:27Z</dcterms:modified>
</cp:coreProperties>
</file>

<file path=customXml/item5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2022-01-26T14:26:53Z</dcterms:created>
  <dcterms:modified xsi:type="dcterms:W3CDTF">2022-01-26T06:26:52Z</dcterms:modified>
</cp:coreProperties>
</file>

<file path=customXml/item5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2022-01-26T14:26:22Z</dcterms:created>
  <dcterms:modified xsi:type="dcterms:W3CDTF">2022-01-26T06:26:22Z</dcterms:modified>
</cp:coreProperties>
</file>

<file path=customXml/item5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2022-01-26T14:26:18Z</dcterms:created>
  <dcterms:modified xsi:type="dcterms:W3CDTF">2022-01-26T06:26:18Z</dcterms:modified>
</cp:coreProperties>
</file>

<file path=customXml/item60.xml><?xml version="1.0" encoding="utf-8"?>
<Properties xmlns:vt="http://schemas.openxmlformats.org/officeDocument/2006/docPropsVTypes" xmlns="http://schemas.openxmlformats.org/officeDocument/2006/extended-properties">
  <Application>Spire.Doc</Application>
  <AppVersion>12.0000</AppVersion>
</Properties>
</file>

<file path=customXml/item61.xml><?xml version="1.0" encoding="utf-8"?>
<Properties xmlns:vt="http://schemas.openxmlformats.org/officeDocument/2006/docPropsVTypes" xmlns="http://schemas.openxmlformats.org/officeDocument/2006/extended-properties">
  <Application>Spire.Doc</Application>
  <AppVersion>12.0000</AppVersion>
</Properties>
</file>

<file path=customXml/item62.xml><?xml version="1.0" encoding="utf-8"?>
<Properties xmlns:vt="http://schemas.openxmlformats.org/officeDocument/2006/docPropsVTypes" xmlns="http://schemas.openxmlformats.org/officeDocument/2006/extended-properties">
  <Application>Spire.Doc</Application>
  <AppVersion>12.0000</AppVersion>
</Properties>
</file>

<file path=customXml/item6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2022-01-26T14:25:16Z</dcterms:created>
  <dcterms:modified xsi:type="dcterms:W3CDTF">2022-01-26T06:25:16Z</dcterms:modified>
</cp:coreProperties>
</file>

<file path=customXml/item64.xml><?xml version="1.0" encoding="utf-8"?>
<Properties xmlns:vt="http://schemas.openxmlformats.org/officeDocument/2006/docPropsVTypes" xmlns="http://schemas.openxmlformats.org/officeDocument/2006/extended-properties">
  <Application>Spire.Doc</Application>
  <AppVersion>12.0000</AppVersion>
</Properties>
</file>

<file path=customXml/item65.xml><?xml version="1.0" encoding="utf-8"?>
<Properties xmlns:vt="http://schemas.openxmlformats.org/officeDocument/2006/docPropsVTypes" xmlns="http://schemas.openxmlformats.org/officeDocument/2006/extended-properties">
  <Application>Spire.Doc</Application>
  <AppVersion>12.0000</AppVersion>
</Properties>
</file>

<file path=customXml/item66.xml><?xml version="1.0" encoding="utf-8"?>
<Properties xmlns:vt="http://schemas.openxmlformats.org/officeDocument/2006/docPropsVTypes" xmlns="http://schemas.openxmlformats.org/officeDocument/2006/extended-properties">
  <Application>Spire.Doc</Application>
  <AppVersion>12.0000</AppVersion>
</Properties>
</file>

<file path=customXml/item6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2022-01-26T14:25:53Z</dcterms:created>
  <dcterms:modified xsi:type="dcterms:W3CDTF">2022-01-26T06:25:53Z</dcterms:modified>
</cp:coreProperties>
</file>

<file path=customXml/item6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2022-01-26T14:25:51Z</dcterms:created>
  <dcterms:modified xsi:type="dcterms:W3CDTF">2022-01-26T06:25:51Z</dcterms:modified>
</cp:coreProperties>
</file>

<file path=customXml/item69.xml><?xml version="1.0" encoding="utf-8"?>
<Properties xmlns:vt="http://schemas.openxmlformats.org/officeDocument/2006/docPropsVTypes" xmlns="http://schemas.openxmlformats.org/officeDocument/2006/extended-properties">
  <Application>Spire.Doc</Application>
  <AppVersion>12.0000</AppVersion>
</Properties>
</file>

<file path=customXml/item70.xml><?xml version="1.0" encoding="utf-8"?>
<Properties xmlns:vt="http://schemas.openxmlformats.org/officeDocument/2006/docPropsVTypes" xmlns="http://schemas.openxmlformats.org/officeDocument/2006/extended-properties">
  <Application>Spire.Doc</Application>
  <AppVersion>12.0000</AppVersion>
</Properties>
</file>

<file path=customXml/item7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2022-01-26T14:25:45Z</dcterms:created>
  <dcterms:modified xsi:type="dcterms:W3CDTF">2022-01-26T06:25:44Z</dcterms:modified>
</cp:coreProperties>
</file>

<file path=customXml/item7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2022-01-26T14:26:02Z</dcterms:created>
  <dcterms:modified xsi:type="dcterms:W3CDTF">2022-01-26T06:26:02Z</dcterms:modified>
</cp:coreProperties>
</file>

<file path=customXml/item7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2022-01-26T14:26:28Z</dcterms:created>
  <dcterms:modified xsi:type="dcterms:W3CDTF">2022-01-26T06:26:28Z</dcterms:modified>
</cp:coreProperties>
</file>

<file path=customXml/item74.xml><?xml version="1.0" encoding="utf-8"?>
<Properties xmlns:vt="http://schemas.openxmlformats.org/officeDocument/2006/docPropsVTypes" xmlns="http://schemas.openxmlformats.org/officeDocument/2006/extended-properties">
  <Application>Spire.Doc</Application>
  <AppVersion>12.0000</AppVersion>
</Properties>
</file>

<file path=customXml/item75.xml><?xml version="1.0" encoding="utf-8"?>
<Properties xmlns:vt="http://schemas.openxmlformats.org/officeDocument/2006/docPropsVTypes" xmlns="http://schemas.openxmlformats.org/officeDocument/2006/extended-properties">
  <Application>Spire.Doc</Application>
  <AppVersion>12.0000</AppVersion>
</Properties>
</file>

<file path=customXml/item7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2022-01-26T14:25:41Z</dcterms:created>
  <dcterms:modified xsi:type="dcterms:W3CDTF">2022-01-26T06:25:41Z</dcterms:modified>
</cp:coreProperties>
</file>

<file path=customXml/item7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2022-01-26T14:26:14Z</dcterms:created>
  <dcterms:modified xsi:type="dcterms:W3CDTF">2022-01-26T06:26:14Z</dcterms:modified>
</cp:coreProperties>
</file>

<file path=customXml/item78.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2022-01-26T14:26:55Z</dcterms:created>
  <dcterms:modified xsi:type="dcterms:W3CDTF">2022-01-26T06:26:55Z</dcterms:modified>
</cp:coreProperties>
</file>

<file path=customXml/item7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2022-01-26T14:25:15Z</dcterms:created>
  <dcterms:modified xsi:type="dcterms:W3CDTF">2022-01-26T06:25:15Z</dcterms:modified>
</cp:coreProperties>
</file>

<file path=customXml/item80.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2022-01-26T14:26:07Z</dcterms:created>
  <dcterms:modified xsi:type="dcterms:W3CDTF">2022-01-26T06:26:07Z</dcterms:modified>
</cp:coreProperties>
</file>

<file path=customXml/item81.xml><?xml version="1.0" encoding="utf-8"?>
<Properties xmlns:vt="http://schemas.openxmlformats.org/officeDocument/2006/docPropsVTypes" xmlns="http://schemas.openxmlformats.org/officeDocument/2006/extended-properties">
  <Application>Spire.Doc</Application>
  <AppVersion>12.0000</AppVersion>
</Properties>
</file>

<file path=customXml/item82.xml><?xml version="1.0" encoding="utf-8"?>
<Properties xmlns:vt="http://schemas.openxmlformats.org/officeDocument/2006/docPropsVTypes" xmlns="http://schemas.openxmlformats.org/officeDocument/2006/extended-properties">
  <Application>Spire.Doc</Application>
  <AppVersion>12.0000</AppVersion>
</Properties>
</file>

<file path=customXml/item83.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2022-01-26T14:26:10Z</dcterms:created>
  <dcterms:modified xsi:type="dcterms:W3CDTF">2022-01-26T06:26:09Z</dcterms:modified>
</cp:coreProperties>
</file>

<file path=customXml/item84.xml><?xml version="1.0" encoding="utf-8"?>
<Properties xmlns:vt="http://schemas.openxmlformats.org/officeDocument/2006/docPropsVTypes" xmlns="http://schemas.openxmlformats.org/officeDocument/2006/extended-properties">
  <Application>Spire.Doc</Application>
  <AppVersion>12.0000</AppVersion>
</Properties>
</file>

<file path=customXml/item85.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2022-01-26T14:25:56Z</dcterms:created>
  <dcterms:modified xsi:type="dcterms:W3CDTF">2022-01-26T06:25:56Z</dcterms:modified>
</cp:coreProperties>
</file>

<file path=customXml/item8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2022-01-26T14:25:00Z</dcterms:created>
  <dcterms:modified xsi:type="dcterms:W3CDTF">2022-01-26T06:24:59Z</dcterms:modified>
</cp:coreProperties>
</file>

<file path=customXml/item87.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2022-01-26T14:26:00Z</dcterms:created>
  <dcterms:modified xsi:type="dcterms:W3CDTF">2022-01-26T06:26:00Z</dcterms:modified>
</cp:coreProperties>
</file>

<file path=customXml/item88.xml><?xml version="1.0" encoding="utf-8"?>
<Properties xmlns:vt="http://schemas.openxmlformats.org/officeDocument/2006/docPropsVTypes" xmlns="http://schemas.openxmlformats.org/officeDocument/2006/extended-properties">
  <Application>Spire.Doc</Application>
  <AppVersion>12.0000</AppVersion>
</Properties>
</file>

<file path=customXml/item89.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2022-01-26T14:26:50Z</dcterms:created>
  <dcterms:modified xsi:type="dcterms:W3CDTF">2022-01-26T06:26:50Z</dcterms:modified>
</cp:coreProperties>
</file>

<file path=customXml/item90.xml><?xml version="1.0" encoding="utf-8"?>
<Properties xmlns:vt="http://schemas.openxmlformats.org/officeDocument/2006/docPropsVTypes" xmlns="http://schemas.openxmlformats.org/officeDocument/2006/extended-properties">
  <Application>Spire.Doc</Application>
  <AppVersion>12.0000</AppVersion>
</Properties>
</file>

<file path=customXml/item91.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2022-01-26T14:26:31Z</dcterms:created>
  <dcterms:modified xsi:type="dcterms:W3CDTF">2022-01-26T06:26:31Z</dcterms:modified>
</cp:coreProperties>
</file>

<file path=customXml/item92.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2022-01-26T14:26:05Z</dcterms:created>
  <dcterms:modified xsi:type="dcterms:W3CDTF">2022-01-26T06:26:05Z</dcterms:modified>
</cp:coreProperties>
</file>

<file path=customXml/item93.xml><?xml version="1.0" encoding="utf-8"?>
<Properties xmlns:vt="http://schemas.openxmlformats.org/officeDocument/2006/docPropsVTypes" xmlns="http://schemas.openxmlformats.org/officeDocument/2006/extended-properties">
  <Application>Spire.Doc</Application>
  <AppVersion>12.0000</AppVersion>
</Properties>
</file>

<file path=customXml/item94.xml><?xml version="1.0" encoding="utf-8"?>
<Properties xmlns:vt="http://schemas.openxmlformats.org/officeDocument/2006/docPropsVTypes" xmlns="http://schemas.openxmlformats.org/officeDocument/2006/extended-properties">
  <Application>Spire.Doc</Application>
  <AppVersion>12.0000</AppVersion>
</Properties>
</file>

<file path=customXml/item95.xml><?xml version="1.0" encoding="utf-8"?>
<Properties xmlns:vt="http://schemas.openxmlformats.org/officeDocument/2006/docPropsVTypes" xmlns="http://schemas.openxmlformats.org/officeDocument/2006/extended-properties">
  <Application>Spire.Doc</Application>
  <AppVersion>12.0000</AppVersion>
</Properties>
</file>

<file path=customXml/item96.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2022-01-26T14:25:43Z</dcterms:created>
  <dcterms:modified xsi:type="dcterms:W3CDTF">2022-01-26T06:25:43Z</dcterms:modified>
</cp:coreProperties>
</file>

<file path=customXml/item97.xml><?xml version="1.0" encoding="utf-8"?>
<Properties xmlns:vt="http://schemas.openxmlformats.org/officeDocument/2006/docPropsVTypes" xmlns="http://schemas.openxmlformats.org/officeDocument/2006/extended-properties">
  <Application>Spire.Doc</Application>
  <AppVersion>12.0000</AppVersion>
</Properties>
</file>

<file path=customXml/item98.xml><?xml version="1.0" encoding="utf-8"?>
<Properties xmlns:vt="http://schemas.openxmlformats.org/officeDocument/2006/docPropsVTypes" xmlns="http://schemas.openxmlformats.org/officeDocument/2006/extended-properties">
  <Application>Spire.Doc</Application>
  <AppVersion>12.0000</AppVersion>
</Properties>
</file>

<file path=customXml/item99.xml><?xml version="1.0" encoding="utf-8"?>
<Properties xmlns:vt="http://schemas.openxmlformats.org/officeDocument/2006/docPropsVTypes" xmlns="http://schemas.openxmlformats.org/officeDocument/2006/extended-properties">
  <Application>Spire.Doc</Application>
  <AppVersion>12.0000</AppVersion>
</Properties>
</file>

<file path=customXml/item100.xml><?xml version="1.0" encoding="utf-8"?>
<Properties xmlns:vt="http://schemas.openxmlformats.org/officeDocument/2006/docPropsVTypes" xmlns="http://schemas.openxmlformats.org/officeDocument/2006/extended-properties">
  <Application>Spire.Doc</Application>
  <AppVersion>12.0000</AppVersion>
</Properties>
</file>

<file path=customXml/itemProps1.xml><?xml version="1.0" encoding="utf-8"?>
<ds:datastoreItem xmlns:ds="http://schemas.openxmlformats.org/officeDocument/2006/customXml" ds:itemID="{1489A866-20B8-4BBF-BA06-D71A70D64511}">
  <ds:schemaRefs/>
</ds:datastoreItem>
</file>

<file path=customXml/itemProps2.xml><?xml version="1.0" encoding="utf-8"?>
<ds:datastoreItem xmlns:ds="http://schemas.openxmlformats.org/officeDocument/2006/customXml" ds:itemID="{C8CDD732-DFE0-491F-B6C3-F0DB317DFF65}">
  <ds:schemaRefs/>
</ds:datastoreItem>
</file>

<file path=customXml/itemProps3.xml><?xml version="1.0" encoding="utf-8"?>
<ds:datastoreItem xmlns:ds="http://schemas.openxmlformats.org/officeDocument/2006/customXml" ds:itemID="{9840F08B-5CA0-4D5D-BF53-D53BB6AC82A6}">
  <ds:schemaRefs/>
</ds:datastoreItem>
</file>

<file path=customXml/itemProps4.xml><?xml version="1.0" encoding="utf-8"?>
<ds:datastoreItem xmlns:ds="http://schemas.openxmlformats.org/officeDocument/2006/customXml" ds:itemID="{65B06A7B-4282-4477-B6C1-14BD118B9AED}">
  <ds:schemaRefs/>
</ds:datastoreItem>
</file>

<file path=customXml/itemProps5.xml><?xml version="1.0" encoding="utf-8"?>
<ds:datastoreItem xmlns:ds="http://schemas.openxmlformats.org/officeDocument/2006/customXml" ds:itemID="{233A9B64-A8FD-4274-B0D0-89BFB720ACED}">
  <ds:schemaRefs/>
</ds:datastoreItem>
</file>

<file path=customXml/itemProps6.xml><?xml version="1.0" encoding="utf-8"?>
<ds:datastoreItem xmlns:ds="http://schemas.openxmlformats.org/officeDocument/2006/customXml" ds:itemID="{F5AEA706-CCE0-4F37-AD16-4F7DFAE1B180}">
  <ds:schemaRefs/>
</ds:datastoreItem>
</file>

<file path=customXml/itemProps7.xml><?xml version="1.0" encoding="utf-8"?>
<ds:datastoreItem xmlns:ds="http://schemas.openxmlformats.org/officeDocument/2006/customXml" ds:itemID="{218FDA3E-7538-49BD-96FF-7454958EC321}">
  <ds:schemaRefs/>
</ds:datastoreItem>
</file>

<file path=customXml/itemProps8.xml><?xml version="1.0" encoding="utf-8"?>
<ds:datastoreItem xmlns:ds="http://schemas.openxmlformats.org/officeDocument/2006/customXml" ds:itemID="{5DF3C0DC-A2EF-4E3E-B3F0-6C35A4746D03}">
  <ds:schemaRefs/>
</ds:datastoreItem>
</file>

<file path=customXml/itemProps9.xml><?xml version="1.0" encoding="utf-8"?>
<ds:datastoreItem xmlns:ds="http://schemas.openxmlformats.org/officeDocument/2006/customXml" ds:itemID="{5320768F-7B88-4E0D-9ED3-95AF8229B5B8}">
  <ds:schemaRefs/>
</ds:datastoreItem>
</file>

<file path=customXml/itemProps10.xml><?xml version="1.0" encoding="utf-8"?>
<ds:datastoreItem xmlns:ds="http://schemas.openxmlformats.org/officeDocument/2006/customXml" ds:itemID="{205161F6-927E-4747-9F84-1FD9C3DFE0EA}">
  <ds:schemaRefs/>
</ds:datastoreItem>
</file>

<file path=customXml/itemProps11.xml><?xml version="1.0" encoding="utf-8"?>
<ds:datastoreItem xmlns:ds="http://schemas.openxmlformats.org/officeDocument/2006/customXml" ds:itemID="{7E1CAFE7-834A-4C6B-978B-ED7AE6B09FD5}">
  <ds:schemaRefs/>
</ds:datastoreItem>
</file>

<file path=customXml/itemProps12.xml><?xml version="1.0" encoding="utf-8"?>
<ds:datastoreItem xmlns:ds="http://schemas.openxmlformats.org/officeDocument/2006/customXml" ds:itemID="{512007D6-8CE9-4DBC-A872-B16109D4DCDF}">
  <ds:schemaRefs/>
</ds:datastoreItem>
</file>

<file path=customXml/itemProps13.xml><?xml version="1.0" encoding="utf-8"?>
<ds:datastoreItem xmlns:ds="http://schemas.openxmlformats.org/officeDocument/2006/customXml" ds:itemID="{4D02C0EF-264B-4FF2-9CF3-25AC91692DD3}">
  <ds:schemaRefs/>
</ds:datastoreItem>
</file>

<file path=customXml/itemProps14.xml><?xml version="1.0" encoding="utf-8"?>
<ds:datastoreItem xmlns:ds="http://schemas.openxmlformats.org/officeDocument/2006/customXml" ds:itemID="{2D4B54BA-AFCA-421E-814A-4281C55FB1E3}">
  <ds:schemaRefs/>
</ds:datastoreItem>
</file>

<file path=customXml/itemProps15.xml><?xml version="1.0" encoding="utf-8"?>
<ds:datastoreItem xmlns:ds="http://schemas.openxmlformats.org/officeDocument/2006/customXml" ds:itemID="{48E78A43-0F48-474D-8F73-E727299F5CC4}">
  <ds:schemaRefs/>
</ds:datastoreItem>
</file>

<file path=customXml/itemProps16.xml><?xml version="1.0" encoding="utf-8"?>
<ds:datastoreItem xmlns:ds="http://schemas.openxmlformats.org/officeDocument/2006/customXml" ds:itemID="{A6F19302-2156-4386-9308-D7DF49EA5326}">
  <ds:schemaRefs/>
</ds:datastoreItem>
</file>

<file path=customXml/itemProps17.xml><?xml version="1.0" encoding="utf-8"?>
<ds:datastoreItem xmlns:ds="http://schemas.openxmlformats.org/officeDocument/2006/customXml" ds:itemID="{F17816FC-5A97-47DE-8FD2-24D8876C7B7F}">
  <ds:schemaRefs/>
</ds:datastoreItem>
</file>

<file path=customXml/itemProps18.xml><?xml version="1.0" encoding="utf-8"?>
<ds:datastoreItem xmlns:ds="http://schemas.openxmlformats.org/officeDocument/2006/customXml" ds:itemID="{E31968A3-E508-4648-97DF-07124641DB72}">
  <ds:schemaRefs/>
</ds:datastoreItem>
</file>

<file path=customXml/itemProps19.xml><?xml version="1.0" encoding="utf-8"?>
<ds:datastoreItem xmlns:ds="http://schemas.openxmlformats.org/officeDocument/2006/customXml" ds:itemID="{F18237A3-8BBD-4C91-AE3B-71989F7338AA}">
  <ds:schemaRefs/>
</ds:datastoreItem>
</file>

<file path=customXml/itemProps20.xml><?xml version="1.0" encoding="utf-8"?>
<ds:datastoreItem xmlns:ds="http://schemas.openxmlformats.org/officeDocument/2006/customXml" ds:itemID="{82D73EA7-944A-4C69-BC2C-FC663F5D76AA}">
  <ds:schemaRefs/>
</ds:datastoreItem>
</file>

<file path=customXml/itemProps21.xml><?xml version="1.0" encoding="utf-8"?>
<ds:datastoreItem xmlns:ds="http://schemas.openxmlformats.org/officeDocument/2006/customXml" ds:itemID="{D2B6E9A0-71A6-4C5B-950E-BD7FF86356C1}">
  <ds:schemaRefs/>
</ds:datastoreItem>
</file>

<file path=customXml/itemProps22.xml><?xml version="1.0" encoding="utf-8"?>
<ds:datastoreItem xmlns:ds="http://schemas.openxmlformats.org/officeDocument/2006/customXml" ds:itemID="{D7E58335-D766-48E8-BCBE-B86D1F669967}">
  <ds:schemaRefs/>
</ds:datastoreItem>
</file>

<file path=customXml/itemProps23.xml><?xml version="1.0" encoding="utf-8"?>
<ds:datastoreItem xmlns:ds="http://schemas.openxmlformats.org/officeDocument/2006/customXml" ds:itemID="{A2EFF8B4-DB9C-4637-81B2-CC6312921F3D}">
  <ds:schemaRefs/>
</ds:datastoreItem>
</file>

<file path=customXml/itemProps24.xml><?xml version="1.0" encoding="utf-8"?>
<ds:datastoreItem xmlns:ds="http://schemas.openxmlformats.org/officeDocument/2006/customXml" ds:itemID="{D053B400-85E5-4EC9-A476-9B577E1A92FB}">
  <ds:schemaRefs/>
</ds:datastoreItem>
</file>

<file path=customXml/itemProps25.xml><?xml version="1.0" encoding="utf-8"?>
<ds:datastoreItem xmlns:ds="http://schemas.openxmlformats.org/officeDocument/2006/customXml" ds:itemID="{A0F4D6E0-E063-4A8A-9A3C-533B77D8CAD0}">
  <ds:schemaRefs/>
</ds:datastoreItem>
</file>

<file path=customXml/itemProps26.xml><?xml version="1.0" encoding="utf-8"?>
<ds:datastoreItem xmlns:ds="http://schemas.openxmlformats.org/officeDocument/2006/customXml" ds:itemID="{039A94C2-00C5-4F12-B587-3F323DDE6356}">
  <ds:schemaRefs/>
</ds:datastoreItem>
</file>

<file path=customXml/itemProps27.xml><?xml version="1.0" encoding="utf-8"?>
<ds:datastoreItem xmlns:ds="http://schemas.openxmlformats.org/officeDocument/2006/customXml" ds:itemID="{282363C7-D1AF-4C1B-8D0E-182E138DED32}">
  <ds:schemaRefs/>
</ds:datastoreItem>
</file>

<file path=customXml/itemProps28.xml><?xml version="1.0" encoding="utf-8"?>
<ds:datastoreItem xmlns:ds="http://schemas.openxmlformats.org/officeDocument/2006/customXml" ds:itemID="{AABC3F00-A02B-47FA-9293-8D879C94A0FD}">
  <ds:schemaRefs/>
</ds:datastoreItem>
</file>

<file path=customXml/itemProps29.xml><?xml version="1.0" encoding="utf-8"?>
<ds:datastoreItem xmlns:ds="http://schemas.openxmlformats.org/officeDocument/2006/customXml" ds:itemID="{DA5A5A53-2CF8-48DE-8694-5A9C0E4EC74B}">
  <ds:schemaRefs/>
</ds:datastoreItem>
</file>

<file path=customXml/itemProps30.xml><?xml version="1.0" encoding="utf-8"?>
<ds:datastoreItem xmlns:ds="http://schemas.openxmlformats.org/officeDocument/2006/customXml" ds:itemID="{5A706AA7-13CD-4B77-A33F-D3D2DFC9DF79}">
  <ds:schemaRefs/>
</ds:datastoreItem>
</file>

<file path=customXml/itemProps31.xml><?xml version="1.0" encoding="utf-8"?>
<ds:datastoreItem xmlns:ds="http://schemas.openxmlformats.org/officeDocument/2006/customXml" ds:itemID="{9C590890-94A6-48BA-BF1B-1C4D9B7A915B}">
  <ds:schemaRefs/>
</ds:datastoreItem>
</file>

<file path=customXml/itemProps32.xml><?xml version="1.0" encoding="utf-8"?>
<ds:datastoreItem xmlns:ds="http://schemas.openxmlformats.org/officeDocument/2006/customXml" ds:itemID="{62A4C0E9-01D5-49E4-9C6E-D45DE70BD0B9}">
  <ds:schemaRefs/>
</ds:datastoreItem>
</file>

<file path=customXml/itemProps33.xml><?xml version="1.0" encoding="utf-8"?>
<ds:datastoreItem xmlns:ds="http://schemas.openxmlformats.org/officeDocument/2006/customXml" ds:itemID="{4959F31E-5460-4641-A290-89870B3D25AC}">
  <ds:schemaRefs/>
</ds:datastoreItem>
</file>

<file path=customXml/itemProps34.xml><?xml version="1.0" encoding="utf-8"?>
<ds:datastoreItem xmlns:ds="http://schemas.openxmlformats.org/officeDocument/2006/customXml" ds:itemID="{EE6C2B82-6410-4E99-B205-135943514695}">
  <ds:schemaRefs/>
</ds:datastoreItem>
</file>

<file path=customXml/itemProps35.xml><?xml version="1.0" encoding="utf-8"?>
<ds:datastoreItem xmlns:ds="http://schemas.openxmlformats.org/officeDocument/2006/customXml" ds:itemID="{BD3220B0-D400-4078-A4D2-80C00F82DBF9}">
  <ds:schemaRefs/>
</ds:datastoreItem>
</file>

<file path=customXml/itemProps36.xml><?xml version="1.0" encoding="utf-8"?>
<ds:datastoreItem xmlns:ds="http://schemas.openxmlformats.org/officeDocument/2006/customXml" ds:itemID="{E90DC7E6-169A-46DF-B0AF-F936F29B034E}">
  <ds:schemaRefs/>
</ds:datastoreItem>
</file>

<file path=customXml/itemProps37.xml><?xml version="1.0" encoding="utf-8"?>
<ds:datastoreItem xmlns:ds="http://schemas.openxmlformats.org/officeDocument/2006/customXml" ds:itemID="{71BDB626-838D-46F4-A493-18CB45F98410}">
  <ds:schemaRefs/>
</ds:datastoreItem>
</file>

<file path=customXml/itemProps38.xml><?xml version="1.0" encoding="utf-8"?>
<ds:datastoreItem xmlns:ds="http://schemas.openxmlformats.org/officeDocument/2006/customXml" ds:itemID="{3A2AB9AE-E150-405A-8CF3-81270067088A}">
  <ds:schemaRefs/>
</ds:datastoreItem>
</file>

<file path=customXml/itemProps39.xml><?xml version="1.0" encoding="utf-8"?>
<ds:datastoreItem xmlns:ds="http://schemas.openxmlformats.org/officeDocument/2006/customXml" ds:itemID="{BCA0D815-2B25-49FF-B1DE-0E647F8CF017}">
  <ds:schemaRefs/>
</ds:datastoreItem>
</file>

<file path=customXml/itemProps40.xml><?xml version="1.0" encoding="utf-8"?>
<ds:datastoreItem xmlns:ds="http://schemas.openxmlformats.org/officeDocument/2006/customXml" ds:itemID="{957B861E-449F-407B-BE5B-8AA561862CF2}">
  <ds:schemaRefs/>
</ds:datastoreItem>
</file>

<file path=customXml/itemProps41.xml><?xml version="1.0" encoding="utf-8"?>
<ds:datastoreItem xmlns:ds="http://schemas.openxmlformats.org/officeDocument/2006/customXml" ds:itemID="{98FEA6E0-4312-46A5-838D-32D6B3D65E9B}">
  <ds:schemaRefs/>
</ds:datastoreItem>
</file>

<file path=customXml/itemProps42.xml><?xml version="1.0" encoding="utf-8"?>
<ds:datastoreItem xmlns:ds="http://schemas.openxmlformats.org/officeDocument/2006/customXml" ds:itemID="{75232B5D-C54D-40DA-8FD5-49CE04034397}">
  <ds:schemaRefs/>
</ds:datastoreItem>
</file>

<file path=customXml/itemProps43.xml><?xml version="1.0" encoding="utf-8"?>
<ds:datastoreItem xmlns:ds="http://schemas.openxmlformats.org/officeDocument/2006/customXml" ds:itemID="{6001E273-3992-48BB-9FB8-9572608A0480}">
  <ds:schemaRefs/>
</ds:datastoreItem>
</file>

<file path=customXml/itemProps44.xml><?xml version="1.0" encoding="utf-8"?>
<ds:datastoreItem xmlns:ds="http://schemas.openxmlformats.org/officeDocument/2006/customXml" ds:itemID="{3AAA70EF-D9EE-48AB-BBCA-7BF727B13820}">
  <ds:schemaRefs/>
</ds:datastoreItem>
</file>

<file path=customXml/itemProps45.xml><?xml version="1.0" encoding="utf-8"?>
<ds:datastoreItem xmlns:ds="http://schemas.openxmlformats.org/officeDocument/2006/customXml" ds:itemID="{57542F30-6873-49D6-AA9B-F7FFB7096024}">
  <ds:schemaRefs/>
</ds:datastoreItem>
</file>

<file path=customXml/itemProps46.xml><?xml version="1.0" encoding="utf-8"?>
<ds:datastoreItem xmlns:ds="http://schemas.openxmlformats.org/officeDocument/2006/customXml" ds:itemID="{CBD619AA-8354-4081-8CB2-40D111613F68}">
  <ds:schemaRefs/>
</ds:datastoreItem>
</file>

<file path=customXml/itemProps47.xml><?xml version="1.0" encoding="utf-8"?>
<ds:datastoreItem xmlns:ds="http://schemas.openxmlformats.org/officeDocument/2006/customXml" ds:itemID="{C7337360-7FCD-473F-B37D-4AF4BB6A9463}">
  <ds:schemaRefs/>
</ds:datastoreItem>
</file>

<file path=customXml/itemProps48.xml><?xml version="1.0" encoding="utf-8"?>
<ds:datastoreItem xmlns:ds="http://schemas.openxmlformats.org/officeDocument/2006/customXml" ds:itemID="{F1BD56C7-11A1-4254-B707-5C847A03B828}">
  <ds:schemaRefs/>
</ds:datastoreItem>
</file>

<file path=customXml/itemProps49.xml><?xml version="1.0" encoding="utf-8"?>
<ds:datastoreItem xmlns:ds="http://schemas.openxmlformats.org/officeDocument/2006/customXml" ds:itemID="{7314F5DD-A9D7-4F02-87F1-0D009D166EDA}">
  <ds:schemaRefs/>
</ds:datastoreItem>
</file>

<file path=customXml/itemProps50.xml><?xml version="1.0" encoding="utf-8"?>
<ds:datastoreItem xmlns:ds="http://schemas.openxmlformats.org/officeDocument/2006/customXml" ds:itemID="{E61FF0D0-572D-4800-A3C5-985B35D8754F}">
  <ds:schemaRefs/>
</ds:datastoreItem>
</file>

<file path=customXml/itemProps51.xml><?xml version="1.0" encoding="utf-8"?>
<ds:datastoreItem xmlns:ds="http://schemas.openxmlformats.org/officeDocument/2006/customXml" ds:itemID="{8EC0FE96-727C-48BC-A589-21656D31E48A}">
  <ds:schemaRefs/>
</ds:datastoreItem>
</file>

<file path=customXml/itemProps52.xml><?xml version="1.0" encoding="utf-8"?>
<ds:datastoreItem xmlns:ds="http://schemas.openxmlformats.org/officeDocument/2006/customXml" ds:itemID="{065AF44D-9874-47E1-BB42-A7D72F2580C4}">
  <ds:schemaRefs/>
</ds:datastoreItem>
</file>

<file path=customXml/itemProps53.xml><?xml version="1.0" encoding="utf-8"?>
<ds:datastoreItem xmlns:ds="http://schemas.openxmlformats.org/officeDocument/2006/customXml" ds:itemID="{8422C2B0-F7A3-42E9-9720-150C8BDDBC9A}">
  <ds:schemaRefs/>
</ds:datastoreItem>
</file>

<file path=customXml/itemProps54.xml><?xml version="1.0" encoding="utf-8"?>
<ds:datastoreItem xmlns:ds="http://schemas.openxmlformats.org/officeDocument/2006/customXml" ds:itemID="{E16ACA45-ABC6-4827-978A-C2B8EE796DB6}">
  <ds:schemaRefs/>
</ds:datastoreItem>
</file>

<file path=customXml/itemProps55.xml><?xml version="1.0" encoding="utf-8"?>
<ds:datastoreItem xmlns:ds="http://schemas.openxmlformats.org/officeDocument/2006/customXml" ds:itemID="{6C986319-DDB7-4D26-B516-7B06BACF80EA}">
  <ds:schemaRefs/>
</ds:datastoreItem>
</file>

<file path=customXml/itemProps56.xml><?xml version="1.0" encoding="utf-8"?>
<ds:datastoreItem xmlns:ds="http://schemas.openxmlformats.org/officeDocument/2006/customXml" ds:itemID="{ABEBF722-5E15-44AA-95C1-65B2878848AA}">
  <ds:schemaRefs/>
</ds:datastoreItem>
</file>

<file path=customXml/itemProps57.xml><?xml version="1.0" encoding="utf-8"?>
<ds:datastoreItem xmlns:ds="http://schemas.openxmlformats.org/officeDocument/2006/customXml" ds:itemID="{A07A40AE-170B-4926-9FFB-9EDF26D6C748}">
  <ds:schemaRefs/>
</ds:datastoreItem>
</file>

<file path=customXml/itemProps58.xml><?xml version="1.0" encoding="utf-8"?>
<ds:datastoreItem xmlns:ds="http://schemas.openxmlformats.org/officeDocument/2006/customXml" ds:itemID="{3D67F100-0505-4C34-8B86-11FE7EB38669}">
  <ds:schemaRefs/>
</ds:datastoreItem>
</file>

<file path=customXml/itemProps59.xml><?xml version="1.0" encoding="utf-8"?>
<ds:datastoreItem xmlns:ds="http://schemas.openxmlformats.org/officeDocument/2006/customXml" ds:itemID="{C2D1CEBD-1C6E-4566-A70B-9CA120D13883}">
  <ds:schemaRefs/>
</ds:datastoreItem>
</file>

<file path=customXml/itemProps60.xml><?xml version="1.0" encoding="utf-8"?>
<ds:datastoreItem xmlns:ds="http://schemas.openxmlformats.org/officeDocument/2006/customXml" ds:itemID="{A2D6DDB2-B319-4625-98DE-CE60C046A485}">
  <ds:schemaRefs/>
</ds:datastoreItem>
</file>

<file path=customXml/itemProps61.xml><?xml version="1.0" encoding="utf-8"?>
<ds:datastoreItem xmlns:ds="http://schemas.openxmlformats.org/officeDocument/2006/customXml" ds:itemID="{ED6505A2-B550-4C13-AC17-C0A3C27D7FE6}">
  <ds:schemaRefs/>
</ds:datastoreItem>
</file>

<file path=customXml/itemProps62.xml><?xml version="1.0" encoding="utf-8"?>
<ds:datastoreItem xmlns:ds="http://schemas.openxmlformats.org/officeDocument/2006/customXml" ds:itemID="{16A21A27-CF4E-4D73-AEF1-265E754040E2}">
  <ds:schemaRefs/>
</ds:datastoreItem>
</file>

<file path=customXml/itemProps63.xml><?xml version="1.0" encoding="utf-8"?>
<ds:datastoreItem xmlns:ds="http://schemas.openxmlformats.org/officeDocument/2006/customXml" ds:itemID="{AFD65992-7EE2-4905-8925-9393F9E65141}">
  <ds:schemaRefs/>
</ds:datastoreItem>
</file>

<file path=customXml/itemProps64.xml><?xml version="1.0" encoding="utf-8"?>
<ds:datastoreItem xmlns:ds="http://schemas.openxmlformats.org/officeDocument/2006/customXml" ds:itemID="{DCE21ABA-875B-4CB3-BD00-CAA83065113E}">
  <ds:schemaRefs/>
</ds:datastoreItem>
</file>

<file path=customXml/itemProps65.xml><?xml version="1.0" encoding="utf-8"?>
<ds:datastoreItem xmlns:ds="http://schemas.openxmlformats.org/officeDocument/2006/customXml" ds:itemID="{04F9CE2B-A89A-41EA-9164-16B9E2632BF6}">
  <ds:schemaRefs/>
</ds:datastoreItem>
</file>

<file path=customXml/itemProps66.xml><?xml version="1.0" encoding="utf-8"?>
<ds:datastoreItem xmlns:ds="http://schemas.openxmlformats.org/officeDocument/2006/customXml" ds:itemID="{1F4A1920-549F-4881-B5E1-9F5DAF4CA9A2}">
  <ds:schemaRefs/>
</ds:datastoreItem>
</file>

<file path=customXml/itemProps67.xml><?xml version="1.0" encoding="utf-8"?>
<ds:datastoreItem xmlns:ds="http://schemas.openxmlformats.org/officeDocument/2006/customXml" ds:itemID="{D1823599-3503-4D15-8F86-442855235468}">
  <ds:schemaRefs/>
</ds:datastoreItem>
</file>

<file path=customXml/itemProps68.xml><?xml version="1.0" encoding="utf-8"?>
<ds:datastoreItem xmlns:ds="http://schemas.openxmlformats.org/officeDocument/2006/customXml" ds:itemID="{654575D6-B60F-4A39-A01C-0A0A1C3D1228}">
  <ds:schemaRefs/>
</ds:datastoreItem>
</file>

<file path=customXml/itemProps69.xml><?xml version="1.0" encoding="utf-8"?>
<ds:datastoreItem xmlns:ds="http://schemas.openxmlformats.org/officeDocument/2006/customXml" ds:itemID="{CE798109-57AB-41DB-B5CC-72AE82193421}">
  <ds:schemaRefs/>
</ds:datastoreItem>
</file>

<file path=customXml/itemProps70.xml><?xml version="1.0" encoding="utf-8"?>
<ds:datastoreItem xmlns:ds="http://schemas.openxmlformats.org/officeDocument/2006/customXml" ds:itemID="{24DB5D5F-50EF-4F9B-9B7C-D6835664F0FE}">
  <ds:schemaRefs/>
</ds:datastoreItem>
</file>

<file path=customXml/itemProps71.xml><?xml version="1.0" encoding="utf-8"?>
<ds:datastoreItem xmlns:ds="http://schemas.openxmlformats.org/officeDocument/2006/customXml" ds:itemID="{45AD1CC5-57E3-4F7B-87C6-29BB96098F12}">
  <ds:schemaRefs/>
</ds:datastoreItem>
</file>

<file path=customXml/itemProps72.xml><?xml version="1.0" encoding="utf-8"?>
<ds:datastoreItem xmlns:ds="http://schemas.openxmlformats.org/officeDocument/2006/customXml" ds:itemID="{9F572089-0064-45C5-8F38-D4A378576C69}">
  <ds:schemaRefs/>
</ds:datastoreItem>
</file>

<file path=customXml/itemProps73.xml><?xml version="1.0" encoding="utf-8"?>
<ds:datastoreItem xmlns:ds="http://schemas.openxmlformats.org/officeDocument/2006/customXml" ds:itemID="{AABD6F1D-6D0C-4133-9C15-96DB7F72C567}">
  <ds:schemaRefs/>
</ds:datastoreItem>
</file>

<file path=customXml/itemProps74.xml><?xml version="1.0" encoding="utf-8"?>
<ds:datastoreItem xmlns:ds="http://schemas.openxmlformats.org/officeDocument/2006/customXml" ds:itemID="{48DA9A91-22EA-4C82-82B2-D7E4FAE69DEE}">
  <ds:schemaRefs/>
</ds:datastoreItem>
</file>

<file path=customXml/itemProps75.xml><?xml version="1.0" encoding="utf-8"?>
<ds:datastoreItem xmlns:ds="http://schemas.openxmlformats.org/officeDocument/2006/customXml" ds:itemID="{A1F8DD42-A689-4835-B4C7-FD1662C03EBC}">
  <ds:schemaRefs/>
</ds:datastoreItem>
</file>

<file path=customXml/itemProps76.xml><?xml version="1.0" encoding="utf-8"?>
<ds:datastoreItem xmlns:ds="http://schemas.openxmlformats.org/officeDocument/2006/customXml" ds:itemID="{A1235618-1B30-47A5-9BB1-DFF041F3AAE9}">
  <ds:schemaRefs/>
</ds:datastoreItem>
</file>

<file path=customXml/itemProps77.xml><?xml version="1.0" encoding="utf-8"?>
<ds:datastoreItem xmlns:ds="http://schemas.openxmlformats.org/officeDocument/2006/customXml" ds:itemID="{6B356944-BE14-4695-A942-CBACF626422A}">
  <ds:schemaRefs/>
</ds:datastoreItem>
</file>

<file path=customXml/itemProps78.xml><?xml version="1.0" encoding="utf-8"?>
<ds:datastoreItem xmlns:ds="http://schemas.openxmlformats.org/officeDocument/2006/customXml" ds:itemID="{A9E7C09F-FA28-42C9-B4FF-BE34D32DA111}">
  <ds:schemaRefs/>
</ds:datastoreItem>
</file>

<file path=customXml/itemProps79.xml><?xml version="1.0" encoding="utf-8"?>
<ds:datastoreItem xmlns:ds="http://schemas.openxmlformats.org/officeDocument/2006/customXml" ds:itemID="{B30B6739-31DF-40D3-8D95-5B01FD85C66E}">
  <ds:schemaRefs/>
</ds:datastoreItem>
</file>

<file path=customXml/itemProps80.xml><?xml version="1.0" encoding="utf-8"?>
<ds:datastoreItem xmlns:ds="http://schemas.openxmlformats.org/officeDocument/2006/customXml" ds:itemID="{C39AE72A-8BC2-470D-936D-4B20463F9DA1}">
  <ds:schemaRefs/>
</ds:datastoreItem>
</file>

<file path=customXml/itemProps81.xml><?xml version="1.0" encoding="utf-8"?>
<ds:datastoreItem xmlns:ds="http://schemas.openxmlformats.org/officeDocument/2006/customXml" ds:itemID="{A0448624-0F23-4724-B1DB-CE81FF9FA4C7}">
  <ds:schemaRefs/>
</ds:datastoreItem>
</file>

<file path=customXml/itemProps82.xml><?xml version="1.0" encoding="utf-8"?>
<ds:datastoreItem xmlns:ds="http://schemas.openxmlformats.org/officeDocument/2006/customXml" ds:itemID="{89B751ED-153A-410E-B540-9FC45BED0612}">
  <ds:schemaRefs/>
</ds:datastoreItem>
</file>

<file path=customXml/itemProps83.xml><?xml version="1.0" encoding="utf-8"?>
<ds:datastoreItem xmlns:ds="http://schemas.openxmlformats.org/officeDocument/2006/customXml" ds:itemID="{768DEEDD-F68E-43CF-8C0C-34C71C70DCE1}">
  <ds:schemaRefs/>
</ds:datastoreItem>
</file>

<file path=customXml/itemProps84.xml><?xml version="1.0" encoding="utf-8"?>
<ds:datastoreItem xmlns:ds="http://schemas.openxmlformats.org/officeDocument/2006/customXml" ds:itemID="{CB8937AB-0FB0-45EB-9A19-C65AF5A33D8F}">
  <ds:schemaRefs/>
</ds:datastoreItem>
</file>

<file path=customXml/itemProps85.xml><?xml version="1.0" encoding="utf-8"?>
<ds:datastoreItem xmlns:ds="http://schemas.openxmlformats.org/officeDocument/2006/customXml" ds:itemID="{7F5BB00B-ED67-43A9-95FC-DCBB457A23B8}">
  <ds:schemaRefs/>
</ds:datastoreItem>
</file>

<file path=customXml/itemProps86.xml><?xml version="1.0" encoding="utf-8"?>
<ds:datastoreItem xmlns:ds="http://schemas.openxmlformats.org/officeDocument/2006/customXml" ds:itemID="{9F521401-97F3-4EF3-B8ED-F327A34C3EA6}">
  <ds:schemaRefs/>
</ds:datastoreItem>
</file>

<file path=customXml/itemProps87.xml><?xml version="1.0" encoding="utf-8"?>
<ds:datastoreItem xmlns:ds="http://schemas.openxmlformats.org/officeDocument/2006/customXml" ds:itemID="{260669B4-381D-40DF-A643-801169D13233}">
  <ds:schemaRefs/>
</ds:datastoreItem>
</file>

<file path=customXml/itemProps88.xml><?xml version="1.0" encoding="utf-8"?>
<ds:datastoreItem xmlns:ds="http://schemas.openxmlformats.org/officeDocument/2006/customXml" ds:itemID="{68CED27B-9555-4D42-AE9E-E00C06F7142C}">
  <ds:schemaRefs/>
</ds:datastoreItem>
</file>

<file path=customXml/itemProps89.xml><?xml version="1.0" encoding="utf-8"?>
<ds:datastoreItem xmlns:ds="http://schemas.openxmlformats.org/officeDocument/2006/customXml" ds:itemID="{E22FBBA1-8771-499F-A411-B0599BE7FE8B}">
  <ds:schemaRefs/>
</ds:datastoreItem>
</file>

<file path=customXml/itemProps90.xml><?xml version="1.0" encoding="utf-8"?>
<ds:datastoreItem xmlns:ds="http://schemas.openxmlformats.org/officeDocument/2006/customXml" ds:itemID="{890BE662-6132-460A-8141-91D1384D7BE2}">
  <ds:schemaRefs/>
</ds:datastoreItem>
</file>

<file path=customXml/itemProps91.xml><?xml version="1.0" encoding="utf-8"?>
<ds:datastoreItem xmlns:ds="http://schemas.openxmlformats.org/officeDocument/2006/customXml" ds:itemID="{52AB5B42-9825-4DFB-92E3-D10928DF566B}">
  <ds:schemaRefs/>
</ds:datastoreItem>
</file>

<file path=customXml/itemProps92.xml><?xml version="1.0" encoding="utf-8"?>
<ds:datastoreItem xmlns:ds="http://schemas.openxmlformats.org/officeDocument/2006/customXml" ds:itemID="{1B093F7F-F34A-4B7B-BBF0-B0CC3E103CF2}">
  <ds:schemaRefs/>
</ds:datastoreItem>
</file>

<file path=customXml/itemProps93.xml><?xml version="1.0" encoding="utf-8"?>
<ds:datastoreItem xmlns:ds="http://schemas.openxmlformats.org/officeDocument/2006/customXml" ds:itemID="{A4994025-F3B0-42F8-9797-2862B3319F56}">
  <ds:schemaRefs/>
</ds:datastoreItem>
</file>

<file path=customXml/itemProps94.xml><?xml version="1.0" encoding="utf-8"?>
<ds:datastoreItem xmlns:ds="http://schemas.openxmlformats.org/officeDocument/2006/customXml" ds:itemID="{509656C7-7565-420F-8F91-C81A5EAC5E4E}">
  <ds:schemaRefs/>
</ds:datastoreItem>
</file>

<file path=customXml/itemProps95.xml><?xml version="1.0" encoding="utf-8"?>
<ds:datastoreItem xmlns:ds="http://schemas.openxmlformats.org/officeDocument/2006/customXml" ds:itemID="{E5329873-40FB-4077-8CC9-494DACD41843}">
  <ds:schemaRefs/>
</ds:datastoreItem>
</file>

<file path=customXml/itemProps96.xml><?xml version="1.0" encoding="utf-8"?>
<ds:datastoreItem xmlns:ds="http://schemas.openxmlformats.org/officeDocument/2006/customXml" ds:itemID="{37892A20-4F42-4E23-AB20-3196C06A6391}">
  <ds:schemaRefs/>
</ds:datastoreItem>
</file>

<file path=customXml/itemProps97.xml><?xml version="1.0" encoding="utf-8"?>
<ds:datastoreItem xmlns:ds="http://schemas.openxmlformats.org/officeDocument/2006/customXml" ds:itemID="{B73DDB64-8697-4565-9516-890B3A8E793E}">
  <ds:schemaRefs/>
</ds:datastoreItem>
</file>

<file path=customXml/itemProps98.xml><?xml version="1.0" encoding="utf-8"?>
<ds:datastoreItem xmlns:ds="http://schemas.openxmlformats.org/officeDocument/2006/customXml" ds:itemID="{B3B8DF3B-6C89-474A-B192-8E42E49DD9C9}">
  <ds:schemaRefs/>
</ds:datastoreItem>
</file>

<file path=customXml/itemProps99.xml><?xml version="1.0" encoding="utf-8"?>
<ds:datastoreItem xmlns:ds="http://schemas.openxmlformats.org/officeDocument/2006/customXml" ds:itemID="{FDF04790-EA5E-40BD-8E7A-BA3952CBD119}">
  <ds:schemaRefs/>
</ds:datastoreItem>
</file>

<file path=customXml/itemProps100.xml><?xml version="1.0" encoding="utf-8"?>
<ds:datastoreItem xmlns:ds="http://schemas.openxmlformats.org/officeDocument/2006/customXml" ds:itemID="{110CC189-D8DA-41DB-8106-2216F520FBCA}">
  <ds:schemaRefs/>
</ds:datastoreItem>
</file>

<file path=docProps/app.xml><?xml version="1.0" encoding="utf-8"?>
<Properties xmlns="http://schemas.openxmlformats.org/officeDocument/2006/extended-properties" xmlns:vt="http://schemas.openxmlformats.org/officeDocument/2006/docPropsVTypes">
  <Template>Normal</Template>
  <TotalTime>42</TotalTime>
  <Pages>501</Pages>
  <Words>35562</Words>
  <Characters>202710</Characters>
  <Application>Microsoft Office Word</Application>
  <DocSecurity>0</DocSecurity>
  <Lines>1689</Lines>
  <Paragraphs>475</Paragraphs>
  <ScaleCrop>false</ScaleCrop>
  <Company>神州网信技术有限公司</Company>
  <LinksUpToDate>false</LinksUpToDate>
  <CharactersWithSpaces>237797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Administrator</dc:creator>
  <cp:lastModifiedBy>hp</cp:lastModifiedBy>
  <cp:revision>18</cp:revision>
  <dcterms:created xsi:type="dcterms:W3CDTF">2022-01-26T06:42:00Z</dcterms:created>
  <dcterms:modified xsi:type="dcterms:W3CDTF">2022-01-26T07:31:00Z</dcterms:modified>
</cp:coreProperties>
</file>